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handoutMasterIdLst>
    <p:handoutMasterId r:id="rId28"/>
  </p:handoutMasterIdLst>
  <p:sldIdLst>
    <p:sldId id="259" r:id="rId2"/>
    <p:sldId id="288" r:id="rId3"/>
    <p:sldId id="289" r:id="rId4"/>
    <p:sldId id="290" r:id="rId5"/>
    <p:sldId id="258" r:id="rId6"/>
    <p:sldId id="271" r:id="rId7"/>
    <p:sldId id="272" r:id="rId8"/>
    <p:sldId id="273" r:id="rId9"/>
    <p:sldId id="260" r:id="rId10"/>
    <p:sldId id="268" r:id="rId11"/>
    <p:sldId id="269" r:id="rId12"/>
    <p:sldId id="283" r:id="rId13"/>
    <p:sldId id="284" r:id="rId14"/>
    <p:sldId id="286" r:id="rId15"/>
    <p:sldId id="287" r:id="rId16"/>
    <p:sldId id="270" r:id="rId17"/>
    <p:sldId id="263" r:id="rId18"/>
    <p:sldId id="264" r:id="rId19"/>
    <p:sldId id="265" r:id="rId20"/>
    <p:sldId id="266" r:id="rId21"/>
    <p:sldId id="267" r:id="rId22"/>
    <p:sldId id="274" r:id="rId23"/>
    <p:sldId id="262" r:id="rId24"/>
    <p:sldId id="261" r:id="rId25"/>
    <p:sldId id="285" r:id="rId26"/>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69" autoAdjust="0"/>
    <p:restoredTop sz="94660"/>
  </p:normalViewPr>
  <p:slideViewPr>
    <p:cSldViewPr>
      <p:cViewPr varScale="1">
        <p:scale>
          <a:sx n="105" d="100"/>
          <a:sy n="105" d="100"/>
        </p:scale>
        <p:origin x="1164" y="12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4CEA81E6-4C20-4A5F-8AE9-1736DB7E69E3}" type="datetimeFigureOut">
              <a:rPr lang="fr-FR" smtClean="0"/>
              <a:t>01/03/2021</a:t>
            </a:fld>
            <a:endParaRPr lang="fr-FR"/>
          </a:p>
        </p:txBody>
      </p:sp>
      <p:sp>
        <p:nvSpPr>
          <p:cNvPr id="4" name="Espace réservé du pied de page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56FD243A-D6AA-4D20-A5CB-C0E79F0C575F}" type="slidenum">
              <a:rPr lang="fr-FR" smtClean="0"/>
              <a:t>‹N°›</a:t>
            </a:fld>
            <a:endParaRPr lang="fr-FR"/>
          </a:p>
        </p:txBody>
      </p:sp>
    </p:spTree>
    <p:extLst>
      <p:ext uri="{BB962C8B-B14F-4D97-AF65-F5344CB8AC3E}">
        <p14:creationId xmlns:p14="http://schemas.microsoft.com/office/powerpoint/2010/main" val="9660631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FF9D065B-654A-48F1-95C3-084BF82AA83B}" type="datetimeFigureOut">
              <a:rPr lang="fr-FR" smtClean="0"/>
              <a:t>01/03/2021</a:t>
            </a:fld>
            <a:endParaRPr lang="fr-FR"/>
          </a:p>
        </p:txBody>
      </p:sp>
      <p:sp>
        <p:nvSpPr>
          <p:cNvPr id="4" name="Espace réservé de l'image des diapositive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FF651173-6022-4432-97A7-0C790F19E2C8}" type="slidenum">
              <a:rPr lang="fr-FR" smtClean="0"/>
              <a:t>‹N°›</a:t>
            </a:fld>
            <a:endParaRPr lang="fr-FR"/>
          </a:p>
        </p:txBody>
      </p:sp>
    </p:spTree>
    <p:extLst>
      <p:ext uri="{BB962C8B-B14F-4D97-AF65-F5344CB8AC3E}">
        <p14:creationId xmlns:p14="http://schemas.microsoft.com/office/powerpoint/2010/main" val="29924179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smtClean="0"/>
              <a:t>EHPAD = aussi des personnes heureuses, détendues, souriantes, entourées de professionnels assurés, rassurants, loin des situations de maltraitance souvent mises en avant. Bien vivre en structures d'hébergement ou à domicile, dans le secteur du médico-social et sanitaire c’est possible ! </a:t>
            </a:r>
          </a:p>
          <a:p>
            <a:endParaRPr lang="fr-FR" dirty="0"/>
          </a:p>
        </p:txBody>
      </p:sp>
      <p:sp>
        <p:nvSpPr>
          <p:cNvPr id="4" name="Espace réservé du numéro de diapositive 3"/>
          <p:cNvSpPr>
            <a:spLocks noGrp="1"/>
          </p:cNvSpPr>
          <p:nvPr>
            <p:ph type="sldNum" sz="quarter" idx="10"/>
          </p:nvPr>
        </p:nvSpPr>
        <p:spPr/>
        <p:txBody>
          <a:bodyPr/>
          <a:lstStyle/>
          <a:p>
            <a:fld id="{FF651173-6022-4432-97A7-0C790F19E2C8}" type="slidenum">
              <a:rPr lang="fr-FR" smtClean="0"/>
              <a:t>5</a:t>
            </a:fld>
            <a:endParaRPr lang="fr-FR"/>
          </a:p>
        </p:txBody>
      </p:sp>
    </p:spTree>
    <p:extLst>
      <p:ext uri="{BB962C8B-B14F-4D97-AF65-F5344CB8AC3E}">
        <p14:creationId xmlns:p14="http://schemas.microsoft.com/office/powerpoint/2010/main" val="5025938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Auto-évaluation</a:t>
            </a:r>
            <a:r>
              <a:rPr lang="fr-FR" baseline="0" dirty="0" smtClean="0"/>
              <a:t> complète</a:t>
            </a:r>
            <a:r>
              <a:rPr lang="fr-FR" dirty="0" smtClean="0"/>
              <a:t> : 253 pages</a:t>
            </a:r>
            <a:endParaRPr lang="fr-FR" dirty="0"/>
          </a:p>
        </p:txBody>
      </p:sp>
      <p:sp>
        <p:nvSpPr>
          <p:cNvPr id="4" name="Espace réservé du numéro de diapositive 3"/>
          <p:cNvSpPr>
            <a:spLocks noGrp="1"/>
          </p:cNvSpPr>
          <p:nvPr>
            <p:ph type="sldNum" sz="quarter" idx="10"/>
          </p:nvPr>
        </p:nvSpPr>
        <p:spPr/>
        <p:txBody>
          <a:bodyPr/>
          <a:lstStyle/>
          <a:p>
            <a:fld id="{FF651173-6022-4432-97A7-0C790F19E2C8}" type="slidenum">
              <a:rPr lang="fr-FR" smtClean="0"/>
              <a:t>10</a:t>
            </a:fld>
            <a:endParaRPr lang="fr-FR"/>
          </a:p>
        </p:txBody>
      </p:sp>
    </p:spTree>
    <p:extLst>
      <p:ext uri="{BB962C8B-B14F-4D97-AF65-F5344CB8AC3E}">
        <p14:creationId xmlns:p14="http://schemas.microsoft.com/office/powerpoint/2010/main" val="18213348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Exemple de questions en lien avec principe « zéro soins de force »</a:t>
            </a:r>
            <a:endParaRPr lang="fr-FR" dirty="0"/>
          </a:p>
        </p:txBody>
      </p:sp>
      <p:sp>
        <p:nvSpPr>
          <p:cNvPr id="4" name="Espace réservé du numéro de diapositive 3"/>
          <p:cNvSpPr>
            <a:spLocks noGrp="1"/>
          </p:cNvSpPr>
          <p:nvPr>
            <p:ph type="sldNum" sz="quarter" idx="10"/>
          </p:nvPr>
        </p:nvSpPr>
        <p:spPr/>
        <p:txBody>
          <a:bodyPr/>
          <a:lstStyle/>
          <a:p>
            <a:fld id="{FF651173-6022-4432-97A7-0C790F19E2C8}" type="slidenum">
              <a:rPr lang="fr-FR" smtClean="0"/>
              <a:t>12</a:t>
            </a:fld>
            <a:endParaRPr lang="fr-FR"/>
          </a:p>
        </p:txBody>
      </p:sp>
    </p:spTree>
    <p:extLst>
      <p:ext uri="{BB962C8B-B14F-4D97-AF65-F5344CB8AC3E}">
        <p14:creationId xmlns:p14="http://schemas.microsoft.com/office/powerpoint/2010/main" val="35359716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Exemple de questions sur thème</a:t>
            </a:r>
            <a:r>
              <a:rPr lang="fr-FR" baseline="0" dirty="0" smtClean="0"/>
              <a:t> « Respect de la singularité »</a:t>
            </a:r>
            <a:endParaRPr lang="fr-FR" dirty="0"/>
          </a:p>
        </p:txBody>
      </p:sp>
      <p:sp>
        <p:nvSpPr>
          <p:cNvPr id="4" name="Espace réservé du numéro de diapositive 3"/>
          <p:cNvSpPr>
            <a:spLocks noGrp="1"/>
          </p:cNvSpPr>
          <p:nvPr>
            <p:ph type="sldNum" sz="quarter" idx="10"/>
          </p:nvPr>
        </p:nvSpPr>
        <p:spPr/>
        <p:txBody>
          <a:bodyPr/>
          <a:lstStyle/>
          <a:p>
            <a:fld id="{FF651173-6022-4432-97A7-0C790F19E2C8}" type="slidenum">
              <a:rPr lang="fr-FR" smtClean="0"/>
              <a:t>13</a:t>
            </a:fld>
            <a:endParaRPr lang="fr-FR"/>
          </a:p>
        </p:txBody>
      </p:sp>
    </p:spTree>
    <p:extLst>
      <p:ext uri="{BB962C8B-B14F-4D97-AF65-F5344CB8AC3E}">
        <p14:creationId xmlns:p14="http://schemas.microsoft.com/office/powerpoint/2010/main" val="35638485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smtClean="0"/>
              <a:t>Quelques</a:t>
            </a:r>
            <a:r>
              <a:rPr lang="fr-FR" baseline="0" dirty="0" smtClean="0"/>
              <a:t> question sur le thème « Vivre et mourir debout »</a:t>
            </a:r>
            <a:endParaRPr lang="fr-FR" dirty="0"/>
          </a:p>
        </p:txBody>
      </p:sp>
      <p:sp>
        <p:nvSpPr>
          <p:cNvPr id="4" name="Espace réservé du numéro de diapositive 3"/>
          <p:cNvSpPr>
            <a:spLocks noGrp="1"/>
          </p:cNvSpPr>
          <p:nvPr>
            <p:ph type="sldNum" sz="quarter" idx="10"/>
          </p:nvPr>
        </p:nvSpPr>
        <p:spPr/>
        <p:txBody>
          <a:bodyPr/>
          <a:lstStyle/>
          <a:p>
            <a:fld id="{FF651173-6022-4432-97A7-0C790F19E2C8}" type="slidenum">
              <a:rPr lang="fr-FR" smtClean="0"/>
              <a:t>14</a:t>
            </a:fld>
            <a:endParaRPr lang="fr-FR"/>
          </a:p>
        </p:txBody>
      </p:sp>
    </p:spTree>
    <p:extLst>
      <p:ext uri="{BB962C8B-B14F-4D97-AF65-F5344CB8AC3E}">
        <p14:creationId xmlns:p14="http://schemas.microsoft.com/office/powerpoint/2010/main" val="33197571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smtClean="0"/>
              <a:t>Exemples de questions sur le thème « Lieu de vie, lieu</a:t>
            </a:r>
            <a:r>
              <a:rPr lang="fr-FR" baseline="0" dirty="0" smtClean="0"/>
              <a:t> d’envies »</a:t>
            </a:r>
            <a:endParaRPr lang="fr-FR" dirty="0"/>
          </a:p>
        </p:txBody>
      </p:sp>
      <p:sp>
        <p:nvSpPr>
          <p:cNvPr id="4" name="Espace réservé du numéro de diapositive 3"/>
          <p:cNvSpPr>
            <a:spLocks noGrp="1"/>
          </p:cNvSpPr>
          <p:nvPr>
            <p:ph type="sldNum" sz="quarter" idx="10"/>
          </p:nvPr>
        </p:nvSpPr>
        <p:spPr/>
        <p:txBody>
          <a:bodyPr/>
          <a:lstStyle/>
          <a:p>
            <a:fld id="{FF651173-6022-4432-97A7-0C790F19E2C8}" type="slidenum">
              <a:rPr lang="fr-FR" smtClean="0"/>
              <a:t>15</a:t>
            </a:fld>
            <a:endParaRPr lang="fr-FR"/>
          </a:p>
        </p:txBody>
      </p:sp>
    </p:spTree>
    <p:extLst>
      <p:ext uri="{BB962C8B-B14F-4D97-AF65-F5344CB8AC3E}">
        <p14:creationId xmlns:p14="http://schemas.microsoft.com/office/powerpoint/2010/main" val="6006568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COHERENCE ENTRE TRACABILITE ET REALITE</a:t>
            </a:r>
            <a:endParaRPr lang="fr-FR" dirty="0"/>
          </a:p>
        </p:txBody>
      </p:sp>
      <p:sp>
        <p:nvSpPr>
          <p:cNvPr id="4" name="Espace réservé du numéro de diapositive 3"/>
          <p:cNvSpPr>
            <a:spLocks noGrp="1"/>
          </p:cNvSpPr>
          <p:nvPr>
            <p:ph type="sldNum" sz="quarter" idx="10"/>
          </p:nvPr>
        </p:nvSpPr>
        <p:spPr/>
        <p:txBody>
          <a:bodyPr/>
          <a:lstStyle/>
          <a:p>
            <a:fld id="{FF651173-6022-4432-97A7-0C790F19E2C8}" type="slidenum">
              <a:rPr lang="fr-FR" smtClean="0"/>
              <a:t>21</a:t>
            </a:fld>
            <a:endParaRPr lang="fr-FR"/>
          </a:p>
        </p:txBody>
      </p:sp>
    </p:spTree>
    <p:extLst>
      <p:ext uri="{BB962C8B-B14F-4D97-AF65-F5344CB8AC3E}">
        <p14:creationId xmlns:p14="http://schemas.microsoft.com/office/powerpoint/2010/main" val="12897222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1"/>
      </p:bgRef>
    </p:bg>
    <p:spTree>
      <p:nvGrpSpPr>
        <p:cNvPr id="1" name=""/>
        <p:cNvGrpSpPr/>
        <p:nvPr/>
      </p:nvGrpSpPr>
      <p:grpSpPr>
        <a:xfrm>
          <a:off x="0" y="0"/>
          <a:ext cx="0" cy="0"/>
          <a:chOff x="0" y="0"/>
          <a:chExt cx="0" cy="0"/>
        </a:xfrm>
      </p:grpSpPr>
      <p:sp>
        <p:nvSpPr>
          <p:cNvPr id="8" name="Titre 7"/>
          <p:cNvSpPr>
            <a:spLocks noGrp="1"/>
          </p:cNvSpPr>
          <p:nvPr>
            <p:ph type="ctrTitle"/>
          </p:nvPr>
        </p:nvSpPr>
        <p:spPr>
          <a:xfrm>
            <a:off x="2286000" y="3124200"/>
            <a:ext cx="6172200" cy="1894362"/>
          </a:xfrm>
        </p:spPr>
        <p:txBody>
          <a:bodyPr/>
          <a:lstStyle>
            <a:lvl1pPr>
              <a:defRPr b="1"/>
            </a:lvl1pPr>
          </a:lstStyle>
          <a:p>
            <a:r>
              <a:rPr kumimoji="0" lang="fr-FR" smtClean="0"/>
              <a:t>Modifiez le style du titre</a:t>
            </a:r>
            <a:endParaRPr kumimoji="0" lang="en-US"/>
          </a:p>
        </p:txBody>
      </p:sp>
      <p:sp>
        <p:nvSpPr>
          <p:cNvPr id="9" name="Sous-titr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Modifiez le style des sous-titres du masque</a:t>
            </a:r>
            <a:endParaRPr kumimoji="0" lang="en-US"/>
          </a:p>
        </p:txBody>
      </p:sp>
      <p:sp>
        <p:nvSpPr>
          <p:cNvPr id="28" name="Espace réservé de la date 27"/>
          <p:cNvSpPr>
            <a:spLocks noGrp="1"/>
          </p:cNvSpPr>
          <p:nvPr>
            <p:ph type="dt" sz="half" idx="10"/>
          </p:nvPr>
        </p:nvSpPr>
        <p:spPr bwMode="auto">
          <a:xfrm rot="5400000">
            <a:off x="7764621" y="1174097"/>
            <a:ext cx="2286000" cy="381000"/>
          </a:xfrm>
        </p:spPr>
        <p:txBody>
          <a:bodyPr/>
          <a:lstStyle/>
          <a:p>
            <a:fld id="{AA309A6D-C09C-4548-B29A-6CF363A7E532}" type="datetimeFigureOut">
              <a:rPr lang="fr-FR" smtClean="0"/>
              <a:t>01/03/2021</a:t>
            </a:fld>
            <a:endParaRPr lang="fr-BE"/>
          </a:p>
        </p:txBody>
      </p:sp>
      <p:sp>
        <p:nvSpPr>
          <p:cNvPr id="17" name="Espace réservé du pied de page 16"/>
          <p:cNvSpPr>
            <a:spLocks noGrp="1"/>
          </p:cNvSpPr>
          <p:nvPr>
            <p:ph type="ftr" sz="quarter" idx="11"/>
          </p:nvPr>
        </p:nvSpPr>
        <p:spPr bwMode="auto">
          <a:xfrm rot="5400000">
            <a:off x="7077269" y="4181669"/>
            <a:ext cx="3657600" cy="384048"/>
          </a:xfrm>
        </p:spPr>
        <p:txBody>
          <a:bodyPr/>
          <a:lstStyle/>
          <a:p>
            <a:endParaRPr lang="fr-BE"/>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cteur droit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cteur droit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cteur droit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Espace réservé du numéro de diapositive 28"/>
          <p:cNvSpPr>
            <a:spLocks noGrp="1"/>
          </p:cNvSpPr>
          <p:nvPr>
            <p:ph type="sldNum" sz="quarter" idx="12"/>
          </p:nvPr>
        </p:nvSpPr>
        <p:spPr bwMode="auto">
          <a:xfrm>
            <a:off x="1325544" y="4928702"/>
            <a:ext cx="609600" cy="517524"/>
          </a:xfrm>
        </p:spPr>
        <p:txBody>
          <a:bodyPr/>
          <a:lstStyle/>
          <a:p>
            <a:fld id="{CF4668DC-857F-487D-BFFA-8C0CA5037977}" type="slidenum">
              <a:rPr lang="fr-BE" smtClean="0"/>
              <a:t>‹N°›</a:t>
            </a:fld>
            <a:endParaRPr lang="fr-BE"/>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t>01/03/2021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676400" cy="5851525"/>
          </a:xfrm>
        </p:spPr>
        <p:txBody>
          <a:bodyPr vert="eaVer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t>01/03/2021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8" name="Espace réservé du contenu 7"/>
          <p:cNvSpPr>
            <a:spLocks noGrp="1"/>
          </p:cNvSpPr>
          <p:nvPr>
            <p:ph sz="quarter" idx="1"/>
          </p:nvPr>
        </p:nvSpPr>
        <p:spPr>
          <a:xfrm>
            <a:off x="457200" y="1600200"/>
            <a:ext cx="7467600" cy="4873752"/>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4"/>
          </p:nvPr>
        </p:nvSpPr>
        <p:spPr/>
        <p:txBody>
          <a:bodyPr rtlCol="0"/>
          <a:lstStyle/>
          <a:p>
            <a:fld id="{AA309A6D-C09C-4548-B29A-6CF363A7E532}" type="datetimeFigureOut">
              <a:rPr lang="fr-FR" smtClean="0"/>
              <a:t>01/03/2021</a:t>
            </a:fld>
            <a:endParaRPr lang="fr-BE"/>
          </a:p>
        </p:txBody>
      </p:sp>
      <p:sp>
        <p:nvSpPr>
          <p:cNvPr id="9" name="Espace réservé du numéro de diapositive 8"/>
          <p:cNvSpPr>
            <a:spLocks noGrp="1"/>
          </p:cNvSpPr>
          <p:nvPr>
            <p:ph type="sldNum" sz="quarter" idx="15"/>
          </p:nvPr>
        </p:nvSpPr>
        <p:spPr/>
        <p:txBody>
          <a:bodyPr rtlCol="0"/>
          <a:lstStyle/>
          <a:p>
            <a:fld id="{CF4668DC-857F-487D-BFFA-8C0CA5037977}" type="slidenum">
              <a:rPr lang="fr-BE" smtClean="0"/>
              <a:t>‹N°›</a:t>
            </a:fld>
            <a:endParaRPr lang="fr-BE"/>
          </a:p>
        </p:txBody>
      </p:sp>
      <p:sp>
        <p:nvSpPr>
          <p:cNvPr id="10" name="Espace réservé du pied de page 9"/>
          <p:cNvSpPr>
            <a:spLocks noGrp="1"/>
          </p:cNvSpPr>
          <p:nvPr>
            <p:ph type="ftr" sz="quarter" idx="16"/>
          </p:nvPr>
        </p:nvSpPr>
        <p:spPr/>
        <p:txBody>
          <a:bodyPr rtlCol="0"/>
          <a:lstStyle/>
          <a:p>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286000" y="2895600"/>
            <a:ext cx="6172200" cy="2053590"/>
          </a:xfrm>
        </p:spPr>
        <p:txBody>
          <a:bodyPr/>
          <a:lstStyle>
            <a:lvl1pPr algn="l">
              <a:buNone/>
              <a:defRPr sz="3000" b="1" cap="small" baseline="0"/>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bwMode="auto">
          <a:xfrm rot="5400000">
            <a:off x="7763256" y="1170432"/>
            <a:ext cx="2286000" cy="381000"/>
          </a:xfrm>
        </p:spPr>
        <p:txBody>
          <a:bodyPr/>
          <a:lstStyle/>
          <a:p>
            <a:fld id="{AA309A6D-C09C-4548-B29A-6CF363A7E532}" type="datetimeFigureOut">
              <a:rPr lang="fr-FR" smtClean="0"/>
              <a:t>01/03/2021</a:t>
            </a:fld>
            <a:endParaRPr lang="fr-BE"/>
          </a:p>
        </p:txBody>
      </p:sp>
      <p:sp>
        <p:nvSpPr>
          <p:cNvPr id="5" name="Espace réservé du pied de page 4"/>
          <p:cNvSpPr>
            <a:spLocks noGrp="1"/>
          </p:cNvSpPr>
          <p:nvPr>
            <p:ph type="ftr" sz="quarter" idx="11"/>
          </p:nvPr>
        </p:nvSpPr>
        <p:spPr bwMode="auto">
          <a:xfrm rot="5400000">
            <a:off x="7077456" y="4178808"/>
            <a:ext cx="3657600" cy="384048"/>
          </a:xfrm>
        </p:spPr>
        <p:txBody>
          <a:bodyPr/>
          <a:lstStyle/>
          <a:p>
            <a:endParaRPr lang="fr-BE"/>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cteur droit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cteur droit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cteur droit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numéro de diapositive 5"/>
          <p:cNvSpPr>
            <a:spLocks noGrp="1"/>
          </p:cNvSpPr>
          <p:nvPr>
            <p:ph type="sldNum" sz="quarter" idx="12"/>
          </p:nvPr>
        </p:nvSpPr>
        <p:spPr bwMode="auto">
          <a:xfrm>
            <a:off x="1340616" y="4928702"/>
            <a:ext cx="609600" cy="517524"/>
          </a:xfrm>
        </p:spPr>
        <p:txBody>
          <a:bodyPr/>
          <a:lstStyle/>
          <a:p>
            <a:fld id="{CF4668DC-857F-487D-BFFA-8C0CA5037977}" type="slidenum">
              <a:rPr lang="fr-BE" smtClean="0"/>
              <a:t>‹N°›</a:t>
            </a:fld>
            <a:endParaRPr lang="fr-BE"/>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5" name="Espace réservé de la date 4"/>
          <p:cNvSpPr>
            <a:spLocks noGrp="1"/>
          </p:cNvSpPr>
          <p:nvPr>
            <p:ph type="dt" sz="half" idx="10"/>
          </p:nvPr>
        </p:nvSpPr>
        <p:spPr/>
        <p:txBody>
          <a:bodyPr/>
          <a:lstStyle/>
          <a:p>
            <a:fld id="{AA309A6D-C09C-4548-B29A-6CF363A7E532}" type="datetimeFigureOut">
              <a:rPr lang="fr-FR" smtClean="0"/>
              <a:t>01/03/2021</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
        <p:nvSpPr>
          <p:cNvPr id="9" name="Espace réservé du contenu 8"/>
          <p:cNvSpPr>
            <a:spLocks noGrp="1"/>
          </p:cNvSpPr>
          <p:nvPr>
            <p:ph sz="quarter" idx="1"/>
          </p:nvPr>
        </p:nvSpPr>
        <p:spPr>
          <a:xfrm>
            <a:off x="457200" y="1600200"/>
            <a:ext cx="3657600" cy="45720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270248" y="1600200"/>
            <a:ext cx="3657600" cy="45720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7543800" cy="1143000"/>
          </a:xfrm>
        </p:spPr>
        <p:txBody>
          <a:bodyPr anchor="b"/>
          <a:lstStyle>
            <a:lvl1pPr>
              <a:defRPr/>
            </a:lvl1pPr>
          </a:lstStyle>
          <a:p>
            <a:r>
              <a:rPr kumimoji="0" lang="fr-FR" smtClean="0"/>
              <a:t>Modifiez le style du titre</a:t>
            </a:r>
            <a:endParaRPr kumimoji="0" lang="en-US"/>
          </a:p>
        </p:txBody>
      </p:sp>
      <p:sp>
        <p:nvSpPr>
          <p:cNvPr id="7" name="Espace réservé de la date 6"/>
          <p:cNvSpPr>
            <a:spLocks noGrp="1"/>
          </p:cNvSpPr>
          <p:nvPr>
            <p:ph type="dt" sz="half" idx="10"/>
          </p:nvPr>
        </p:nvSpPr>
        <p:spPr/>
        <p:txBody>
          <a:bodyPr/>
          <a:lstStyle/>
          <a:p>
            <a:fld id="{AA309A6D-C09C-4548-B29A-6CF363A7E532}" type="datetimeFigureOut">
              <a:rPr lang="fr-FR" smtClean="0"/>
              <a:t>01/03/2021</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t>‹N°›</a:t>
            </a:fld>
            <a:endParaRPr lang="fr-BE"/>
          </a:p>
        </p:txBody>
      </p:sp>
      <p:sp>
        <p:nvSpPr>
          <p:cNvPr id="11" name="Espace réservé du contenu 10"/>
          <p:cNvSpPr>
            <a:spLocks noGrp="1"/>
          </p:cNvSpPr>
          <p:nvPr>
            <p:ph sz="quarter" idx="2"/>
          </p:nvPr>
        </p:nvSpPr>
        <p:spPr>
          <a:xfrm>
            <a:off x="457200" y="2362200"/>
            <a:ext cx="3657600" cy="38862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371975" y="2362200"/>
            <a:ext cx="3657600" cy="38862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texte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Modifiez les styles du texte du masque</a:t>
            </a:r>
          </a:p>
        </p:txBody>
      </p:sp>
      <p:sp>
        <p:nvSpPr>
          <p:cNvPr id="14" name="Espace réservé du texte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Modifiez les styles du texte du masque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6" name="Espace réservé de la date 5"/>
          <p:cNvSpPr>
            <a:spLocks noGrp="1"/>
          </p:cNvSpPr>
          <p:nvPr>
            <p:ph type="dt" sz="half" idx="10"/>
          </p:nvPr>
        </p:nvSpPr>
        <p:spPr/>
        <p:txBody>
          <a:bodyPr rtlCol="0"/>
          <a:lstStyle/>
          <a:p>
            <a:fld id="{AA309A6D-C09C-4548-B29A-6CF363A7E532}" type="datetimeFigureOut">
              <a:rPr lang="fr-FR" smtClean="0"/>
              <a:t>01/03/2021</a:t>
            </a:fld>
            <a:endParaRPr lang="fr-BE"/>
          </a:p>
        </p:txBody>
      </p:sp>
      <p:sp>
        <p:nvSpPr>
          <p:cNvPr id="7" name="Espace réservé du numéro de diapositive 6"/>
          <p:cNvSpPr>
            <a:spLocks noGrp="1"/>
          </p:cNvSpPr>
          <p:nvPr>
            <p:ph type="sldNum" sz="quarter" idx="11"/>
          </p:nvPr>
        </p:nvSpPr>
        <p:spPr/>
        <p:txBody>
          <a:bodyPr rtlCol="0"/>
          <a:lstStyle/>
          <a:p>
            <a:fld id="{CF4668DC-857F-487D-BFFA-8C0CA5037977}" type="slidenum">
              <a:rPr lang="fr-BE" smtClean="0"/>
              <a:t>‹N°›</a:t>
            </a:fld>
            <a:endParaRPr lang="fr-BE"/>
          </a:p>
        </p:txBody>
      </p:sp>
      <p:sp>
        <p:nvSpPr>
          <p:cNvPr id="8" name="Espace réservé du pied de page 7"/>
          <p:cNvSpPr>
            <a:spLocks noGrp="1"/>
          </p:cNvSpPr>
          <p:nvPr>
            <p:ph type="ftr" sz="quarter" idx="12"/>
          </p:nvPr>
        </p:nvSpPr>
        <p:spPr/>
        <p:txBody>
          <a:bodyPr rtlCol="0"/>
          <a:lstStyle/>
          <a:p>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t>01/03/2021</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r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fr-FR" smtClean="0"/>
              <a:t>Modifiez le style du titre</a:t>
            </a:r>
            <a:endParaRPr kumimoji="0" lang="en-US"/>
          </a:p>
        </p:txBody>
      </p:sp>
      <p:sp>
        <p:nvSpPr>
          <p:cNvPr id="3" name="Espace réservé du texte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fr-FR" smtClean="0"/>
              <a:t>Modifiez les styles du texte du masque</a:t>
            </a:r>
          </a:p>
        </p:txBody>
      </p:sp>
      <p:sp>
        <p:nvSpPr>
          <p:cNvPr id="8" name="Connecteur droit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cteur droit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cteur droit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Espace réservé du contenu 17"/>
          <p:cNvSpPr>
            <a:spLocks noGrp="1"/>
          </p:cNvSpPr>
          <p:nvPr>
            <p:ph sz="quarter" idx="1"/>
          </p:nvPr>
        </p:nvSpPr>
        <p:spPr>
          <a:xfrm>
            <a:off x="304800" y="274320"/>
            <a:ext cx="5638800" cy="6327648"/>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4"/>
          </p:nvPr>
        </p:nvSpPr>
        <p:spPr/>
        <p:txBody>
          <a:bodyPr rtlCol="0"/>
          <a:lstStyle/>
          <a:p>
            <a:fld id="{AA309A6D-C09C-4548-B29A-6CF363A7E532}" type="datetimeFigureOut">
              <a:rPr lang="fr-FR" smtClean="0"/>
              <a:t>01/03/2021</a:t>
            </a:fld>
            <a:endParaRPr lang="fr-BE"/>
          </a:p>
        </p:txBody>
      </p:sp>
      <p:sp>
        <p:nvSpPr>
          <p:cNvPr id="22" name="Espace réservé du numéro de diapositive 21"/>
          <p:cNvSpPr>
            <a:spLocks noGrp="1"/>
          </p:cNvSpPr>
          <p:nvPr>
            <p:ph type="sldNum" sz="quarter" idx="15"/>
          </p:nvPr>
        </p:nvSpPr>
        <p:spPr/>
        <p:txBody>
          <a:bodyPr rtlCol="0"/>
          <a:lstStyle/>
          <a:p>
            <a:fld id="{CF4668DC-857F-487D-BFFA-8C0CA5037977}" type="slidenum">
              <a:rPr lang="fr-BE" smtClean="0"/>
              <a:t>‹N°›</a:t>
            </a:fld>
            <a:endParaRPr lang="fr-BE"/>
          </a:p>
        </p:txBody>
      </p:sp>
      <p:sp>
        <p:nvSpPr>
          <p:cNvPr id="23" name="Espace réservé du pied de page 22"/>
          <p:cNvSpPr>
            <a:spLocks noGrp="1"/>
          </p:cNvSpPr>
          <p:nvPr>
            <p:ph type="ftr" sz="quarter" idx="16"/>
          </p:nvPr>
        </p:nvSpPr>
        <p:spPr/>
        <p:txBody>
          <a:bodyPr rtlCol="0"/>
          <a:lstStyle/>
          <a:p>
            <a:endParaRPr lang="fr-BE"/>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Connecteur droit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re 1"/>
          <p:cNvSpPr>
            <a:spLocks noGrp="1"/>
          </p:cNvSpPr>
          <p:nvPr>
            <p:ph type="title"/>
          </p:nvPr>
        </p:nvSpPr>
        <p:spPr>
          <a:xfrm rot="5400000">
            <a:off x="3350133" y="3200400"/>
            <a:ext cx="6309360" cy="457200"/>
          </a:xfrm>
        </p:spPr>
        <p:txBody>
          <a:bodyPr anchor="b"/>
          <a:lstStyle>
            <a:lvl1pPr algn="l">
              <a:buNone/>
              <a:defRPr sz="2000" b="1"/>
            </a:lvl1pPr>
          </a:lstStyle>
          <a:p>
            <a:r>
              <a:rPr kumimoji="0" lang="fr-FR" smtClean="0"/>
              <a:t>Modifiez le style du titre</a:t>
            </a:r>
            <a:endParaRPr kumimoji="0" lang="en-US"/>
          </a:p>
        </p:txBody>
      </p:sp>
      <p:sp>
        <p:nvSpPr>
          <p:cNvPr id="3" name="Espace réservé pour une imag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fr-FR" smtClean="0"/>
              <a:t>Modifiez les styles du texte du masque</a:t>
            </a:r>
          </a:p>
        </p:txBody>
      </p:sp>
      <p:sp>
        <p:nvSpPr>
          <p:cNvPr id="10" name="Connecteur droit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cteur droit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cteur droit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cteur droit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Espace réservé de la date 16"/>
          <p:cNvSpPr>
            <a:spLocks noGrp="1"/>
          </p:cNvSpPr>
          <p:nvPr>
            <p:ph type="dt" sz="half" idx="10"/>
          </p:nvPr>
        </p:nvSpPr>
        <p:spPr/>
        <p:txBody>
          <a:bodyPr rtlCol="0"/>
          <a:lstStyle/>
          <a:p>
            <a:fld id="{AA309A6D-C09C-4548-B29A-6CF363A7E532}" type="datetimeFigureOut">
              <a:rPr lang="fr-FR" smtClean="0"/>
              <a:t>01/03/2021</a:t>
            </a:fld>
            <a:endParaRPr lang="fr-BE"/>
          </a:p>
        </p:txBody>
      </p:sp>
      <p:sp>
        <p:nvSpPr>
          <p:cNvPr id="18" name="Espace réservé du numéro de diapositive 17"/>
          <p:cNvSpPr>
            <a:spLocks noGrp="1"/>
          </p:cNvSpPr>
          <p:nvPr>
            <p:ph type="sldNum" sz="quarter" idx="11"/>
          </p:nvPr>
        </p:nvSpPr>
        <p:spPr/>
        <p:txBody>
          <a:bodyPr rtlCol="0"/>
          <a:lstStyle/>
          <a:p>
            <a:fld id="{CF4668DC-857F-487D-BFFA-8C0CA5037977}" type="slidenum">
              <a:rPr lang="fr-BE" smtClean="0"/>
              <a:t>‹N°›</a:t>
            </a:fld>
            <a:endParaRPr lang="fr-BE"/>
          </a:p>
        </p:txBody>
      </p:sp>
      <p:sp>
        <p:nvSpPr>
          <p:cNvPr id="21" name="Espace réservé du pied de page 20"/>
          <p:cNvSpPr>
            <a:spLocks noGrp="1"/>
          </p:cNvSpPr>
          <p:nvPr>
            <p:ph type="ftr" sz="quarter" idx="12"/>
          </p:nvPr>
        </p:nvSpPr>
        <p:spPr/>
        <p:txBody>
          <a:bodyPr rtlCol="0"/>
          <a:lstStyle/>
          <a:p>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cteur droit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Espace réservé du titre 21"/>
          <p:cNvSpPr>
            <a:spLocks noGrp="1"/>
          </p:cNvSpPr>
          <p:nvPr>
            <p:ph type="title"/>
          </p:nvPr>
        </p:nvSpPr>
        <p:spPr>
          <a:xfrm>
            <a:off x="457200" y="274638"/>
            <a:ext cx="7467600" cy="1143000"/>
          </a:xfrm>
          <a:prstGeom prst="rect">
            <a:avLst/>
          </a:prstGeom>
        </p:spPr>
        <p:txBody>
          <a:bodyPr vert="horz" anchor="b">
            <a:normAutofit/>
          </a:bodyPr>
          <a:lstStyle/>
          <a:p>
            <a:r>
              <a:rPr kumimoji="0" lang="fr-FR" smtClean="0"/>
              <a:t>Modifiez le style du titre</a:t>
            </a:r>
            <a:endParaRPr kumimoji="0" lang="en-US"/>
          </a:p>
        </p:txBody>
      </p:sp>
      <p:sp>
        <p:nvSpPr>
          <p:cNvPr id="13" name="Espace réservé du texte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AA309A6D-C09C-4548-B29A-6CF363A7E532}" type="datetimeFigureOut">
              <a:rPr lang="fr-FR" smtClean="0"/>
              <a:t>01/03/2021</a:t>
            </a:fld>
            <a:endParaRPr lang="fr-BE"/>
          </a:p>
        </p:txBody>
      </p:sp>
      <p:sp>
        <p:nvSpPr>
          <p:cNvPr id="3" name="Espace réservé du pied de page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fr-BE"/>
          </a:p>
        </p:txBody>
      </p:sp>
      <p:sp>
        <p:nvSpPr>
          <p:cNvPr id="7" name="Connecteur droit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cteur droit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space réservé du numéro de diapositive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CF4668DC-857F-487D-BFFA-8C0CA5037977}" type="slidenum">
              <a:rPr lang="fr-BE" smtClean="0"/>
              <a:t>‹N°›</a:t>
            </a:fld>
            <a:endParaRPr lang="fr-B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a:bodyPr>
          <a:lstStyle/>
          <a:p>
            <a:r>
              <a:rPr lang="fr-FR" sz="4000" dirty="0" smtClean="0">
                <a:latin typeface="Georgia" panose="02040502050405020303" pitchFamily="18" charset="0"/>
              </a:rPr>
              <a:t>Vers la labellisation </a:t>
            </a:r>
            <a:r>
              <a:rPr lang="fr-FR" sz="4000" dirty="0" err="1" smtClean="0">
                <a:latin typeface="Georgia" panose="02040502050405020303" pitchFamily="18" charset="0"/>
              </a:rPr>
              <a:t>humanitude</a:t>
            </a:r>
            <a:endParaRPr lang="fr-FR" sz="4000" dirty="0">
              <a:latin typeface="Georgia" panose="02040502050405020303" pitchFamily="18" charset="0"/>
            </a:endParaRPr>
          </a:p>
        </p:txBody>
      </p:sp>
      <p:sp>
        <p:nvSpPr>
          <p:cNvPr id="3" name="Sous-titre 2"/>
          <p:cNvSpPr>
            <a:spLocks noGrp="1"/>
          </p:cNvSpPr>
          <p:nvPr>
            <p:ph type="subTitle" idx="1"/>
          </p:nvPr>
        </p:nvSpPr>
        <p:spPr/>
        <p:txBody>
          <a:bodyPr/>
          <a:lstStyle/>
          <a:p>
            <a:endParaRPr lang="fr-FR" dirty="0"/>
          </a:p>
        </p:txBody>
      </p:sp>
    </p:spTree>
    <p:extLst>
      <p:ext uri="{BB962C8B-B14F-4D97-AF65-F5344CB8AC3E}">
        <p14:creationId xmlns:p14="http://schemas.microsoft.com/office/powerpoint/2010/main" val="19894458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387424"/>
            <a:ext cx="7467600" cy="1143000"/>
          </a:xfrm>
        </p:spPr>
        <p:txBody>
          <a:bodyPr/>
          <a:lstStyle/>
          <a:p>
            <a:r>
              <a:rPr lang="fr-FR" dirty="0" smtClean="0">
                <a:latin typeface="Georgia" panose="02040502050405020303" pitchFamily="18" charset="0"/>
              </a:rPr>
              <a:t>LE REFERENTIEL D’EVALUATION</a:t>
            </a:r>
            <a:endParaRPr lang="fr-FR" dirty="0">
              <a:latin typeface="Georgia" panose="02040502050405020303" pitchFamily="18" charset="0"/>
            </a:endParaRPr>
          </a:p>
        </p:txBody>
      </p:sp>
      <p:sp>
        <p:nvSpPr>
          <p:cNvPr id="3" name="Espace réservé du contenu 2"/>
          <p:cNvSpPr>
            <a:spLocks noGrp="1"/>
          </p:cNvSpPr>
          <p:nvPr>
            <p:ph sz="quarter" idx="1"/>
          </p:nvPr>
        </p:nvSpPr>
        <p:spPr>
          <a:xfrm>
            <a:off x="179512" y="836712"/>
            <a:ext cx="8640960" cy="5832648"/>
          </a:xfrm>
        </p:spPr>
        <p:txBody>
          <a:bodyPr>
            <a:normAutofit fontScale="25000" lnSpcReduction="20000"/>
          </a:bodyPr>
          <a:lstStyle/>
          <a:p>
            <a:pPr algn="just"/>
            <a:r>
              <a:rPr lang="fr-FR" sz="6000" dirty="0">
                <a:latin typeface="Georgia" panose="02040502050405020303" pitchFamily="18" charset="0"/>
              </a:rPr>
              <a:t>Les résultats sont évalués à partir du Référentiel </a:t>
            </a:r>
            <a:r>
              <a:rPr lang="fr-FR" sz="6000" dirty="0" err="1">
                <a:latin typeface="Georgia" panose="02040502050405020303" pitchFamily="18" charset="0"/>
              </a:rPr>
              <a:t>Humanitude</a:t>
            </a:r>
            <a:r>
              <a:rPr lang="fr-FR" sz="6000" dirty="0">
                <a:latin typeface="Georgia" panose="02040502050405020303" pitchFamily="18" charset="0"/>
              </a:rPr>
              <a:t> (disponible en ligne via la </a:t>
            </a:r>
            <a:r>
              <a:rPr lang="fr-FR" sz="5600" dirty="0">
                <a:latin typeface="Georgia" panose="02040502050405020303" pitchFamily="18" charset="0"/>
              </a:rPr>
              <a:t>plateforme </a:t>
            </a:r>
            <a:r>
              <a:rPr lang="fr-FR" sz="5600" dirty="0" err="1" smtClean="0">
                <a:latin typeface="Georgia" panose="02040502050405020303" pitchFamily="18" charset="0"/>
              </a:rPr>
              <a:t>Ancodéa</a:t>
            </a:r>
            <a:r>
              <a:rPr lang="fr-FR" sz="5600" dirty="0" smtClean="0">
                <a:latin typeface="Georgia" panose="02040502050405020303" pitchFamily="18" charset="0"/>
              </a:rPr>
              <a:t>). Le </a:t>
            </a:r>
            <a:r>
              <a:rPr lang="fr-FR" sz="5600" dirty="0">
                <a:latin typeface="Georgia" panose="02040502050405020303" pitchFamily="18" charset="0"/>
              </a:rPr>
              <a:t>référentiel </a:t>
            </a:r>
            <a:r>
              <a:rPr lang="fr-FR" sz="5600" dirty="0" err="1">
                <a:latin typeface="Georgia" panose="02040502050405020303" pitchFamily="18" charset="0"/>
              </a:rPr>
              <a:t>Humanitude</a:t>
            </a:r>
            <a:r>
              <a:rPr lang="fr-FR" sz="5600" dirty="0">
                <a:latin typeface="Georgia" panose="02040502050405020303" pitchFamily="18" charset="0"/>
              </a:rPr>
              <a:t> décline les critères incontournables dans le cadre de la réglementation en vigueur et le respect de l’éthique </a:t>
            </a:r>
            <a:r>
              <a:rPr lang="fr-FR" sz="5600" dirty="0" smtClean="0">
                <a:latin typeface="Georgia" panose="02040502050405020303" pitchFamily="18" charset="0"/>
              </a:rPr>
              <a:t>professionnelle.</a:t>
            </a:r>
          </a:p>
          <a:p>
            <a:r>
              <a:rPr lang="fr-FR" sz="5600" b="1" dirty="0" smtClean="0">
                <a:latin typeface="Georgia" panose="02040502050405020303" pitchFamily="18" charset="0"/>
              </a:rPr>
              <a:t>494</a:t>
            </a:r>
            <a:r>
              <a:rPr lang="fr-FR" sz="5600" b="1" dirty="0" smtClean="0">
                <a:latin typeface="Georgia" panose="02040502050405020303" pitchFamily="18" charset="0"/>
              </a:rPr>
              <a:t>  questions </a:t>
            </a:r>
            <a:r>
              <a:rPr lang="fr-FR" sz="5600" i="1" dirty="0" smtClean="0">
                <a:latin typeface="Georgia" panose="02040502050405020303" pitchFamily="18" charset="0"/>
              </a:rPr>
              <a:t>(1 118 dans l’ancienne version – valable jusqu’en 2020)</a:t>
            </a:r>
            <a:endParaRPr lang="fr-FR" sz="5600" i="1" dirty="0">
              <a:latin typeface="Georgia" panose="02040502050405020303" pitchFamily="18" charset="0"/>
            </a:endParaRPr>
          </a:p>
          <a:p>
            <a:pPr fontAlgn="auto"/>
            <a:endParaRPr lang="fr-FR" sz="6400" dirty="0" smtClean="0">
              <a:latin typeface="Georgia" panose="02040502050405020303" pitchFamily="18" charset="0"/>
            </a:endParaRPr>
          </a:p>
          <a:p>
            <a:pPr marL="0" indent="0" fontAlgn="auto">
              <a:buNone/>
            </a:pPr>
            <a:r>
              <a:rPr lang="fr-FR" sz="6400" b="1" dirty="0" smtClean="0">
                <a:latin typeface="Georgia" panose="02040502050405020303" pitchFamily="18" charset="0"/>
              </a:rPr>
              <a:t>1/ Présentation de la structure</a:t>
            </a:r>
          </a:p>
          <a:p>
            <a:pPr marL="0" indent="0">
              <a:buNone/>
            </a:pPr>
            <a:r>
              <a:rPr lang="fr-FR" sz="6400" dirty="0" smtClean="0">
                <a:latin typeface="Georgia" panose="02040502050405020303" pitchFamily="18" charset="0"/>
              </a:rPr>
              <a:t>Capacité </a:t>
            </a:r>
            <a:r>
              <a:rPr lang="fr-FR" sz="6400" dirty="0">
                <a:latin typeface="Georgia" panose="02040502050405020303" pitchFamily="18" charset="0"/>
              </a:rPr>
              <a:t>et </a:t>
            </a:r>
            <a:r>
              <a:rPr lang="fr-FR" sz="6400" dirty="0" smtClean="0">
                <a:latin typeface="Georgia" panose="02040502050405020303" pitchFamily="18" charset="0"/>
              </a:rPr>
              <a:t>environnement		Ressources </a:t>
            </a:r>
            <a:r>
              <a:rPr lang="fr-FR" sz="6400" dirty="0">
                <a:latin typeface="Georgia" panose="02040502050405020303" pitchFamily="18" charset="0"/>
              </a:rPr>
              <a:t>humaines</a:t>
            </a:r>
          </a:p>
          <a:p>
            <a:pPr marL="0" indent="0" fontAlgn="auto">
              <a:buNone/>
            </a:pPr>
            <a:endParaRPr lang="fr-FR" sz="6400" dirty="0" smtClean="0">
              <a:latin typeface="Georgia" panose="02040502050405020303" pitchFamily="18" charset="0"/>
            </a:endParaRPr>
          </a:p>
          <a:p>
            <a:pPr marL="0" indent="0" fontAlgn="auto">
              <a:buNone/>
            </a:pPr>
            <a:r>
              <a:rPr lang="fr-FR" sz="6400" b="1" dirty="0" smtClean="0">
                <a:latin typeface="Georgia" panose="02040502050405020303" pitchFamily="18" charset="0"/>
              </a:rPr>
              <a:t>2</a:t>
            </a:r>
            <a:r>
              <a:rPr lang="fr-FR" sz="6400" b="1" dirty="0" smtClean="0">
                <a:latin typeface="Georgia" panose="02040502050405020303" pitchFamily="18" charset="0"/>
              </a:rPr>
              <a:t>/ Engagement </a:t>
            </a:r>
            <a:r>
              <a:rPr lang="fr-FR" sz="6400" b="1" dirty="0">
                <a:latin typeface="Georgia" panose="02040502050405020303" pitchFamily="18" charset="0"/>
              </a:rPr>
              <a:t>de la Direction </a:t>
            </a:r>
            <a:endParaRPr lang="fr-FR" sz="6400" dirty="0">
              <a:latin typeface="Georgia" panose="02040502050405020303" pitchFamily="18" charset="0"/>
            </a:endParaRPr>
          </a:p>
          <a:p>
            <a:pPr marL="0" indent="0">
              <a:buNone/>
            </a:pPr>
            <a:r>
              <a:rPr lang="fr-FR" sz="6400" dirty="0">
                <a:latin typeface="Georgia" panose="02040502050405020303" pitchFamily="18" charset="0"/>
              </a:rPr>
              <a:t>Volonté </a:t>
            </a:r>
            <a:r>
              <a:rPr lang="fr-FR" sz="6400" dirty="0" smtClean="0">
                <a:latin typeface="Georgia" panose="02040502050405020303" pitchFamily="18" charset="0"/>
              </a:rPr>
              <a:t>affichée			Projet </a:t>
            </a:r>
            <a:r>
              <a:rPr lang="fr-FR" sz="6400" dirty="0">
                <a:latin typeface="Georgia" panose="02040502050405020303" pitchFamily="18" charset="0"/>
              </a:rPr>
              <a:t>d’accompagnement </a:t>
            </a:r>
            <a:r>
              <a:rPr lang="fr-FR" sz="6400" dirty="0" smtClean="0">
                <a:latin typeface="Georgia" panose="02040502050405020303" pitchFamily="18" charset="0"/>
              </a:rPr>
              <a:t>personnalisé</a:t>
            </a:r>
            <a:endParaRPr lang="fr-FR" sz="6400" dirty="0">
              <a:latin typeface="Georgia" panose="02040502050405020303" pitchFamily="18" charset="0"/>
            </a:endParaRPr>
          </a:p>
          <a:p>
            <a:pPr marL="0" lvl="0" indent="0" fontAlgn="auto">
              <a:buNone/>
            </a:pPr>
            <a:r>
              <a:rPr lang="fr-FR" sz="6400" dirty="0">
                <a:latin typeface="Georgia" panose="02040502050405020303" pitchFamily="18" charset="0"/>
              </a:rPr>
              <a:t>Volonté </a:t>
            </a:r>
            <a:r>
              <a:rPr lang="fr-FR" sz="6400" dirty="0" smtClean="0">
                <a:latin typeface="Georgia" panose="02040502050405020303" pitchFamily="18" charset="0"/>
              </a:rPr>
              <a:t>partagée			Pilotage </a:t>
            </a:r>
            <a:r>
              <a:rPr lang="fr-FR" sz="6400" dirty="0">
                <a:latin typeface="Georgia" panose="02040502050405020303" pitchFamily="18" charset="0"/>
              </a:rPr>
              <a:t>du </a:t>
            </a:r>
            <a:r>
              <a:rPr lang="fr-FR" sz="6400" dirty="0" smtClean="0">
                <a:latin typeface="Georgia" panose="02040502050405020303" pitchFamily="18" charset="0"/>
              </a:rPr>
              <a:t>projet</a:t>
            </a:r>
          </a:p>
          <a:p>
            <a:pPr marL="0" lvl="0" indent="0" fontAlgn="auto">
              <a:buNone/>
            </a:pPr>
            <a:endParaRPr lang="fr-FR" sz="6400" dirty="0">
              <a:latin typeface="Georgia" panose="02040502050405020303" pitchFamily="18" charset="0"/>
            </a:endParaRPr>
          </a:p>
          <a:p>
            <a:pPr marL="0" indent="0" fontAlgn="auto">
              <a:buNone/>
            </a:pPr>
            <a:r>
              <a:rPr lang="fr-FR" sz="6400" b="1" dirty="0" smtClean="0">
                <a:latin typeface="Georgia" panose="02040502050405020303" pitchFamily="18" charset="0"/>
              </a:rPr>
              <a:t>3/ Principe </a:t>
            </a:r>
            <a:r>
              <a:rPr lang="fr-FR" sz="6400" b="1" dirty="0" err="1">
                <a:latin typeface="Georgia" panose="02040502050405020303" pitchFamily="18" charset="0"/>
              </a:rPr>
              <a:t>Humanitude</a:t>
            </a:r>
            <a:r>
              <a:rPr lang="fr-FR" sz="6400" b="1" dirty="0">
                <a:latin typeface="Georgia" panose="02040502050405020303" pitchFamily="18" charset="0"/>
              </a:rPr>
              <a:t> : Zéro soin de force</a:t>
            </a:r>
          </a:p>
          <a:p>
            <a:r>
              <a:rPr lang="fr-FR" sz="6400" dirty="0" smtClean="0">
                <a:latin typeface="Georgia" panose="02040502050405020303" pitchFamily="18" charset="0"/>
              </a:rPr>
              <a:t>Connaissance </a:t>
            </a:r>
            <a:r>
              <a:rPr lang="fr-FR" sz="6400" dirty="0" smtClean="0">
                <a:latin typeface="Georgia" panose="02040502050405020303" pitchFamily="18" charset="0"/>
              </a:rPr>
              <a:t>		</a:t>
            </a:r>
            <a:r>
              <a:rPr lang="fr-FR" sz="6400" dirty="0" smtClean="0">
                <a:latin typeface="Georgia" panose="02040502050405020303" pitchFamily="18" charset="0"/>
              </a:rPr>
              <a:t>		Evolution </a:t>
            </a:r>
            <a:r>
              <a:rPr lang="fr-FR" sz="6400" dirty="0" smtClean="0">
                <a:latin typeface="Georgia" panose="02040502050405020303" pitchFamily="18" charset="0"/>
              </a:rPr>
              <a:t>des </a:t>
            </a:r>
            <a:r>
              <a:rPr lang="fr-FR" sz="6400" dirty="0">
                <a:latin typeface="Georgia" panose="02040502050405020303" pitchFamily="18" charset="0"/>
              </a:rPr>
              <a:t>troubles du </a:t>
            </a:r>
            <a:r>
              <a:rPr lang="fr-FR" sz="6400" dirty="0" smtClean="0">
                <a:latin typeface="Georgia" panose="02040502050405020303" pitchFamily="18" charset="0"/>
              </a:rPr>
              <a:t>							comportement </a:t>
            </a:r>
          </a:p>
          <a:p>
            <a:r>
              <a:rPr lang="fr-FR" sz="6400" dirty="0" smtClean="0">
                <a:latin typeface="Georgia" panose="02040502050405020303" pitchFamily="18" charset="0"/>
              </a:rPr>
              <a:t>Techniques </a:t>
            </a:r>
            <a:r>
              <a:rPr lang="fr-FR" sz="6400" dirty="0">
                <a:latin typeface="Georgia" panose="02040502050405020303" pitchFamily="18" charset="0"/>
              </a:rPr>
              <a:t>d’entrée en </a:t>
            </a:r>
            <a:r>
              <a:rPr lang="fr-FR" sz="6400" dirty="0" smtClean="0">
                <a:latin typeface="Georgia" panose="02040502050405020303" pitchFamily="18" charset="0"/>
              </a:rPr>
              <a:t>relation		Organisation </a:t>
            </a:r>
            <a:r>
              <a:rPr lang="fr-FR" sz="6400" dirty="0" smtClean="0">
                <a:latin typeface="Georgia" panose="02040502050405020303" pitchFamily="18" charset="0"/>
              </a:rPr>
              <a:t>générale des services, 						transversalité</a:t>
            </a:r>
            <a:endParaRPr lang="fr-FR" sz="6400" dirty="0">
              <a:latin typeface="Georgia" panose="02040502050405020303" pitchFamily="18" charset="0"/>
            </a:endParaRPr>
          </a:p>
          <a:p>
            <a:r>
              <a:rPr lang="fr-FR" sz="6400" dirty="0" smtClean="0">
                <a:latin typeface="Georgia" panose="02040502050405020303" pitchFamily="18" charset="0"/>
              </a:rPr>
              <a:t>Manutention </a:t>
            </a:r>
            <a:r>
              <a:rPr lang="fr-FR" sz="6400" dirty="0" smtClean="0">
                <a:latin typeface="Georgia" panose="02040502050405020303" pitchFamily="18" charset="0"/>
              </a:rPr>
              <a:t>relationnelle	</a:t>
            </a:r>
            <a:r>
              <a:rPr lang="fr-FR" sz="6400" dirty="0" smtClean="0">
                <a:latin typeface="Georgia" panose="02040502050405020303" pitchFamily="18" charset="0"/>
              </a:rPr>
              <a:t>		Organisation </a:t>
            </a:r>
            <a:r>
              <a:rPr lang="fr-FR" sz="6400" dirty="0">
                <a:latin typeface="Georgia" panose="02040502050405020303" pitchFamily="18" charset="0"/>
              </a:rPr>
              <a:t>souple et adaptée aux </a:t>
            </a:r>
            <a:r>
              <a:rPr lang="fr-FR" sz="6400" dirty="0" smtClean="0">
                <a:latin typeface="Georgia" panose="02040502050405020303" pitchFamily="18" charset="0"/>
              </a:rPr>
              <a:t>						rythmes </a:t>
            </a:r>
            <a:r>
              <a:rPr lang="fr-FR" sz="6400" dirty="0">
                <a:latin typeface="Georgia" panose="02040502050405020303" pitchFamily="18" charset="0"/>
              </a:rPr>
              <a:t>de </a:t>
            </a:r>
            <a:r>
              <a:rPr lang="fr-FR" sz="6400" dirty="0" smtClean="0">
                <a:latin typeface="Georgia" panose="02040502050405020303" pitchFamily="18" charset="0"/>
              </a:rPr>
              <a:t>chacun</a:t>
            </a:r>
            <a:endParaRPr lang="fr-FR" sz="6400" dirty="0">
              <a:latin typeface="Georgia" panose="02040502050405020303" pitchFamily="18" charset="0"/>
            </a:endParaRPr>
          </a:p>
          <a:p>
            <a:r>
              <a:rPr lang="fr-FR" sz="6400" dirty="0">
                <a:latin typeface="Georgia" panose="02040502050405020303" pitchFamily="18" charset="0"/>
              </a:rPr>
              <a:t>Pas de contrainte </a:t>
            </a:r>
            <a:r>
              <a:rPr lang="fr-FR" sz="6400" dirty="0" smtClean="0">
                <a:latin typeface="Georgia" panose="02040502050405020303" pitchFamily="18" charset="0"/>
              </a:rPr>
              <a:t>			Qualité </a:t>
            </a:r>
            <a:r>
              <a:rPr lang="fr-FR" sz="6400" dirty="0">
                <a:latin typeface="Georgia" panose="02040502050405020303" pitchFamily="18" charset="0"/>
              </a:rPr>
              <a:t>des soins et du prendre </a:t>
            </a:r>
            <a:r>
              <a:rPr lang="fr-FR" sz="6400" dirty="0" smtClean="0">
                <a:latin typeface="Georgia" panose="02040502050405020303" pitchFamily="18" charset="0"/>
              </a:rPr>
              <a:t>soin</a:t>
            </a:r>
            <a:endParaRPr lang="fr-FR" sz="6400" dirty="0">
              <a:latin typeface="Georgia" panose="02040502050405020303" pitchFamily="18" charset="0"/>
            </a:endParaRPr>
          </a:p>
          <a:p>
            <a:r>
              <a:rPr lang="fr-FR" sz="6400" dirty="0">
                <a:latin typeface="Georgia" panose="02040502050405020303" pitchFamily="18" charset="0"/>
              </a:rPr>
              <a:t>C</a:t>
            </a:r>
            <a:r>
              <a:rPr lang="fr-FR" sz="6400" dirty="0" smtClean="0">
                <a:latin typeface="Georgia" panose="02040502050405020303" pitchFamily="18" charset="0"/>
              </a:rPr>
              <a:t>ontention </a:t>
            </a:r>
            <a:r>
              <a:rPr lang="fr-FR" sz="6400" dirty="0" smtClean="0">
                <a:latin typeface="Georgia" panose="02040502050405020303" pitchFamily="18" charset="0"/>
              </a:rPr>
              <a:t>zéro			</a:t>
            </a:r>
            <a:r>
              <a:rPr lang="fr-FR" sz="6400" dirty="0" smtClean="0">
                <a:latin typeface="Georgia" panose="02040502050405020303" pitchFamily="18" charset="0"/>
              </a:rPr>
              <a:t>	Ne </a:t>
            </a:r>
            <a:r>
              <a:rPr lang="fr-FR" sz="6400" dirty="0">
                <a:latin typeface="Georgia" panose="02040502050405020303" pitchFamily="18" charset="0"/>
              </a:rPr>
              <a:t>pas nuire </a:t>
            </a:r>
          </a:p>
          <a:p>
            <a:pPr marL="0" indent="0">
              <a:buNone/>
            </a:pPr>
            <a:endParaRPr lang="fr-FR" sz="6400" dirty="0">
              <a:latin typeface="Georgia" panose="02040502050405020303" pitchFamily="18" charset="0"/>
            </a:endParaRPr>
          </a:p>
          <a:p>
            <a:pPr marL="0" indent="0">
              <a:buNone/>
            </a:pPr>
            <a:endParaRPr lang="fr-FR" dirty="0"/>
          </a:p>
        </p:txBody>
      </p:sp>
    </p:spTree>
    <p:extLst>
      <p:ext uri="{BB962C8B-B14F-4D97-AF65-F5344CB8AC3E}">
        <p14:creationId xmlns:p14="http://schemas.microsoft.com/office/powerpoint/2010/main" val="7424501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99392"/>
            <a:ext cx="7467600" cy="1143000"/>
          </a:xfrm>
        </p:spPr>
        <p:txBody>
          <a:bodyPr/>
          <a:lstStyle/>
          <a:p>
            <a:r>
              <a:rPr lang="fr-FR" dirty="0" smtClean="0">
                <a:latin typeface="Georgia" panose="02040502050405020303" pitchFamily="18" charset="0"/>
              </a:rPr>
              <a:t>LE REFERENTIEL D’EVALUATION (2)</a:t>
            </a:r>
            <a:endParaRPr lang="fr-FR" dirty="0">
              <a:latin typeface="Georgia" panose="02040502050405020303" pitchFamily="18" charset="0"/>
            </a:endParaRPr>
          </a:p>
        </p:txBody>
      </p:sp>
      <p:sp>
        <p:nvSpPr>
          <p:cNvPr id="3" name="Espace réservé du contenu 2"/>
          <p:cNvSpPr>
            <a:spLocks noGrp="1"/>
          </p:cNvSpPr>
          <p:nvPr>
            <p:ph sz="quarter" idx="1"/>
          </p:nvPr>
        </p:nvSpPr>
        <p:spPr>
          <a:xfrm>
            <a:off x="179512" y="1124744"/>
            <a:ext cx="8424936" cy="5616624"/>
          </a:xfrm>
        </p:spPr>
        <p:txBody>
          <a:bodyPr>
            <a:normAutofit fontScale="92500"/>
          </a:bodyPr>
          <a:lstStyle/>
          <a:p>
            <a:pPr marL="0" indent="0">
              <a:buNone/>
            </a:pPr>
            <a:r>
              <a:rPr lang="fr-FR" b="1" dirty="0">
                <a:latin typeface="Georgia" panose="02040502050405020303" pitchFamily="18" charset="0"/>
              </a:rPr>
              <a:t> </a:t>
            </a:r>
            <a:r>
              <a:rPr lang="fr-FR" b="1" dirty="0">
                <a:latin typeface="Georgia" panose="02040502050405020303" pitchFamily="18" charset="0"/>
              </a:rPr>
              <a:t>4/ </a:t>
            </a:r>
            <a:r>
              <a:rPr lang="fr-FR" b="1" dirty="0" smtClean="0">
                <a:latin typeface="Georgia" panose="02040502050405020303" pitchFamily="18" charset="0"/>
              </a:rPr>
              <a:t>Respect </a:t>
            </a:r>
            <a:r>
              <a:rPr lang="fr-FR" b="1" dirty="0">
                <a:latin typeface="Georgia" panose="02040502050405020303" pitchFamily="18" charset="0"/>
              </a:rPr>
              <a:t>de la singularité</a:t>
            </a:r>
          </a:p>
          <a:p>
            <a:pPr marL="0" indent="0">
              <a:buNone/>
            </a:pPr>
            <a:r>
              <a:rPr lang="fr-FR" dirty="0">
                <a:latin typeface="Georgia" panose="02040502050405020303" pitchFamily="18" charset="0"/>
              </a:rPr>
              <a:t>Respect du domicile	Respect de l’intimité 	Respect du sommeil</a:t>
            </a:r>
          </a:p>
          <a:p>
            <a:pPr marL="0" indent="0">
              <a:buNone/>
            </a:pPr>
            <a:endParaRPr lang="fr-FR" sz="900" dirty="0">
              <a:latin typeface="Georgia" panose="02040502050405020303" pitchFamily="18" charset="0"/>
            </a:endParaRPr>
          </a:p>
          <a:p>
            <a:pPr marL="0" indent="0" fontAlgn="auto">
              <a:buNone/>
            </a:pPr>
            <a:r>
              <a:rPr lang="fr-FR" b="1" dirty="0" smtClean="0">
                <a:latin typeface="Georgia" panose="02040502050405020303" pitchFamily="18" charset="0"/>
              </a:rPr>
              <a:t>5/ Vivre </a:t>
            </a:r>
            <a:r>
              <a:rPr lang="fr-FR" b="1" dirty="0">
                <a:latin typeface="Georgia" panose="02040502050405020303" pitchFamily="18" charset="0"/>
              </a:rPr>
              <a:t>et mourir debout</a:t>
            </a:r>
            <a:endParaRPr lang="fr-FR" dirty="0">
              <a:latin typeface="Georgia" panose="02040502050405020303" pitchFamily="18" charset="0"/>
            </a:endParaRPr>
          </a:p>
          <a:p>
            <a:pPr algn="r">
              <a:buFont typeface="Symbol" panose="05050102010706020507" pitchFamily="18" charset="2"/>
              <a:buChar char="Þ"/>
            </a:pPr>
            <a:r>
              <a:rPr lang="fr-FR" i="1" dirty="0" smtClean="0">
                <a:latin typeface="Georgia" panose="02040502050405020303" pitchFamily="18" charset="0"/>
              </a:rPr>
              <a:t>verticalisation </a:t>
            </a:r>
            <a:r>
              <a:rPr lang="fr-FR" i="1" dirty="0">
                <a:latin typeface="Georgia" panose="02040502050405020303" pitchFamily="18" charset="0"/>
              </a:rPr>
              <a:t>20mn /jour </a:t>
            </a:r>
            <a:r>
              <a:rPr lang="fr-FR" i="1" dirty="0" smtClean="0">
                <a:latin typeface="Georgia" panose="02040502050405020303" pitchFamily="18" charset="0"/>
              </a:rPr>
              <a:t>minimum</a:t>
            </a:r>
          </a:p>
          <a:p>
            <a:pPr algn="r">
              <a:buFont typeface="Symbol" panose="05050102010706020507" pitchFamily="18" charset="2"/>
              <a:buChar char="Þ"/>
            </a:pPr>
            <a:endParaRPr lang="fr-FR" sz="600" i="1" dirty="0">
              <a:latin typeface="Georgia" panose="02040502050405020303" pitchFamily="18" charset="0"/>
            </a:endParaRPr>
          </a:p>
          <a:p>
            <a:pPr marL="0" indent="0">
              <a:buNone/>
            </a:pPr>
            <a:r>
              <a:rPr lang="fr-FR" b="1" dirty="0" smtClean="0">
                <a:latin typeface="Georgia" panose="02040502050405020303" pitchFamily="18" charset="0"/>
              </a:rPr>
              <a:t>6/ </a:t>
            </a:r>
            <a:r>
              <a:rPr lang="fr-FR" b="1" dirty="0" smtClean="0">
                <a:latin typeface="Georgia" panose="02040502050405020303" pitchFamily="18" charset="0"/>
              </a:rPr>
              <a:t>Ouverture </a:t>
            </a:r>
            <a:r>
              <a:rPr lang="fr-FR" b="1" dirty="0">
                <a:latin typeface="Georgia" panose="02040502050405020303" pitchFamily="18" charset="0"/>
              </a:rPr>
              <a:t>vers l’extérieur</a:t>
            </a:r>
            <a:r>
              <a:rPr lang="fr-FR" dirty="0">
                <a:latin typeface="Georgia" panose="02040502050405020303" pitchFamily="18" charset="0"/>
              </a:rPr>
              <a:t> </a:t>
            </a:r>
            <a:endParaRPr lang="fr-FR" dirty="0" smtClean="0">
              <a:latin typeface="Georgia" panose="02040502050405020303" pitchFamily="18" charset="0"/>
            </a:endParaRPr>
          </a:p>
          <a:p>
            <a:pPr marL="273050" lvl="0" indent="-3175" fontAlgn="auto">
              <a:buFont typeface="Wingdings" panose="05000000000000000000" pitchFamily="2" charset="2"/>
              <a:buChar char="q"/>
            </a:pPr>
            <a:r>
              <a:rPr lang="fr-FR" dirty="0" smtClean="0">
                <a:latin typeface="Georgia" panose="02040502050405020303" pitchFamily="18" charset="0"/>
              </a:rPr>
              <a:t>Présence de regards extérieurs</a:t>
            </a:r>
          </a:p>
          <a:p>
            <a:pPr marL="273050" lvl="0" indent="-3175" fontAlgn="auto">
              <a:buFont typeface="Wingdings" panose="05000000000000000000" pitchFamily="2" charset="2"/>
              <a:buChar char="q"/>
            </a:pPr>
            <a:r>
              <a:rPr lang="fr-FR" dirty="0" smtClean="0">
                <a:latin typeface="Georgia" panose="02040502050405020303" pitchFamily="18" charset="0"/>
              </a:rPr>
              <a:t>Entretien </a:t>
            </a:r>
            <a:r>
              <a:rPr lang="fr-FR" dirty="0">
                <a:latin typeface="Georgia" panose="02040502050405020303" pitchFamily="18" charset="0"/>
              </a:rPr>
              <a:t>des liens familiaux</a:t>
            </a:r>
          </a:p>
          <a:p>
            <a:pPr marL="273050" lvl="0" indent="-3175" fontAlgn="auto">
              <a:buFont typeface="Wingdings" panose="05000000000000000000" pitchFamily="2" charset="2"/>
              <a:buChar char="q"/>
            </a:pPr>
            <a:r>
              <a:rPr lang="fr-FR" dirty="0">
                <a:latin typeface="Georgia" panose="02040502050405020303" pitchFamily="18" charset="0"/>
              </a:rPr>
              <a:t>Entretien des liens sociaux, </a:t>
            </a:r>
            <a:r>
              <a:rPr lang="fr-FR" dirty="0" smtClean="0">
                <a:latin typeface="Georgia" panose="02040502050405020303" pitchFamily="18" charset="0"/>
              </a:rPr>
              <a:t>culturels</a:t>
            </a:r>
          </a:p>
          <a:p>
            <a:pPr marL="269875" lvl="0" indent="0" fontAlgn="auto">
              <a:buNone/>
            </a:pPr>
            <a:endParaRPr lang="fr-FR" sz="500" dirty="0">
              <a:latin typeface="Georgia" panose="02040502050405020303" pitchFamily="18" charset="0"/>
            </a:endParaRPr>
          </a:p>
          <a:p>
            <a:pPr marL="269875" lvl="0" indent="0" fontAlgn="auto">
              <a:buNone/>
            </a:pPr>
            <a:r>
              <a:rPr lang="fr-FR" b="1" dirty="0" smtClean="0">
                <a:latin typeface="Georgia" panose="02040502050405020303" pitchFamily="18" charset="0"/>
              </a:rPr>
              <a:t>7/ </a:t>
            </a:r>
            <a:r>
              <a:rPr lang="fr-FR" b="1" dirty="0" smtClean="0">
                <a:latin typeface="Georgia" panose="02040502050405020303" pitchFamily="18" charset="0"/>
              </a:rPr>
              <a:t>Lieu </a:t>
            </a:r>
            <a:r>
              <a:rPr lang="fr-FR" b="1" dirty="0">
                <a:latin typeface="Georgia" panose="02040502050405020303" pitchFamily="18" charset="0"/>
              </a:rPr>
              <a:t>de vie, lieu </a:t>
            </a:r>
            <a:r>
              <a:rPr lang="fr-FR" b="1" dirty="0" smtClean="0">
                <a:latin typeface="Georgia" panose="02040502050405020303" pitchFamily="18" charset="0"/>
              </a:rPr>
              <a:t>d’envies</a:t>
            </a:r>
            <a:endParaRPr lang="fr-FR" dirty="0">
              <a:latin typeface="Georgia" panose="02040502050405020303" pitchFamily="18" charset="0"/>
            </a:endParaRPr>
          </a:p>
          <a:p>
            <a:pPr marL="612775" lvl="0" indent="-342900" fontAlgn="auto">
              <a:buFont typeface="Wingdings" panose="05000000000000000000" pitchFamily="2" charset="2"/>
              <a:buChar char="q"/>
            </a:pPr>
            <a:r>
              <a:rPr lang="fr-FR" dirty="0" smtClean="0">
                <a:latin typeface="Georgia" panose="02040502050405020303" pitchFamily="18" charset="0"/>
              </a:rPr>
              <a:t>Vie sociale</a:t>
            </a:r>
            <a:r>
              <a:rPr lang="fr-FR" dirty="0">
                <a:latin typeface="Georgia" panose="02040502050405020303" pitchFamily="18" charset="0"/>
              </a:rPr>
              <a:t>, </a:t>
            </a:r>
            <a:r>
              <a:rPr lang="fr-FR" dirty="0" smtClean="0">
                <a:latin typeface="Georgia" panose="02040502050405020303" pitchFamily="18" charset="0"/>
              </a:rPr>
              <a:t>			restauration</a:t>
            </a:r>
            <a:r>
              <a:rPr lang="fr-FR" dirty="0">
                <a:latin typeface="Georgia" panose="02040502050405020303" pitchFamily="18" charset="0"/>
              </a:rPr>
              <a:t>,</a:t>
            </a:r>
            <a:endParaRPr lang="fr-FR" dirty="0" smtClean="0">
              <a:latin typeface="Georgia" panose="02040502050405020303" pitchFamily="18" charset="0"/>
            </a:endParaRPr>
          </a:p>
          <a:p>
            <a:pPr marL="612775" lvl="0" indent="-342900" fontAlgn="auto">
              <a:buFont typeface="Wingdings" panose="05000000000000000000" pitchFamily="2" charset="2"/>
              <a:buChar char="q"/>
            </a:pPr>
            <a:r>
              <a:rPr lang="fr-FR" dirty="0" smtClean="0">
                <a:latin typeface="Georgia" panose="02040502050405020303" pitchFamily="18" charset="0"/>
              </a:rPr>
              <a:t>cadre </a:t>
            </a:r>
            <a:r>
              <a:rPr lang="fr-FR" dirty="0">
                <a:latin typeface="Georgia" panose="02040502050405020303" pitchFamily="18" charset="0"/>
              </a:rPr>
              <a:t>de </a:t>
            </a:r>
            <a:r>
              <a:rPr lang="fr-FR" dirty="0" smtClean="0">
                <a:latin typeface="Georgia" panose="02040502050405020303" pitchFamily="18" charset="0"/>
              </a:rPr>
              <a:t>vie,			</a:t>
            </a:r>
            <a:r>
              <a:rPr lang="fr-FR" dirty="0" smtClean="0">
                <a:latin typeface="Georgia" panose="02040502050405020303" pitchFamily="18" charset="0"/>
              </a:rPr>
              <a:t>l</a:t>
            </a:r>
            <a:r>
              <a:rPr lang="fr-FR" dirty="0" smtClean="0">
                <a:latin typeface="Georgia" panose="02040502050405020303" pitchFamily="18" charset="0"/>
              </a:rPr>
              <a:t>iberté </a:t>
            </a:r>
            <a:r>
              <a:rPr lang="fr-FR" dirty="0">
                <a:latin typeface="Georgia" panose="02040502050405020303" pitchFamily="18" charset="0"/>
              </a:rPr>
              <a:t>d’aller et venir, de </a:t>
            </a:r>
            <a:r>
              <a:rPr lang="fr-FR" dirty="0" smtClean="0">
                <a:latin typeface="Georgia" panose="02040502050405020303" pitchFamily="18" charset="0"/>
              </a:rPr>
              <a:t>						recevoir…</a:t>
            </a:r>
            <a:endParaRPr lang="fr-FR" i="1" dirty="0">
              <a:latin typeface="Georgia" panose="02040502050405020303" pitchFamily="18" charset="0"/>
            </a:endParaRPr>
          </a:p>
          <a:p>
            <a:pPr marL="0" indent="0">
              <a:buNone/>
            </a:pPr>
            <a:endParaRPr lang="fr-FR" dirty="0">
              <a:latin typeface="Georgia" panose="02040502050405020303" pitchFamily="18" charset="0"/>
            </a:endParaRPr>
          </a:p>
        </p:txBody>
      </p:sp>
    </p:spTree>
    <p:extLst>
      <p:ext uri="{BB962C8B-B14F-4D97-AF65-F5344CB8AC3E}">
        <p14:creationId xmlns:p14="http://schemas.microsoft.com/office/powerpoint/2010/main" val="24705177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6" name="Espace réservé du contenu 5"/>
          <p:cNvPicPr>
            <a:picLocks noGrp="1" noChangeAspect="1"/>
          </p:cNvPicPr>
          <p:nvPr>
            <p:ph sz="quarter" idx="1"/>
          </p:nvPr>
        </p:nvPicPr>
        <p:blipFill>
          <a:blip r:embed="rId3"/>
          <a:stretch>
            <a:fillRect/>
          </a:stretch>
        </p:blipFill>
        <p:spPr>
          <a:xfrm>
            <a:off x="0" y="0"/>
            <a:ext cx="9144000" cy="6858000"/>
          </a:xfrm>
          <a:prstGeom prst="rect">
            <a:avLst/>
          </a:prstGeom>
        </p:spPr>
      </p:pic>
    </p:spTree>
    <p:extLst>
      <p:ext uri="{BB962C8B-B14F-4D97-AF65-F5344CB8AC3E}">
        <p14:creationId xmlns:p14="http://schemas.microsoft.com/office/powerpoint/2010/main" val="2567673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Espace réservé du contenu 3"/>
          <p:cNvPicPr>
            <a:picLocks noGrp="1" noChangeAspect="1"/>
          </p:cNvPicPr>
          <p:nvPr>
            <p:ph sz="quarter" idx="1"/>
          </p:nvPr>
        </p:nvPicPr>
        <p:blipFill>
          <a:blip r:embed="rId3"/>
          <a:stretch>
            <a:fillRect/>
          </a:stretch>
        </p:blipFill>
        <p:spPr>
          <a:xfrm>
            <a:off x="0" y="0"/>
            <a:ext cx="9144000" cy="6858000"/>
          </a:xfrm>
          <a:prstGeom prst="rect">
            <a:avLst/>
          </a:prstGeom>
        </p:spPr>
      </p:pic>
    </p:spTree>
    <p:extLst>
      <p:ext uri="{BB962C8B-B14F-4D97-AF65-F5344CB8AC3E}">
        <p14:creationId xmlns:p14="http://schemas.microsoft.com/office/powerpoint/2010/main" val="36554853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Espace réservé du contenu 3"/>
          <p:cNvPicPr>
            <a:picLocks noGrp="1" noChangeAspect="1"/>
          </p:cNvPicPr>
          <p:nvPr>
            <p:ph sz="quarter" idx="1"/>
          </p:nvPr>
        </p:nvPicPr>
        <p:blipFill>
          <a:blip r:embed="rId3"/>
          <a:stretch>
            <a:fillRect/>
          </a:stretch>
        </p:blipFill>
        <p:spPr>
          <a:xfrm>
            <a:off x="0" y="0"/>
            <a:ext cx="9144000" cy="6858000"/>
          </a:xfrm>
          <a:prstGeom prst="rect">
            <a:avLst/>
          </a:prstGeom>
        </p:spPr>
      </p:pic>
    </p:spTree>
    <p:extLst>
      <p:ext uri="{BB962C8B-B14F-4D97-AF65-F5344CB8AC3E}">
        <p14:creationId xmlns:p14="http://schemas.microsoft.com/office/powerpoint/2010/main" val="24097738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Espace réservé du contenu 3"/>
          <p:cNvPicPr>
            <a:picLocks noGrp="1" noChangeAspect="1"/>
          </p:cNvPicPr>
          <p:nvPr>
            <p:ph sz="quarter" idx="1"/>
          </p:nvPr>
        </p:nvPicPr>
        <p:blipFill>
          <a:blip r:embed="rId3"/>
          <a:stretch>
            <a:fillRect/>
          </a:stretch>
        </p:blipFill>
        <p:spPr>
          <a:xfrm>
            <a:off x="0" y="0"/>
            <a:ext cx="9144000" cy="6858000"/>
          </a:xfrm>
          <a:prstGeom prst="rect">
            <a:avLst/>
          </a:prstGeom>
        </p:spPr>
      </p:pic>
    </p:spTree>
    <p:extLst>
      <p:ext uri="{BB962C8B-B14F-4D97-AF65-F5344CB8AC3E}">
        <p14:creationId xmlns:p14="http://schemas.microsoft.com/office/powerpoint/2010/main" val="138106565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387424"/>
            <a:ext cx="7467600" cy="1143000"/>
          </a:xfrm>
        </p:spPr>
        <p:txBody>
          <a:bodyPr/>
          <a:lstStyle/>
          <a:p>
            <a:r>
              <a:rPr lang="fr-FR" dirty="0" smtClean="0">
                <a:latin typeface="Georgia" panose="02040502050405020303" pitchFamily="18" charset="0"/>
              </a:rPr>
              <a:t>LA VISITE</a:t>
            </a:r>
            <a:endParaRPr lang="fr-FR" dirty="0">
              <a:latin typeface="Georgia" panose="02040502050405020303" pitchFamily="18" charset="0"/>
            </a:endParaRPr>
          </a:p>
        </p:txBody>
      </p:sp>
      <p:sp>
        <p:nvSpPr>
          <p:cNvPr id="3" name="Espace réservé du contenu 2"/>
          <p:cNvSpPr>
            <a:spLocks noGrp="1"/>
          </p:cNvSpPr>
          <p:nvPr>
            <p:ph sz="quarter" idx="1"/>
          </p:nvPr>
        </p:nvSpPr>
        <p:spPr>
          <a:xfrm>
            <a:off x="251520" y="836712"/>
            <a:ext cx="8352928" cy="5637240"/>
          </a:xfrm>
        </p:spPr>
        <p:txBody>
          <a:bodyPr>
            <a:noAutofit/>
          </a:bodyPr>
          <a:lstStyle/>
          <a:p>
            <a:r>
              <a:rPr lang="fr-FR" sz="1800" dirty="0" smtClean="0">
                <a:latin typeface="Georgia" panose="02040502050405020303" pitchFamily="18" charset="0"/>
              </a:rPr>
              <a:t>Visiteurs s’engagent </a:t>
            </a:r>
            <a:r>
              <a:rPr lang="fr-FR" sz="1800" dirty="0">
                <a:latin typeface="Georgia" panose="02040502050405020303" pitchFamily="18" charset="0"/>
              </a:rPr>
              <a:t>dans une visite </a:t>
            </a:r>
            <a:r>
              <a:rPr lang="fr-FR" sz="1800" dirty="0" smtClean="0">
                <a:latin typeface="Georgia" panose="02040502050405020303" pitchFamily="18" charset="0"/>
              </a:rPr>
              <a:t>qui </a:t>
            </a:r>
            <a:r>
              <a:rPr lang="fr-FR" sz="1800" dirty="0">
                <a:latin typeface="Georgia" panose="02040502050405020303" pitchFamily="18" charset="0"/>
              </a:rPr>
              <a:t>consiste en une évaluation :</a:t>
            </a:r>
          </a:p>
          <a:p>
            <a:pPr marL="273050" lvl="0" indent="-3175" fontAlgn="auto">
              <a:buFont typeface="Wingdings" panose="05000000000000000000" pitchFamily="2" charset="2"/>
              <a:buChar char="q"/>
            </a:pPr>
            <a:r>
              <a:rPr lang="fr-FR" sz="1800" dirty="0" smtClean="0">
                <a:latin typeface="Georgia" panose="02040502050405020303" pitchFamily="18" charset="0"/>
              </a:rPr>
              <a:t> des </a:t>
            </a:r>
            <a:r>
              <a:rPr lang="fr-FR" sz="1800" dirty="0">
                <a:latin typeface="Georgia" panose="02040502050405020303" pitchFamily="18" charset="0"/>
              </a:rPr>
              <a:t>pratiques professionnelles en situation auprès des personnes accompagnées </a:t>
            </a:r>
          </a:p>
          <a:p>
            <a:pPr marL="273050" lvl="0" indent="-3175" fontAlgn="auto">
              <a:buFont typeface="Wingdings" panose="05000000000000000000" pitchFamily="2" charset="2"/>
              <a:buChar char="q"/>
            </a:pPr>
            <a:r>
              <a:rPr lang="fr-FR" sz="1800" dirty="0" smtClean="0">
                <a:latin typeface="Georgia" panose="02040502050405020303" pitchFamily="18" charset="0"/>
              </a:rPr>
              <a:t> des </a:t>
            </a:r>
            <a:r>
              <a:rPr lang="fr-FR" sz="1800" dirty="0">
                <a:latin typeface="Georgia" panose="02040502050405020303" pitchFamily="18" charset="0"/>
              </a:rPr>
              <a:t>processus mis en place</a:t>
            </a:r>
          </a:p>
          <a:p>
            <a:pPr marL="273050" lvl="0" indent="-3175" fontAlgn="auto">
              <a:buFont typeface="Wingdings" panose="05000000000000000000" pitchFamily="2" charset="2"/>
              <a:buChar char="q"/>
            </a:pPr>
            <a:r>
              <a:rPr lang="fr-FR" sz="1800" dirty="0" smtClean="0">
                <a:latin typeface="Georgia" panose="02040502050405020303" pitchFamily="18" charset="0"/>
              </a:rPr>
              <a:t> des </a:t>
            </a:r>
            <a:r>
              <a:rPr lang="fr-FR" sz="1800" dirty="0">
                <a:latin typeface="Georgia" panose="02040502050405020303" pitchFamily="18" charset="0"/>
              </a:rPr>
              <a:t>fonctionnements en transversalité</a:t>
            </a:r>
          </a:p>
          <a:p>
            <a:pPr marL="273050" lvl="0" indent="-3175" fontAlgn="auto">
              <a:buFont typeface="Wingdings" panose="05000000000000000000" pitchFamily="2" charset="2"/>
              <a:buChar char="q"/>
            </a:pPr>
            <a:r>
              <a:rPr lang="fr-FR" sz="1800" dirty="0">
                <a:latin typeface="Georgia" panose="02040502050405020303" pitchFamily="18" charset="0"/>
              </a:rPr>
              <a:t> des outils de fonctionnement</a:t>
            </a:r>
          </a:p>
          <a:p>
            <a:pPr marL="273050" lvl="0" indent="-3175" fontAlgn="auto">
              <a:buFont typeface="Wingdings" panose="05000000000000000000" pitchFamily="2" charset="2"/>
              <a:buChar char="q"/>
            </a:pPr>
            <a:r>
              <a:rPr lang="fr-FR" sz="1800" dirty="0" smtClean="0">
                <a:latin typeface="Georgia" panose="02040502050405020303" pitchFamily="18" charset="0"/>
              </a:rPr>
              <a:t> des </a:t>
            </a:r>
            <a:r>
              <a:rPr lang="fr-FR" sz="1800" dirty="0">
                <a:latin typeface="Georgia" panose="02040502050405020303" pitchFamily="18" charset="0"/>
              </a:rPr>
              <a:t>documents fournis</a:t>
            </a:r>
          </a:p>
          <a:p>
            <a:pPr marL="0" indent="0" algn="r" fontAlgn="auto">
              <a:buNone/>
            </a:pPr>
            <a:r>
              <a:rPr lang="fr-FR" sz="1200" i="1" dirty="0" smtClean="0">
                <a:latin typeface="Georgia" panose="02040502050405020303" pitchFamily="18" charset="0"/>
              </a:rPr>
              <a:t>Projet </a:t>
            </a:r>
            <a:r>
              <a:rPr lang="fr-FR" sz="1200" i="1" dirty="0">
                <a:latin typeface="Georgia" panose="02040502050405020303" pitchFamily="18" charset="0"/>
              </a:rPr>
              <a:t>d’établissement, livret d’accueil résidents et professionnels, règlement de fonctionnement, contrat de séjour, conventions diverses, cahiers des charges si prestataires externes </a:t>
            </a:r>
            <a:r>
              <a:rPr lang="fr-FR" sz="1200" i="1" dirty="0" smtClean="0">
                <a:latin typeface="Georgia" panose="02040502050405020303" pitchFamily="18" charset="0"/>
              </a:rPr>
              <a:t>…. / Projets </a:t>
            </a:r>
            <a:r>
              <a:rPr lang="fr-FR" sz="1200" i="1" dirty="0">
                <a:latin typeface="Georgia" panose="02040502050405020303" pitchFamily="18" charset="0"/>
              </a:rPr>
              <a:t>du groupe pilotage et des groupes actions </a:t>
            </a:r>
            <a:r>
              <a:rPr lang="fr-FR" sz="1200" i="1" dirty="0" err="1" smtClean="0">
                <a:latin typeface="Georgia" panose="02040502050405020303" pitchFamily="18" charset="0"/>
              </a:rPr>
              <a:t>Humanitude</a:t>
            </a:r>
            <a:r>
              <a:rPr lang="fr-FR" sz="1200" i="1" dirty="0">
                <a:latin typeface="Georgia" panose="02040502050405020303" pitchFamily="18" charset="0"/>
              </a:rPr>
              <a:t> </a:t>
            </a:r>
            <a:r>
              <a:rPr lang="fr-FR" sz="1200" i="1" dirty="0" smtClean="0">
                <a:latin typeface="Georgia" panose="02040502050405020303" pitchFamily="18" charset="0"/>
              </a:rPr>
              <a:t>/ Convention </a:t>
            </a:r>
            <a:r>
              <a:rPr lang="fr-FR" sz="1200" i="1" dirty="0">
                <a:latin typeface="Georgia" panose="02040502050405020303" pitchFamily="18" charset="0"/>
              </a:rPr>
              <a:t>d’engagement du Directeur, engagement des collaborateurs, chartes signées des professionnels  </a:t>
            </a:r>
            <a:r>
              <a:rPr lang="fr-FR" sz="1200" i="1" dirty="0" smtClean="0">
                <a:latin typeface="Georgia" panose="02040502050405020303" pitchFamily="18" charset="0"/>
              </a:rPr>
              <a:t>/ Organigramme / Liste </a:t>
            </a:r>
            <a:r>
              <a:rPr lang="fr-FR" sz="1200" i="1" dirty="0">
                <a:latin typeface="Georgia" panose="02040502050405020303" pitchFamily="18" charset="0"/>
              </a:rPr>
              <a:t>des personnes ressources, identification des référents nommées en interne sur des références transversales et des référents </a:t>
            </a:r>
            <a:r>
              <a:rPr lang="fr-FR" sz="1200" i="1" dirty="0" err="1">
                <a:latin typeface="Georgia" panose="02040502050405020303" pitchFamily="18" charset="0"/>
              </a:rPr>
              <a:t>Humanitude</a:t>
            </a:r>
            <a:r>
              <a:rPr lang="fr-FR" sz="1200" i="1" dirty="0">
                <a:latin typeface="Georgia" panose="02040502050405020303" pitchFamily="18" charset="0"/>
              </a:rPr>
              <a:t> formés selon spécificité (soin, restauration, vie </a:t>
            </a:r>
            <a:r>
              <a:rPr lang="fr-FR" sz="1200" i="1" dirty="0" smtClean="0">
                <a:latin typeface="Georgia" panose="02040502050405020303" pitchFamily="18" charset="0"/>
              </a:rPr>
              <a:t>sociale)/ Plan </a:t>
            </a:r>
            <a:r>
              <a:rPr lang="fr-FR" sz="1200" i="1" dirty="0">
                <a:latin typeface="Georgia" panose="02040502050405020303" pitchFamily="18" charset="0"/>
              </a:rPr>
              <a:t>de formation, plan d’équipement </a:t>
            </a:r>
            <a:r>
              <a:rPr lang="fr-FR" sz="1200" i="1" dirty="0" smtClean="0">
                <a:latin typeface="Georgia" panose="02040502050405020303" pitchFamily="18" charset="0"/>
              </a:rPr>
              <a:t> / Fiches </a:t>
            </a:r>
            <a:r>
              <a:rPr lang="fr-FR" sz="1200" i="1" dirty="0">
                <a:latin typeface="Georgia" panose="02040502050405020303" pitchFamily="18" charset="0"/>
              </a:rPr>
              <a:t>d’organisation, fiches missions, fiches de postes </a:t>
            </a:r>
            <a:r>
              <a:rPr lang="fr-FR" sz="1200" i="1" dirty="0" smtClean="0">
                <a:latin typeface="Georgia" panose="02040502050405020303" pitchFamily="18" charset="0"/>
              </a:rPr>
              <a:t>/ </a:t>
            </a:r>
            <a:r>
              <a:rPr lang="fr-FR" sz="1200" i="1" dirty="0">
                <a:latin typeface="Georgia" panose="02040502050405020303" pitchFamily="18" charset="0"/>
              </a:rPr>
              <a:t>Supports ou procédures d’organisation de l’archivage, circuit et diffusion des informations, organisation de la </a:t>
            </a:r>
            <a:r>
              <a:rPr lang="fr-FR" sz="1200" i="1" dirty="0" smtClean="0">
                <a:latin typeface="Georgia" panose="02040502050405020303" pitchFamily="18" charset="0"/>
              </a:rPr>
              <a:t>communication. / Procédures </a:t>
            </a:r>
            <a:r>
              <a:rPr lang="fr-FR" sz="1200" i="1" dirty="0">
                <a:latin typeface="Georgia" panose="02040502050405020303" pitchFamily="18" charset="0"/>
              </a:rPr>
              <a:t>et protocoles (tous services confondus) </a:t>
            </a:r>
            <a:r>
              <a:rPr lang="fr-FR" sz="1200" i="1" dirty="0" smtClean="0">
                <a:latin typeface="Georgia" panose="02040502050405020303" pitchFamily="18" charset="0"/>
              </a:rPr>
              <a:t>.../ Fiches </a:t>
            </a:r>
            <a:r>
              <a:rPr lang="fr-FR" sz="1200" i="1" dirty="0">
                <a:latin typeface="Georgia" panose="02040502050405020303" pitchFamily="18" charset="0"/>
              </a:rPr>
              <a:t>de suivi , relevés , traçabilité selon les règlementations en vigueur </a:t>
            </a:r>
            <a:r>
              <a:rPr lang="fr-FR" sz="1200" i="1" dirty="0" smtClean="0">
                <a:latin typeface="Georgia" panose="02040502050405020303" pitchFamily="18" charset="0"/>
              </a:rPr>
              <a:t>/ Comptes </a:t>
            </a:r>
            <a:r>
              <a:rPr lang="fr-FR" sz="1200" i="1" dirty="0">
                <a:latin typeface="Georgia" panose="02040502050405020303" pitchFamily="18" charset="0"/>
              </a:rPr>
              <a:t>rendus divers en relation avec l’</a:t>
            </a:r>
            <a:r>
              <a:rPr lang="fr-FR" sz="1200" i="1" dirty="0" err="1">
                <a:latin typeface="Georgia" panose="02040502050405020303" pitchFamily="18" charset="0"/>
              </a:rPr>
              <a:t>Humanitude</a:t>
            </a:r>
            <a:r>
              <a:rPr lang="fr-FR" sz="1200" i="1" dirty="0">
                <a:latin typeface="Georgia" panose="02040502050405020303" pitchFamily="18" charset="0"/>
              </a:rPr>
              <a:t>, réunions, CVS, commissions menus, réunions de services </a:t>
            </a:r>
            <a:r>
              <a:rPr lang="fr-FR" sz="1200" i="1" dirty="0" smtClean="0">
                <a:latin typeface="Georgia" panose="02040502050405020303" pitchFamily="18" charset="0"/>
              </a:rPr>
              <a:t>.../ Accessibilité </a:t>
            </a:r>
            <a:r>
              <a:rPr lang="fr-FR" sz="1200" i="1" dirty="0">
                <a:latin typeface="Georgia" panose="02040502050405020303" pitchFamily="18" charset="0"/>
              </a:rPr>
              <a:t>aux dossiers résidents (papier ou outil </a:t>
            </a:r>
            <a:r>
              <a:rPr lang="fr-FR" sz="1200" i="1" dirty="0" smtClean="0">
                <a:latin typeface="Georgia" panose="02040502050405020303" pitchFamily="18" charset="0"/>
              </a:rPr>
              <a:t>informatique) / Projets </a:t>
            </a:r>
            <a:r>
              <a:rPr lang="fr-FR" sz="1200" i="1" dirty="0">
                <a:latin typeface="Georgia" panose="02040502050405020303" pitchFamily="18" charset="0"/>
              </a:rPr>
              <a:t>d’accompagnements personnalisés (procédure, trame, support, fiche </a:t>
            </a:r>
            <a:r>
              <a:rPr lang="fr-FR" sz="1200" i="1" dirty="0" smtClean="0">
                <a:latin typeface="Georgia" panose="02040502050405020303" pitchFamily="18" charset="0"/>
              </a:rPr>
              <a:t>suivi) / Procédure </a:t>
            </a:r>
            <a:r>
              <a:rPr lang="fr-FR" sz="1200" i="1" dirty="0">
                <a:latin typeface="Georgia" panose="02040502050405020303" pitchFamily="18" charset="0"/>
              </a:rPr>
              <a:t>et supports toilettes évaluatives/prescrites, fiches d’évaluation et suivi, validation des actes, objectifs individualisés</a:t>
            </a:r>
            <a:r>
              <a:rPr lang="fr-FR" sz="1200" i="1" dirty="0" smtClean="0">
                <a:latin typeface="Georgia" panose="02040502050405020303" pitchFamily="18" charset="0"/>
              </a:rPr>
              <a:t>.../ Procédure </a:t>
            </a:r>
            <a:r>
              <a:rPr lang="fr-FR" sz="1200" i="1" dirty="0">
                <a:latin typeface="Georgia" panose="02040502050405020303" pitchFamily="18" charset="0"/>
              </a:rPr>
              <a:t>repas évaluatifs, fiches repas personnalisés prescrits </a:t>
            </a:r>
            <a:r>
              <a:rPr lang="fr-FR" sz="1200" i="1" dirty="0" smtClean="0">
                <a:latin typeface="Georgia" panose="02040502050405020303" pitchFamily="18" charset="0"/>
              </a:rPr>
              <a:t>/ Procédures </a:t>
            </a:r>
            <a:r>
              <a:rPr lang="fr-FR" sz="1200" i="1" dirty="0">
                <a:latin typeface="Georgia" panose="02040502050405020303" pitchFamily="18" charset="0"/>
              </a:rPr>
              <a:t>en lien avec la vie sociale, fiches mission du responsable service de vie sociale, et animateur opérationnel, catalogue des activités et fiches </a:t>
            </a:r>
            <a:r>
              <a:rPr lang="fr-FR" sz="1200" i="1" dirty="0" smtClean="0">
                <a:latin typeface="Georgia" panose="02040502050405020303" pitchFamily="18" charset="0"/>
              </a:rPr>
              <a:t>techniques. / Fiche </a:t>
            </a:r>
            <a:r>
              <a:rPr lang="fr-FR" sz="1200" i="1" dirty="0">
                <a:latin typeface="Georgia" panose="02040502050405020303" pitchFamily="18" charset="0"/>
              </a:rPr>
              <a:t>de traçabilité, évaluation sociale relationnelle, fiche d’accompagnement socio-culturel, fiche stratégie d’adaptation sociale et de </a:t>
            </a:r>
            <a:r>
              <a:rPr lang="fr-FR" sz="1200" i="1" dirty="0" smtClean="0">
                <a:latin typeface="Georgia" panose="02040502050405020303" pitchFamily="18" charset="0"/>
              </a:rPr>
              <a:t>suivi / rapport </a:t>
            </a:r>
            <a:r>
              <a:rPr lang="fr-FR" sz="1200" i="1" dirty="0">
                <a:latin typeface="Georgia" panose="02040502050405020303" pitchFamily="18" charset="0"/>
              </a:rPr>
              <a:t>annuel d’activité médicale (RAMA) rédigé par le médecin coordinateur, </a:t>
            </a:r>
            <a:r>
              <a:rPr lang="fr-FR" sz="1200" i="1" dirty="0" smtClean="0">
                <a:latin typeface="Georgia" panose="02040502050405020303" pitchFamily="18" charset="0"/>
              </a:rPr>
              <a:t>/ Evaluations</a:t>
            </a:r>
            <a:r>
              <a:rPr lang="fr-FR" sz="1200" i="1" dirty="0">
                <a:latin typeface="Georgia" panose="02040502050405020303" pitchFamily="18" charset="0"/>
              </a:rPr>
              <a:t>, enquêtes, documents de suivi d’amélioration de la qualité, </a:t>
            </a:r>
            <a:r>
              <a:rPr lang="fr-FR" sz="1200" i="1" dirty="0" smtClean="0">
                <a:latin typeface="Georgia" panose="02040502050405020303" pitchFamily="18" charset="0"/>
              </a:rPr>
              <a:t>statistiques / Chiffres </a:t>
            </a:r>
            <a:r>
              <a:rPr lang="fr-FR" sz="1200" i="1" dirty="0">
                <a:latin typeface="Georgia" panose="02040502050405020303" pitchFamily="18" charset="0"/>
              </a:rPr>
              <a:t>demandés tout au long du Référentiel et dans les tableaux d’indicateurs de suivi</a:t>
            </a:r>
          </a:p>
          <a:p>
            <a:pPr marL="0" indent="0">
              <a:buNone/>
            </a:pPr>
            <a:endParaRPr lang="fr-FR" sz="1800" dirty="0">
              <a:latin typeface="Georgia" panose="02040502050405020303" pitchFamily="18" charset="0"/>
            </a:endParaRPr>
          </a:p>
        </p:txBody>
      </p:sp>
    </p:spTree>
    <p:extLst>
      <p:ext uri="{BB962C8B-B14F-4D97-AF65-F5344CB8AC3E}">
        <p14:creationId xmlns:p14="http://schemas.microsoft.com/office/powerpoint/2010/main" val="414126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387424"/>
            <a:ext cx="7467600" cy="1143000"/>
          </a:xfrm>
        </p:spPr>
        <p:txBody>
          <a:bodyPr/>
          <a:lstStyle/>
          <a:p>
            <a:r>
              <a:rPr lang="fr-FR" dirty="0" smtClean="0">
                <a:latin typeface="Georgia" panose="02040502050405020303" pitchFamily="18" charset="0"/>
              </a:rPr>
              <a:t>CONCRETEMENT?</a:t>
            </a:r>
            <a:endParaRPr lang="fr-FR" dirty="0">
              <a:latin typeface="Georgia" panose="02040502050405020303" pitchFamily="18" charset="0"/>
            </a:endParaRPr>
          </a:p>
        </p:txBody>
      </p:sp>
      <p:sp>
        <p:nvSpPr>
          <p:cNvPr id="3" name="Espace réservé du contenu 2"/>
          <p:cNvSpPr>
            <a:spLocks noGrp="1"/>
          </p:cNvSpPr>
          <p:nvPr>
            <p:ph sz="quarter" idx="1"/>
          </p:nvPr>
        </p:nvSpPr>
        <p:spPr>
          <a:xfrm>
            <a:off x="179512" y="764704"/>
            <a:ext cx="8568952" cy="5976664"/>
          </a:xfrm>
        </p:spPr>
        <p:txBody>
          <a:bodyPr>
            <a:normAutofit fontScale="25000" lnSpcReduction="20000"/>
          </a:bodyPr>
          <a:lstStyle/>
          <a:p>
            <a:r>
              <a:rPr lang="fr-FR" sz="6400" i="1" dirty="0">
                <a:latin typeface="Georgia" panose="02040502050405020303" pitchFamily="18" charset="0"/>
              </a:rPr>
              <a:t>Pour une visite </a:t>
            </a:r>
            <a:r>
              <a:rPr lang="fr-FR" sz="6400" dirty="0">
                <a:latin typeface="Georgia" panose="02040502050405020303" pitchFamily="18" charset="0"/>
              </a:rPr>
              <a:t>sur deux journées : </a:t>
            </a:r>
            <a:endParaRPr lang="fr-FR" sz="6400" dirty="0" smtClean="0">
              <a:latin typeface="Georgia" panose="02040502050405020303" pitchFamily="18" charset="0"/>
            </a:endParaRPr>
          </a:p>
          <a:p>
            <a:pPr marL="0" indent="0">
              <a:buNone/>
            </a:pPr>
            <a:endParaRPr lang="fr-FR" sz="6400" b="1" dirty="0" smtClean="0">
              <a:latin typeface="Georgia" panose="02040502050405020303" pitchFamily="18" charset="0"/>
            </a:endParaRPr>
          </a:p>
          <a:p>
            <a:pPr marL="0" indent="0">
              <a:buNone/>
            </a:pPr>
            <a:r>
              <a:rPr lang="fr-FR" sz="6400" b="1" dirty="0" smtClean="0">
                <a:latin typeface="Georgia" panose="02040502050405020303" pitchFamily="18" charset="0"/>
              </a:rPr>
              <a:t>PREMIER JOUR (environ 9h - minuit à 1h du matin)</a:t>
            </a:r>
            <a:endParaRPr lang="fr-FR" sz="6400" dirty="0">
              <a:latin typeface="Georgia" panose="02040502050405020303" pitchFamily="18" charset="0"/>
            </a:endParaRPr>
          </a:p>
          <a:p>
            <a:pPr lvl="0" fontAlgn="auto"/>
            <a:r>
              <a:rPr lang="fr-FR" sz="6400" u="sng" dirty="0">
                <a:latin typeface="Georgia" panose="02040502050405020303" pitchFamily="18" charset="0"/>
              </a:rPr>
              <a:t>1</a:t>
            </a:r>
            <a:r>
              <a:rPr lang="fr-FR" sz="6400" u="sng" baseline="30000" dirty="0">
                <a:latin typeface="Georgia" panose="02040502050405020303" pitchFamily="18" charset="0"/>
              </a:rPr>
              <a:t>ère</a:t>
            </a:r>
            <a:r>
              <a:rPr lang="fr-FR" sz="6400" u="sng" dirty="0">
                <a:latin typeface="Georgia" panose="02040502050405020303" pitchFamily="18" charset="0"/>
              </a:rPr>
              <a:t> matinée </a:t>
            </a:r>
            <a:endParaRPr lang="fr-FR" sz="6400" dirty="0">
              <a:latin typeface="Georgia" panose="02040502050405020303" pitchFamily="18" charset="0"/>
            </a:endParaRPr>
          </a:p>
          <a:p>
            <a:pPr marL="273050" indent="-3175">
              <a:buFont typeface="Wingdings" panose="05000000000000000000" pitchFamily="2" charset="2"/>
              <a:buChar char="q"/>
            </a:pPr>
            <a:r>
              <a:rPr lang="fr-FR" sz="6400" dirty="0" smtClean="0">
                <a:latin typeface="Georgia" panose="02040502050405020303" pitchFamily="18" charset="0"/>
              </a:rPr>
              <a:t> Rencontre </a:t>
            </a:r>
            <a:r>
              <a:rPr lang="fr-FR" sz="6400" dirty="0">
                <a:latin typeface="Georgia" panose="02040502050405020303" pitchFamily="18" charset="0"/>
              </a:rPr>
              <a:t>des personnes ressources : </a:t>
            </a:r>
          </a:p>
          <a:p>
            <a:pPr marL="612775" indent="-342900">
              <a:buFont typeface="Arial" panose="020B0604020202020204" pitchFamily="34" charset="0"/>
              <a:buChar char="•"/>
            </a:pPr>
            <a:r>
              <a:rPr lang="fr-FR" sz="6400" dirty="0">
                <a:latin typeface="Georgia" panose="02040502050405020303" pitchFamily="18" charset="0"/>
              </a:rPr>
              <a:t>Groupe Pilotage </a:t>
            </a:r>
            <a:r>
              <a:rPr lang="fr-FR" sz="6400" dirty="0" smtClean="0">
                <a:latin typeface="Georgia" panose="02040502050405020303" pitchFamily="18" charset="0"/>
              </a:rPr>
              <a:t>//  </a:t>
            </a:r>
            <a:r>
              <a:rPr lang="fr-FR" sz="6400" dirty="0">
                <a:latin typeface="Georgia" panose="02040502050405020303" pitchFamily="18" charset="0"/>
              </a:rPr>
              <a:t>Directeur, cadre, médecin coordinateur, cadre, psychologue, ergo, référents </a:t>
            </a:r>
            <a:r>
              <a:rPr lang="fr-FR" sz="6400" dirty="0" err="1" smtClean="0">
                <a:latin typeface="Georgia" panose="02040502050405020303" pitchFamily="18" charset="0"/>
              </a:rPr>
              <a:t>Humanitude</a:t>
            </a:r>
            <a:r>
              <a:rPr lang="fr-FR" sz="6400" dirty="0" smtClean="0">
                <a:latin typeface="Georgia" panose="02040502050405020303" pitchFamily="18" charset="0"/>
              </a:rPr>
              <a:t>, </a:t>
            </a:r>
            <a:r>
              <a:rPr lang="fr-FR" sz="6400" dirty="0">
                <a:latin typeface="Georgia" panose="02040502050405020303" pitchFamily="18" charset="0"/>
              </a:rPr>
              <a:t>IDE, responsables de services, </a:t>
            </a:r>
          </a:p>
          <a:p>
            <a:pPr marL="612775" indent="-342900">
              <a:buFont typeface="Arial" panose="020B0604020202020204" pitchFamily="34" charset="0"/>
              <a:buChar char="•"/>
            </a:pPr>
            <a:r>
              <a:rPr lang="fr-FR" sz="6400" dirty="0">
                <a:latin typeface="Georgia" panose="02040502050405020303" pitchFamily="18" charset="0"/>
              </a:rPr>
              <a:t>Représentant du CVS (familles, résidents)</a:t>
            </a:r>
          </a:p>
          <a:p>
            <a:pPr marL="273050" indent="-3175">
              <a:buFont typeface="Wingdings" panose="05000000000000000000" pitchFamily="2" charset="2"/>
              <a:buChar char="q"/>
            </a:pPr>
            <a:r>
              <a:rPr lang="fr-FR" sz="6400" dirty="0" smtClean="0">
                <a:latin typeface="Georgia" panose="02040502050405020303" pitchFamily="18" charset="0"/>
              </a:rPr>
              <a:t> La </a:t>
            </a:r>
            <a:r>
              <a:rPr lang="fr-FR" sz="6400" dirty="0">
                <a:latin typeface="Georgia" panose="02040502050405020303" pitchFamily="18" charset="0"/>
              </a:rPr>
              <a:t>structure organise les plages horaires en sachant qu’il faudra commencer par la rencontre avec le Directeur et le ou les cadres, puis le groupe pilotage, les </a:t>
            </a:r>
            <a:r>
              <a:rPr lang="fr-FR" sz="6400" dirty="0" smtClean="0">
                <a:latin typeface="Georgia" panose="02040502050405020303" pitchFamily="18" charset="0"/>
              </a:rPr>
              <a:t>référents</a:t>
            </a:r>
          </a:p>
          <a:p>
            <a:pPr marL="269875" indent="0">
              <a:buNone/>
            </a:pPr>
            <a:endParaRPr lang="fr-FR" sz="6400" dirty="0">
              <a:latin typeface="Georgia" panose="02040502050405020303" pitchFamily="18" charset="0"/>
            </a:endParaRPr>
          </a:p>
          <a:p>
            <a:pPr lvl="0" fontAlgn="auto"/>
            <a:r>
              <a:rPr lang="fr-FR" sz="6400" u="sng" dirty="0">
                <a:latin typeface="Georgia" panose="02040502050405020303" pitchFamily="18" charset="0"/>
              </a:rPr>
              <a:t>Mi-journée </a:t>
            </a:r>
            <a:endParaRPr lang="fr-FR" sz="6400" dirty="0">
              <a:latin typeface="Georgia" panose="02040502050405020303" pitchFamily="18" charset="0"/>
            </a:endParaRPr>
          </a:p>
          <a:p>
            <a:pPr marL="612775" indent="-342900">
              <a:buFont typeface="Wingdings" panose="05000000000000000000" pitchFamily="2" charset="2"/>
              <a:buChar char="q"/>
            </a:pPr>
            <a:r>
              <a:rPr lang="fr-FR" sz="6400" dirty="0">
                <a:latin typeface="Georgia" panose="02040502050405020303" pitchFamily="18" charset="0"/>
              </a:rPr>
              <a:t>Observation du temps repas, dans toutes les salles à manger s’il y en a plusieurs</a:t>
            </a:r>
          </a:p>
          <a:p>
            <a:pPr marL="612775" indent="-342900">
              <a:buFont typeface="Wingdings" panose="05000000000000000000" pitchFamily="2" charset="2"/>
              <a:buChar char="q"/>
            </a:pPr>
            <a:r>
              <a:rPr lang="fr-FR" sz="6400" dirty="0">
                <a:latin typeface="Georgia" panose="02040502050405020303" pitchFamily="18" charset="0"/>
              </a:rPr>
              <a:t>Partage du repas avec </a:t>
            </a:r>
            <a:r>
              <a:rPr lang="fr-FR" sz="6400" dirty="0" smtClean="0">
                <a:latin typeface="Georgia" panose="02040502050405020303" pitchFamily="18" charset="0"/>
              </a:rPr>
              <a:t>l’encadrement</a:t>
            </a:r>
          </a:p>
          <a:p>
            <a:pPr marL="269875" indent="0">
              <a:buNone/>
            </a:pPr>
            <a:endParaRPr lang="fr-FR" sz="6400" dirty="0">
              <a:latin typeface="Georgia" panose="02040502050405020303" pitchFamily="18" charset="0"/>
            </a:endParaRPr>
          </a:p>
          <a:p>
            <a:pPr lvl="0" fontAlgn="auto"/>
            <a:r>
              <a:rPr lang="fr-FR" sz="6400" u="sng" dirty="0">
                <a:latin typeface="Georgia" panose="02040502050405020303" pitchFamily="18" charset="0"/>
              </a:rPr>
              <a:t>L’après-midi</a:t>
            </a:r>
            <a:r>
              <a:rPr lang="fr-FR" sz="6400" dirty="0">
                <a:latin typeface="Georgia" panose="02040502050405020303" pitchFamily="18" charset="0"/>
              </a:rPr>
              <a:t> sera réservée à l’étude des dossiers, consultation des moyens de communication, des différents supports en situation, ou rencontre avec les différents acteurs </a:t>
            </a:r>
          </a:p>
          <a:p>
            <a:pPr marL="0" indent="0">
              <a:buNone/>
            </a:pPr>
            <a:endParaRPr lang="fr-FR" sz="6400" dirty="0">
              <a:latin typeface="Georgia" panose="02040502050405020303" pitchFamily="18" charset="0"/>
            </a:endParaRPr>
          </a:p>
          <a:p>
            <a:pPr lvl="0" fontAlgn="auto"/>
            <a:r>
              <a:rPr lang="fr-FR" sz="6400" dirty="0">
                <a:latin typeface="Georgia" panose="02040502050405020303" pitchFamily="18" charset="0"/>
              </a:rPr>
              <a:t>Un point est fait en fin de journée avec la Direction et le cadre avec une préparation de la journée suivante </a:t>
            </a:r>
          </a:p>
          <a:p>
            <a:pPr marL="0" indent="0">
              <a:buNone/>
            </a:pPr>
            <a:endParaRPr lang="fr-FR" sz="6400" dirty="0">
              <a:latin typeface="Georgia" panose="02040502050405020303" pitchFamily="18" charset="0"/>
            </a:endParaRPr>
          </a:p>
          <a:p>
            <a:pPr lvl="0" fontAlgn="auto"/>
            <a:r>
              <a:rPr lang="fr-FR" sz="6400" dirty="0">
                <a:latin typeface="Georgia" panose="02040502050405020303" pitchFamily="18" charset="0"/>
              </a:rPr>
              <a:t>Les visiteurs-évaluateurs observeront le temps du coucher et rencontreront les équipes de nuit</a:t>
            </a:r>
          </a:p>
          <a:p>
            <a:endParaRPr lang="fr-FR" dirty="0">
              <a:latin typeface="Georgia" panose="02040502050405020303" pitchFamily="18" charset="0"/>
            </a:endParaRPr>
          </a:p>
          <a:p>
            <a:endParaRPr lang="fr-FR" dirty="0">
              <a:latin typeface="Georgia" panose="02040502050405020303" pitchFamily="18" charset="0"/>
            </a:endParaRPr>
          </a:p>
        </p:txBody>
      </p:sp>
    </p:spTree>
    <p:extLst>
      <p:ext uri="{BB962C8B-B14F-4D97-AF65-F5344CB8AC3E}">
        <p14:creationId xmlns:p14="http://schemas.microsoft.com/office/powerpoint/2010/main" val="22673352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171400"/>
            <a:ext cx="7467600" cy="1143000"/>
          </a:xfrm>
        </p:spPr>
        <p:txBody>
          <a:bodyPr/>
          <a:lstStyle/>
          <a:p>
            <a:r>
              <a:rPr lang="fr-FR" dirty="0" smtClean="0">
                <a:latin typeface="Georgia" panose="02040502050405020303" pitchFamily="18" charset="0"/>
              </a:rPr>
              <a:t>CONCRETEMENT?</a:t>
            </a:r>
            <a:endParaRPr lang="fr-FR" dirty="0">
              <a:latin typeface="Georgia" panose="02040502050405020303" pitchFamily="18" charset="0"/>
            </a:endParaRPr>
          </a:p>
        </p:txBody>
      </p:sp>
      <p:sp>
        <p:nvSpPr>
          <p:cNvPr id="3" name="Espace réservé du contenu 2"/>
          <p:cNvSpPr>
            <a:spLocks noGrp="1"/>
          </p:cNvSpPr>
          <p:nvPr>
            <p:ph sz="quarter" idx="1"/>
          </p:nvPr>
        </p:nvSpPr>
        <p:spPr>
          <a:xfrm>
            <a:off x="323528" y="1052736"/>
            <a:ext cx="8280920" cy="5688632"/>
          </a:xfrm>
        </p:spPr>
        <p:txBody>
          <a:bodyPr>
            <a:normAutofit fontScale="70000" lnSpcReduction="20000"/>
          </a:bodyPr>
          <a:lstStyle/>
          <a:p>
            <a:pPr marL="0" lvl="0" indent="0" fontAlgn="auto">
              <a:buNone/>
            </a:pPr>
            <a:r>
              <a:rPr lang="fr-FR" b="1" dirty="0">
                <a:latin typeface="Georgia" panose="02040502050405020303" pitchFamily="18" charset="0"/>
              </a:rPr>
              <a:t>DEUXIEME </a:t>
            </a:r>
            <a:r>
              <a:rPr lang="fr-FR" b="1" dirty="0" smtClean="0">
                <a:latin typeface="Georgia" panose="02040502050405020303" pitchFamily="18" charset="0"/>
              </a:rPr>
              <a:t>JOURNEE (environ 6h30-7h/fin d’après-midi : 17-18h) </a:t>
            </a:r>
            <a:endParaRPr lang="fr-FR" b="1" dirty="0">
              <a:latin typeface="Georgia" panose="02040502050405020303" pitchFamily="18" charset="0"/>
            </a:endParaRPr>
          </a:p>
          <a:p>
            <a:pPr marL="0" indent="0">
              <a:buNone/>
            </a:pPr>
            <a:r>
              <a:rPr lang="fr-FR" dirty="0" smtClean="0">
                <a:latin typeface="Georgia" panose="02040502050405020303" pitchFamily="18" charset="0"/>
              </a:rPr>
              <a:t>=&gt; Journée </a:t>
            </a:r>
            <a:r>
              <a:rPr lang="fr-FR" dirty="0">
                <a:latin typeface="Georgia" panose="02040502050405020303" pitchFamily="18" charset="0"/>
              </a:rPr>
              <a:t>d’observation des soins et des techniques dans les différentes </a:t>
            </a:r>
            <a:r>
              <a:rPr lang="fr-FR" dirty="0" smtClean="0">
                <a:latin typeface="Georgia" panose="02040502050405020303" pitchFamily="18" charset="0"/>
              </a:rPr>
              <a:t>unités</a:t>
            </a:r>
          </a:p>
          <a:p>
            <a:pPr marL="0" indent="0">
              <a:buNone/>
            </a:pPr>
            <a:endParaRPr lang="fr-FR" dirty="0">
              <a:latin typeface="Georgia" panose="02040502050405020303" pitchFamily="18" charset="0"/>
            </a:endParaRPr>
          </a:p>
          <a:p>
            <a:pPr lvl="0" fontAlgn="auto"/>
            <a:r>
              <a:rPr lang="fr-FR" i="1" dirty="0">
                <a:latin typeface="Georgia" panose="02040502050405020303" pitchFamily="18" charset="0"/>
              </a:rPr>
              <a:t>Matinée </a:t>
            </a:r>
          </a:p>
          <a:p>
            <a:pPr marL="0" indent="0">
              <a:buNone/>
            </a:pPr>
            <a:r>
              <a:rPr lang="fr-FR" dirty="0" smtClean="0">
                <a:latin typeface="Georgia" panose="02040502050405020303" pitchFamily="18" charset="0"/>
              </a:rPr>
              <a:t>Observation : </a:t>
            </a:r>
          </a:p>
          <a:p>
            <a:pPr marL="273050" lvl="0" indent="-3175" fontAlgn="auto">
              <a:buFont typeface="Wingdings" panose="05000000000000000000" pitchFamily="2" charset="2"/>
              <a:buChar char="q"/>
            </a:pPr>
            <a:r>
              <a:rPr lang="fr-FR" dirty="0" smtClean="0">
                <a:latin typeface="Georgia" panose="02040502050405020303" pitchFamily="18" charset="0"/>
              </a:rPr>
              <a:t>de l’organisation, du relationnel, de la manutention, de l’accompagnement à la marche, de l’utilisation des outils, de la vie de la structure (ambiance, activités, ateliers animation) </a:t>
            </a:r>
          </a:p>
          <a:p>
            <a:pPr marL="273050" lvl="0" indent="-3175" fontAlgn="auto">
              <a:buFont typeface="Wingdings" panose="05000000000000000000" pitchFamily="2" charset="2"/>
              <a:buChar char="q"/>
            </a:pPr>
            <a:r>
              <a:rPr lang="fr-FR" dirty="0" smtClean="0">
                <a:latin typeface="Georgia" panose="02040502050405020303" pitchFamily="18" charset="0"/>
              </a:rPr>
              <a:t>des </a:t>
            </a:r>
            <a:r>
              <a:rPr lang="fr-FR" dirty="0">
                <a:latin typeface="Georgia" panose="02040502050405020303" pitchFamily="18" charset="0"/>
              </a:rPr>
              <a:t>agents auprès des résidents : aide au lavabo, douche, toilette au lit ,aide à la mobilisation , marche …. Accompagnement des personnes à risque de CAP</a:t>
            </a:r>
          </a:p>
          <a:p>
            <a:pPr marL="273050" lvl="0" indent="-3175" fontAlgn="auto">
              <a:buFont typeface="Wingdings" panose="05000000000000000000" pitchFamily="2" charset="2"/>
              <a:buChar char="q"/>
            </a:pPr>
            <a:r>
              <a:rPr lang="fr-FR" dirty="0">
                <a:latin typeface="Georgia" panose="02040502050405020303" pitchFamily="18" charset="0"/>
              </a:rPr>
              <a:t>d’une toilette évaluative /prescrite</a:t>
            </a:r>
          </a:p>
          <a:p>
            <a:pPr marL="273050" lvl="0" indent="-3175" fontAlgn="auto">
              <a:buFont typeface="Wingdings" panose="05000000000000000000" pitchFamily="2" charset="2"/>
              <a:buChar char="q"/>
            </a:pPr>
            <a:r>
              <a:rPr lang="fr-FR" dirty="0">
                <a:latin typeface="Georgia" panose="02040502050405020303" pitchFamily="18" charset="0"/>
              </a:rPr>
              <a:t>des techniques de manutention relationnelle</a:t>
            </a:r>
          </a:p>
          <a:p>
            <a:pPr marL="273050" lvl="0" indent="-3175" fontAlgn="auto">
              <a:buFont typeface="Wingdings" panose="05000000000000000000" pitchFamily="2" charset="2"/>
              <a:buChar char="q"/>
            </a:pPr>
            <a:r>
              <a:rPr lang="fr-FR" dirty="0">
                <a:latin typeface="Georgia" panose="02040502050405020303" pitchFamily="18" charset="0"/>
              </a:rPr>
              <a:t>ateliers, animations activités en fonction de la </a:t>
            </a:r>
            <a:r>
              <a:rPr lang="fr-FR" dirty="0" smtClean="0">
                <a:latin typeface="Georgia" panose="02040502050405020303" pitchFamily="18" charset="0"/>
              </a:rPr>
              <a:t>vie </a:t>
            </a:r>
            <a:r>
              <a:rPr lang="fr-FR" dirty="0">
                <a:latin typeface="Georgia" panose="02040502050405020303" pitchFamily="18" charset="0"/>
              </a:rPr>
              <a:t>de la structure </a:t>
            </a:r>
          </a:p>
          <a:p>
            <a:pPr marL="273050" lvl="0" indent="-3175" fontAlgn="auto">
              <a:buFont typeface="Wingdings" panose="05000000000000000000" pitchFamily="2" charset="2"/>
              <a:buChar char="q"/>
            </a:pPr>
            <a:r>
              <a:rPr lang="fr-FR" dirty="0">
                <a:latin typeface="Georgia" panose="02040502050405020303" pitchFamily="18" charset="0"/>
              </a:rPr>
              <a:t>installations, accompagnements, aux  repas, évaluation  </a:t>
            </a:r>
          </a:p>
          <a:p>
            <a:pPr marL="273050" indent="-3175">
              <a:buFont typeface="Wingdings" panose="05000000000000000000" pitchFamily="2" charset="2"/>
              <a:buChar char="q"/>
            </a:pPr>
            <a:r>
              <a:rPr lang="fr-FR" dirty="0">
                <a:latin typeface="Georgia" panose="02040502050405020303" pitchFamily="18" charset="0"/>
              </a:rPr>
              <a:t>Participation aux temps de transmissions, réunion PAP, réunion d’équipes</a:t>
            </a:r>
            <a:r>
              <a:rPr lang="fr-FR" dirty="0" smtClean="0">
                <a:latin typeface="Georgia" panose="02040502050405020303" pitchFamily="18" charset="0"/>
              </a:rPr>
              <a:t>…</a:t>
            </a:r>
          </a:p>
          <a:p>
            <a:pPr marL="269875" indent="0">
              <a:buNone/>
            </a:pPr>
            <a:endParaRPr lang="fr-FR" dirty="0">
              <a:latin typeface="Georgia" panose="02040502050405020303" pitchFamily="18" charset="0"/>
            </a:endParaRPr>
          </a:p>
          <a:p>
            <a:pPr lvl="0" fontAlgn="auto"/>
            <a:r>
              <a:rPr lang="fr-FR" i="1" dirty="0">
                <a:latin typeface="Georgia" panose="02040502050405020303" pitchFamily="18" charset="0"/>
              </a:rPr>
              <a:t>Après midi </a:t>
            </a:r>
          </a:p>
          <a:p>
            <a:pPr marL="273050" indent="-3175">
              <a:buFont typeface="Wingdings" panose="05000000000000000000" pitchFamily="2" charset="2"/>
              <a:buChar char="q"/>
            </a:pPr>
            <a:r>
              <a:rPr lang="fr-FR" dirty="0">
                <a:latin typeface="Georgia" panose="02040502050405020303" pitchFamily="18" charset="0"/>
              </a:rPr>
              <a:t>Audition des services logistiques, observation de la vie de la structure, entretiens </a:t>
            </a:r>
          </a:p>
          <a:p>
            <a:pPr marL="273050" indent="-3175">
              <a:buFont typeface="Wingdings" panose="05000000000000000000" pitchFamily="2" charset="2"/>
              <a:buChar char="q"/>
            </a:pPr>
            <a:r>
              <a:rPr lang="fr-FR" dirty="0">
                <a:latin typeface="Georgia" panose="02040502050405020303" pitchFamily="18" charset="0"/>
              </a:rPr>
              <a:t>En fonction de l’organisation de la structure : visite des services logistiques : cuisine , lingerie, ateliers …</a:t>
            </a:r>
          </a:p>
          <a:p>
            <a:pPr marL="273050" indent="-3175">
              <a:buFont typeface="Wingdings" panose="05000000000000000000" pitchFamily="2" charset="2"/>
              <a:buChar char="q"/>
            </a:pPr>
            <a:r>
              <a:rPr lang="fr-FR" dirty="0">
                <a:latin typeface="Georgia" panose="02040502050405020303" pitchFamily="18" charset="0"/>
              </a:rPr>
              <a:t>En fin de journée : bilan avec la Direction des deux jours de visite </a:t>
            </a:r>
          </a:p>
          <a:p>
            <a:pPr marL="0" indent="0">
              <a:buNone/>
            </a:pPr>
            <a:endParaRPr lang="fr-FR" dirty="0"/>
          </a:p>
          <a:p>
            <a:endParaRPr lang="fr-FR" dirty="0"/>
          </a:p>
        </p:txBody>
      </p:sp>
    </p:spTree>
    <p:extLst>
      <p:ext uri="{BB962C8B-B14F-4D97-AF65-F5344CB8AC3E}">
        <p14:creationId xmlns:p14="http://schemas.microsoft.com/office/powerpoint/2010/main" val="10626472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CONCRETEMENT?</a:t>
            </a:r>
            <a:endParaRPr lang="fr-FR" dirty="0"/>
          </a:p>
        </p:txBody>
      </p:sp>
      <p:sp>
        <p:nvSpPr>
          <p:cNvPr id="3" name="Espace réservé du contenu 2"/>
          <p:cNvSpPr>
            <a:spLocks noGrp="1"/>
          </p:cNvSpPr>
          <p:nvPr>
            <p:ph sz="quarter" idx="1"/>
          </p:nvPr>
        </p:nvSpPr>
        <p:spPr/>
        <p:txBody>
          <a:bodyPr/>
          <a:lstStyle/>
          <a:p>
            <a:r>
              <a:rPr lang="fr-FR" dirty="0" smtClean="0">
                <a:latin typeface="Georgia" panose="02040502050405020303" pitchFamily="18" charset="0"/>
              </a:rPr>
              <a:t>3 </a:t>
            </a:r>
            <a:r>
              <a:rPr lang="fr-FR" dirty="0" smtClean="0">
                <a:latin typeface="Georgia" panose="02040502050405020303" pitchFamily="18" charset="0"/>
              </a:rPr>
              <a:t>évaluateurs, dont 1 sera toujours en observation dans l’établissement</a:t>
            </a:r>
          </a:p>
          <a:p>
            <a:pPr marL="0" indent="0">
              <a:buNone/>
            </a:pPr>
            <a:endParaRPr lang="fr-FR" dirty="0" smtClean="0">
              <a:latin typeface="Georgia" panose="02040502050405020303" pitchFamily="18" charset="0"/>
            </a:endParaRPr>
          </a:p>
          <a:p>
            <a:r>
              <a:rPr lang="fr-FR" dirty="0" smtClean="0">
                <a:latin typeface="Georgia" panose="02040502050405020303" pitchFamily="18" charset="0"/>
              </a:rPr>
              <a:t>Tout </a:t>
            </a:r>
            <a:r>
              <a:rPr lang="fr-FR" dirty="0">
                <a:latin typeface="Georgia" panose="02040502050405020303" pitchFamily="18" charset="0"/>
              </a:rPr>
              <a:t>au long de l’observation des conseils et suggestions pourront être formulés, c’est aussi un moment où les professionnels peuvent évoquer certaines problématiques et profiter de l’expertise des évaluateurs pour approfondir, préciser, améliorer leurs connaissances ou pratiques sur la Philosophie et la méthodologie de soins Gineste </a:t>
            </a:r>
            <a:r>
              <a:rPr lang="fr-FR" dirty="0" err="1">
                <a:latin typeface="Georgia" panose="02040502050405020303" pitchFamily="18" charset="0"/>
              </a:rPr>
              <a:t>Marescotti</a:t>
            </a:r>
            <a:endParaRPr lang="fr-FR" dirty="0">
              <a:latin typeface="Georgia" panose="02040502050405020303" pitchFamily="18" charset="0"/>
            </a:endParaRPr>
          </a:p>
          <a:p>
            <a:endParaRPr lang="fr-FR" dirty="0"/>
          </a:p>
        </p:txBody>
      </p:sp>
    </p:spTree>
    <p:extLst>
      <p:ext uri="{BB962C8B-B14F-4D97-AF65-F5344CB8AC3E}">
        <p14:creationId xmlns:p14="http://schemas.microsoft.com/office/powerpoint/2010/main" val="26729126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76656" y="44624"/>
            <a:ext cx="7467600" cy="1143000"/>
          </a:xfrm>
        </p:spPr>
        <p:txBody>
          <a:bodyPr/>
          <a:lstStyle/>
          <a:p>
            <a:r>
              <a:rPr lang="fr-FR" dirty="0" smtClean="0"/>
              <a:t>PRESENTATION DE LA DEMARCHE HUMANITUDE</a:t>
            </a:r>
            <a:endParaRPr lang="fr-FR" dirty="0"/>
          </a:p>
        </p:txBody>
      </p:sp>
      <p:sp>
        <p:nvSpPr>
          <p:cNvPr id="3" name="Espace réservé du contenu 2"/>
          <p:cNvSpPr>
            <a:spLocks noGrp="1"/>
          </p:cNvSpPr>
          <p:nvPr>
            <p:ph sz="quarter" idx="1"/>
          </p:nvPr>
        </p:nvSpPr>
        <p:spPr>
          <a:xfrm>
            <a:off x="179512" y="1268760"/>
            <a:ext cx="8712968" cy="5472608"/>
          </a:xfrm>
        </p:spPr>
        <p:txBody>
          <a:bodyPr>
            <a:normAutofit fontScale="92500" lnSpcReduction="20000"/>
          </a:bodyPr>
          <a:lstStyle/>
          <a:p>
            <a:r>
              <a:rPr lang="fr-FR" dirty="0"/>
              <a:t>Depuis plus de 10 ans, l’établissement s’est engagé dans la mise en œuvre de la </a:t>
            </a:r>
            <a:r>
              <a:rPr lang="fr-FR" b="1" dirty="0"/>
              <a:t>démarche HUMANITUDE</a:t>
            </a:r>
          </a:p>
          <a:p>
            <a:r>
              <a:rPr lang="fr-FR" dirty="0"/>
              <a:t>Cette méthode propose une </a:t>
            </a:r>
            <a:r>
              <a:rPr lang="fr-FR" b="1" dirty="0"/>
              <a:t>autre approche des soins dispensés aux personnes fragilisées (âgées, handicapées…)</a:t>
            </a:r>
            <a:r>
              <a:rPr lang="fr-FR" dirty="0"/>
              <a:t>. Le but : les </a:t>
            </a:r>
            <a:r>
              <a:rPr lang="fr-FR" b="1" dirty="0"/>
              <a:t>réhabiliter dans leur dignité</a:t>
            </a:r>
            <a:r>
              <a:rPr lang="fr-FR" dirty="0"/>
              <a:t> et </a:t>
            </a:r>
            <a:r>
              <a:rPr lang="fr-FR" b="1" dirty="0"/>
              <a:t>améliorer les relations entre résidents et soignants</a:t>
            </a:r>
            <a:r>
              <a:rPr lang="fr-FR" dirty="0"/>
              <a:t>.</a:t>
            </a:r>
          </a:p>
          <a:p>
            <a:pPr algn="r">
              <a:buFont typeface="Symbol" panose="05050102010706020507" pitchFamily="18" charset="2"/>
              <a:buChar char="Þ"/>
            </a:pPr>
            <a:r>
              <a:rPr lang="fr-FR" b="1" dirty="0"/>
              <a:t>pour une meilleure considération des personnes </a:t>
            </a:r>
            <a:r>
              <a:rPr lang="fr-FR" dirty="0"/>
              <a:t>et de leurs besoins</a:t>
            </a:r>
          </a:p>
          <a:p>
            <a:pPr marL="68580" indent="0" algn="ctr">
              <a:buNone/>
            </a:pPr>
            <a:endParaRPr lang="fr-FR" u="sng" dirty="0"/>
          </a:p>
          <a:p>
            <a:pPr marL="68580" indent="0" algn="ctr">
              <a:buNone/>
            </a:pPr>
            <a:r>
              <a:rPr lang="fr-FR" u="sng" dirty="0"/>
              <a:t>Les piliers</a:t>
            </a:r>
          </a:p>
          <a:p>
            <a:pPr marL="68580" indent="0" algn="ctr">
              <a:buNone/>
            </a:pPr>
            <a:r>
              <a:rPr lang="fr-FR" dirty="0">
                <a:solidFill>
                  <a:srgbClr val="00B050"/>
                </a:solidFill>
              </a:rPr>
              <a:t>3 piliers relationnels</a:t>
            </a:r>
          </a:p>
          <a:p>
            <a:pPr algn="ctr">
              <a:buFont typeface="Wingdings" panose="05000000000000000000" pitchFamily="2" charset="2"/>
              <a:buChar char="§"/>
            </a:pPr>
            <a:r>
              <a:rPr lang="fr-FR" dirty="0"/>
              <a:t>le regard, </a:t>
            </a:r>
          </a:p>
          <a:p>
            <a:pPr algn="ctr">
              <a:buFont typeface="Wingdings" panose="05000000000000000000" pitchFamily="2" charset="2"/>
              <a:buChar char="§"/>
            </a:pPr>
            <a:r>
              <a:rPr lang="fr-FR" dirty="0"/>
              <a:t>la parole, </a:t>
            </a:r>
          </a:p>
          <a:p>
            <a:pPr algn="ctr">
              <a:buFont typeface="Wingdings" panose="05000000000000000000" pitchFamily="2" charset="2"/>
              <a:buChar char="§"/>
            </a:pPr>
            <a:r>
              <a:rPr lang="fr-FR" dirty="0"/>
              <a:t>le toucher </a:t>
            </a:r>
          </a:p>
          <a:p>
            <a:pPr marL="68580" indent="0" algn="ctr">
              <a:buNone/>
            </a:pPr>
            <a:r>
              <a:rPr lang="fr-FR" dirty="0">
                <a:solidFill>
                  <a:srgbClr val="00B050"/>
                </a:solidFill>
              </a:rPr>
              <a:t>1 pilier identitaire</a:t>
            </a:r>
          </a:p>
          <a:p>
            <a:pPr algn="ctr">
              <a:buFont typeface="Wingdings" panose="05000000000000000000" pitchFamily="2" charset="2"/>
              <a:buChar char="§"/>
            </a:pPr>
            <a:r>
              <a:rPr lang="fr-FR" dirty="0"/>
              <a:t> la verticalité</a:t>
            </a:r>
          </a:p>
          <a:p>
            <a:pPr marL="0" indent="0">
              <a:buNone/>
            </a:pPr>
            <a:endParaRPr lang="fr-FR" dirty="0"/>
          </a:p>
        </p:txBody>
      </p:sp>
    </p:spTree>
    <p:extLst>
      <p:ext uri="{BB962C8B-B14F-4D97-AF65-F5344CB8AC3E}">
        <p14:creationId xmlns:p14="http://schemas.microsoft.com/office/powerpoint/2010/main" val="132179719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243408"/>
            <a:ext cx="7467600" cy="1143000"/>
          </a:xfrm>
        </p:spPr>
        <p:txBody>
          <a:bodyPr/>
          <a:lstStyle/>
          <a:p>
            <a:r>
              <a:rPr lang="fr-FR" dirty="0" smtClean="0">
                <a:latin typeface="Georgia" panose="02040502050405020303" pitchFamily="18" charset="0"/>
              </a:rPr>
              <a:t>A RETENIR</a:t>
            </a:r>
            <a:endParaRPr lang="fr-FR" dirty="0">
              <a:latin typeface="Georgia" panose="02040502050405020303" pitchFamily="18" charset="0"/>
            </a:endParaRPr>
          </a:p>
        </p:txBody>
      </p:sp>
      <p:sp>
        <p:nvSpPr>
          <p:cNvPr id="3" name="Espace réservé du contenu 2"/>
          <p:cNvSpPr>
            <a:spLocks noGrp="1"/>
          </p:cNvSpPr>
          <p:nvPr>
            <p:ph sz="quarter" idx="1"/>
          </p:nvPr>
        </p:nvSpPr>
        <p:spPr>
          <a:xfrm>
            <a:off x="251520" y="980728"/>
            <a:ext cx="8280920" cy="5493224"/>
          </a:xfrm>
        </p:spPr>
        <p:txBody>
          <a:bodyPr>
            <a:normAutofit fontScale="85000" lnSpcReduction="20000"/>
          </a:bodyPr>
          <a:lstStyle/>
          <a:p>
            <a:r>
              <a:rPr lang="fr-FR" dirty="0">
                <a:latin typeface="Georgia" panose="02040502050405020303" pitchFamily="18" charset="0"/>
              </a:rPr>
              <a:t>L’évaluation est :</a:t>
            </a:r>
          </a:p>
          <a:p>
            <a:pPr lvl="0" fontAlgn="auto">
              <a:buFont typeface="Wingdings" panose="05000000000000000000" pitchFamily="2" charset="2"/>
              <a:buChar char="q"/>
            </a:pPr>
            <a:r>
              <a:rPr lang="fr-FR" dirty="0">
                <a:latin typeface="Georgia" panose="02040502050405020303" pitchFamily="18" charset="0"/>
              </a:rPr>
              <a:t>une </a:t>
            </a:r>
            <a:r>
              <a:rPr lang="fr-FR" b="1" dirty="0">
                <a:latin typeface="Georgia" panose="02040502050405020303" pitchFamily="18" charset="0"/>
              </a:rPr>
              <a:t>observation rigoureuse, professionnelle</a:t>
            </a:r>
            <a:r>
              <a:rPr lang="fr-FR" dirty="0">
                <a:latin typeface="Georgia" panose="02040502050405020303" pitchFamily="18" charset="0"/>
              </a:rPr>
              <a:t>, basée sur des critères objectifs et mesurables</a:t>
            </a:r>
          </a:p>
          <a:p>
            <a:pPr lvl="0" fontAlgn="auto">
              <a:buFont typeface="Wingdings" panose="05000000000000000000" pitchFamily="2" charset="2"/>
              <a:buChar char="q"/>
            </a:pPr>
            <a:r>
              <a:rPr lang="fr-FR" dirty="0">
                <a:latin typeface="Georgia" panose="02040502050405020303" pitchFamily="18" charset="0"/>
              </a:rPr>
              <a:t>un </a:t>
            </a:r>
            <a:r>
              <a:rPr lang="fr-FR" b="1" dirty="0">
                <a:latin typeface="Georgia" panose="02040502050405020303" pitchFamily="18" charset="0"/>
              </a:rPr>
              <a:t>conseil </a:t>
            </a:r>
            <a:r>
              <a:rPr lang="fr-FR" dirty="0">
                <a:latin typeface="Georgia" panose="02040502050405020303" pitchFamily="18" charset="0"/>
              </a:rPr>
              <a:t>en tant qu’expert en méthodologie</a:t>
            </a:r>
          </a:p>
          <a:p>
            <a:pPr lvl="0" fontAlgn="auto">
              <a:buFont typeface="Wingdings" panose="05000000000000000000" pitchFamily="2" charset="2"/>
              <a:buChar char="q"/>
            </a:pPr>
            <a:r>
              <a:rPr lang="fr-FR" dirty="0">
                <a:latin typeface="Georgia" panose="02040502050405020303" pitchFamily="18" charset="0"/>
              </a:rPr>
              <a:t>un </a:t>
            </a:r>
            <a:r>
              <a:rPr lang="fr-FR" b="1" dirty="0">
                <a:latin typeface="Georgia" panose="02040502050405020303" pitchFamily="18" charset="0"/>
              </a:rPr>
              <a:t>accompagnement  dans la dynamique d’amélioration </a:t>
            </a:r>
            <a:r>
              <a:rPr lang="fr-FR" dirty="0">
                <a:latin typeface="Georgia" panose="02040502050405020303" pitchFamily="18" charset="0"/>
              </a:rPr>
              <a:t>de la qualité</a:t>
            </a:r>
          </a:p>
          <a:p>
            <a:pPr lvl="0" fontAlgn="auto">
              <a:buFont typeface="Wingdings" panose="05000000000000000000" pitchFamily="2" charset="2"/>
              <a:buChar char="q"/>
            </a:pPr>
            <a:r>
              <a:rPr lang="fr-FR" dirty="0">
                <a:latin typeface="Georgia" panose="02040502050405020303" pitchFamily="18" charset="0"/>
              </a:rPr>
              <a:t>une </a:t>
            </a:r>
            <a:r>
              <a:rPr lang="fr-FR" b="1" dirty="0">
                <a:latin typeface="Georgia" panose="02040502050405020303" pitchFamily="18" charset="0"/>
              </a:rPr>
              <a:t>valorisation du travail </a:t>
            </a:r>
            <a:r>
              <a:rPr lang="fr-FR" dirty="0">
                <a:latin typeface="Georgia" panose="02040502050405020303" pitchFamily="18" charset="0"/>
              </a:rPr>
              <a:t>accompli</a:t>
            </a:r>
          </a:p>
          <a:p>
            <a:pPr lvl="0" fontAlgn="auto">
              <a:buFont typeface="Wingdings" panose="05000000000000000000" pitchFamily="2" charset="2"/>
              <a:buChar char="q"/>
            </a:pPr>
            <a:r>
              <a:rPr lang="fr-FR" dirty="0" smtClean="0">
                <a:latin typeface="Georgia" panose="02040502050405020303" pitchFamily="18" charset="0"/>
              </a:rPr>
              <a:t>un </a:t>
            </a:r>
            <a:r>
              <a:rPr lang="fr-FR" b="1" dirty="0" smtClean="0">
                <a:latin typeface="Georgia" panose="02040502050405020303" pitchFamily="18" charset="0"/>
              </a:rPr>
              <a:t>gage </a:t>
            </a:r>
            <a:r>
              <a:rPr lang="fr-FR" b="1" dirty="0">
                <a:latin typeface="Georgia" panose="02040502050405020303" pitchFamily="18" charset="0"/>
              </a:rPr>
              <a:t>de qualité </a:t>
            </a:r>
            <a:r>
              <a:rPr lang="fr-FR" dirty="0">
                <a:latin typeface="Georgia" panose="02040502050405020303" pitchFamily="18" charset="0"/>
              </a:rPr>
              <a:t>pour les personnes âgées, les familles, les organismes de contrôle et de tarification, les professionnels, les écoles.</a:t>
            </a:r>
          </a:p>
          <a:p>
            <a:pPr marL="0" indent="0" fontAlgn="auto">
              <a:buNone/>
            </a:pPr>
            <a:endParaRPr lang="fr-FR" dirty="0">
              <a:latin typeface="Georgia" panose="02040502050405020303" pitchFamily="18" charset="0"/>
            </a:endParaRPr>
          </a:p>
          <a:p>
            <a:r>
              <a:rPr lang="fr-FR" dirty="0">
                <a:latin typeface="Georgia" panose="02040502050405020303" pitchFamily="18" charset="0"/>
              </a:rPr>
              <a:t>L’évaluation </a:t>
            </a:r>
            <a:r>
              <a:rPr lang="fr-FR" u="sng" dirty="0">
                <a:latin typeface="Georgia" panose="02040502050405020303" pitchFamily="18" charset="0"/>
              </a:rPr>
              <a:t>n’est pas </a:t>
            </a:r>
            <a:r>
              <a:rPr lang="fr-FR" u="sng" dirty="0" smtClean="0">
                <a:latin typeface="Georgia" panose="02040502050405020303" pitchFamily="18" charset="0"/>
              </a:rPr>
              <a:t>: </a:t>
            </a:r>
            <a:endParaRPr lang="fr-FR" u="sng" dirty="0">
              <a:latin typeface="Georgia" panose="02040502050405020303" pitchFamily="18" charset="0"/>
            </a:endParaRPr>
          </a:p>
          <a:p>
            <a:pPr lvl="0" fontAlgn="auto">
              <a:buFont typeface="Wingdings" panose="05000000000000000000" pitchFamily="2" charset="2"/>
              <a:buChar char="q"/>
            </a:pPr>
            <a:r>
              <a:rPr lang="fr-FR" dirty="0">
                <a:latin typeface="Georgia" panose="02040502050405020303" pitchFamily="18" charset="0"/>
              </a:rPr>
              <a:t>un palmarès des structures ou services</a:t>
            </a:r>
          </a:p>
          <a:p>
            <a:pPr lvl="0" fontAlgn="auto">
              <a:buFont typeface="Wingdings" panose="05000000000000000000" pitchFamily="2" charset="2"/>
              <a:buChar char="q"/>
            </a:pPr>
            <a:r>
              <a:rPr lang="fr-FR" dirty="0">
                <a:latin typeface="Georgia" panose="02040502050405020303" pitchFamily="18" charset="0"/>
              </a:rPr>
              <a:t>une notation des professionnels : Directeurs, encadrement, médecins, soignants, intervenants, et professionnels des services.</a:t>
            </a:r>
          </a:p>
          <a:p>
            <a:pPr lvl="0" fontAlgn="auto">
              <a:buFont typeface="Wingdings" panose="05000000000000000000" pitchFamily="2" charset="2"/>
              <a:buChar char="q"/>
            </a:pPr>
            <a:r>
              <a:rPr lang="fr-FR" dirty="0">
                <a:latin typeface="Georgia" panose="02040502050405020303" pitchFamily="18" charset="0"/>
              </a:rPr>
              <a:t>un jugement de personnes ou de valeurs</a:t>
            </a:r>
          </a:p>
          <a:p>
            <a:pPr lvl="0" fontAlgn="auto">
              <a:buFont typeface="Wingdings" panose="05000000000000000000" pitchFamily="2" charset="2"/>
              <a:buChar char="q"/>
            </a:pPr>
            <a:r>
              <a:rPr lang="fr-FR" dirty="0">
                <a:latin typeface="Georgia" panose="02040502050405020303" pitchFamily="18" charset="0"/>
              </a:rPr>
              <a:t>une fin en soi </a:t>
            </a:r>
          </a:p>
          <a:p>
            <a:endParaRPr lang="fr-FR" dirty="0">
              <a:latin typeface="Georgia" panose="02040502050405020303" pitchFamily="18" charset="0"/>
            </a:endParaRPr>
          </a:p>
        </p:txBody>
      </p:sp>
      <p:pic>
        <p:nvPicPr>
          <p:cNvPr id="6" name="Imag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48041" y="5373216"/>
            <a:ext cx="880282" cy="1086768"/>
          </a:xfrm>
          <a:prstGeom prst="rect">
            <a:avLst/>
          </a:prstGeom>
        </p:spPr>
      </p:pic>
      <p:pic>
        <p:nvPicPr>
          <p:cNvPr id="7" name="Imag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52320" y="1556792"/>
            <a:ext cx="995147" cy="702574"/>
          </a:xfrm>
          <a:prstGeom prst="rect">
            <a:avLst/>
          </a:prstGeom>
        </p:spPr>
      </p:pic>
    </p:spTree>
    <p:extLst>
      <p:ext uri="{BB962C8B-B14F-4D97-AF65-F5344CB8AC3E}">
        <p14:creationId xmlns:p14="http://schemas.microsoft.com/office/powerpoint/2010/main" val="346180804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99392"/>
            <a:ext cx="7467600" cy="1143000"/>
          </a:xfrm>
        </p:spPr>
        <p:txBody>
          <a:bodyPr/>
          <a:lstStyle/>
          <a:p>
            <a:r>
              <a:rPr lang="fr-FR" dirty="0" smtClean="0">
                <a:latin typeface="Georgia" panose="02040502050405020303" pitchFamily="18" charset="0"/>
              </a:rPr>
              <a:t>A RETENIR</a:t>
            </a:r>
            <a:endParaRPr lang="fr-FR" dirty="0">
              <a:latin typeface="Georgia" panose="02040502050405020303" pitchFamily="18" charset="0"/>
            </a:endParaRPr>
          </a:p>
        </p:txBody>
      </p:sp>
      <p:sp>
        <p:nvSpPr>
          <p:cNvPr id="3" name="Espace réservé du contenu 2"/>
          <p:cNvSpPr>
            <a:spLocks noGrp="1"/>
          </p:cNvSpPr>
          <p:nvPr>
            <p:ph sz="quarter" idx="1"/>
          </p:nvPr>
        </p:nvSpPr>
        <p:spPr>
          <a:xfrm>
            <a:off x="251520" y="1196752"/>
            <a:ext cx="8424936" cy="5472608"/>
          </a:xfrm>
        </p:spPr>
        <p:txBody>
          <a:bodyPr>
            <a:normAutofit/>
          </a:bodyPr>
          <a:lstStyle/>
          <a:p>
            <a:r>
              <a:rPr lang="fr-FR" dirty="0">
                <a:latin typeface="Georgia" panose="02040502050405020303" pitchFamily="18" charset="0"/>
              </a:rPr>
              <a:t>Les  structures ou services qui demandent une visite en vue de l’obtention du label se sont engagés dans un </a:t>
            </a:r>
            <a:r>
              <a:rPr lang="fr-FR" b="1" dirty="0">
                <a:latin typeface="Georgia" panose="02040502050405020303" pitchFamily="18" charset="0"/>
              </a:rPr>
              <a:t>processus à long </a:t>
            </a:r>
            <a:r>
              <a:rPr lang="fr-FR" b="1" dirty="0" smtClean="0">
                <a:latin typeface="Georgia" panose="02040502050405020303" pitchFamily="18" charset="0"/>
              </a:rPr>
              <a:t>terme. </a:t>
            </a:r>
            <a:r>
              <a:rPr lang="fr-FR" dirty="0" smtClean="0">
                <a:latin typeface="Georgia" panose="02040502050405020303" pitchFamily="18" charset="0"/>
              </a:rPr>
              <a:t> </a:t>
            </a:r>
            <a:r>
              <a:rPr lang="fr-FR" dirty="0">
                <a:latin typeface="Georgia" panose="02040502050405020303" pitchFamily="18" charset="0"/>
              </a:rPr>
              <a:t>C’est une </a:t>
            </a:r>
            <a:r>
              <a:rPr lang="fr-FR" b="1" dirty="0">
                <a:latin typeface="Georgia" panose="02040502050405020303" pitchFamily="18" charset="0"/>
              </a:rPr>
              <a:t>démarche volontaire, contractuelle </a:t>
            </a:r>
            <a:r>
              <a:rPr lang="fr-FR" dirty="0" smtClean="0">
                <a:latin typeface="Georgia" panose="02040502050405020303" pitchFamily="18" charset="0"/>
              </a:rPr>
              <a:t>(</a:t>
            </a:r>
            <a:r>
              <a:rPr lang="fr-FR" dirty="0">
                <a:latin typeface="Georgia" panose="02040502050405020303" pitchFamily="18" charset="0"/>
              </a:rPr>
              <a:t>c</a:t>
            </a:r>
            <a:r>
              <a:rPr lang="fr-FR" dirty="0" smtClean="0">
                <a:latin typeface="Georgia" panose="02040502050405020303" pitchFamily="18" charset="0"/>
              </a:rPr>
              <a:t>onvention) </a:t>
            </a:r>
            <a:r>
              <a:rPr lang="fr-FR" dirty="0">
                <a:latin typeface="Georgia" panose="02040502050405020303" pitchFamily="18" charset="0"/>
              </a:rPr>
              <a:t>qui permet de garantir </a:t>
            </a:r>
            <a:r>
              <a:rPr lang="fr-FR" dirty="0" smtClean="0">
                <a:latin typeface="Georgia" panose="02040502050405020303" pitchFamily="18" charset="0"/>
              </a:rPr>
              <a:t>qu’une </a:t>
            </a:r>
            <a:r>
              <a:rPr lang="fr-FR" dirty="0">
                <a:latin typeface="Georgia" panose="02040502050405020303" pitchFamily="18" charset="0"/>
              </a:rPr>
              <a:t>structure </a:t>
            </a:r>
            <a:r>
              <a:rPr lang="fr-FR" dirty="0" smtClean="0">
                <a:latin typeface="Georgia" panose="02040502050405020303" pitchFamily="18" charset="0"/>
              </a:rPr>
              <a:t>s’est </a:t>
            </a:r>
            <a:r>
              <a:rPr lang="fr-FR" b="1" dirty="0" smtClean="0">
                <a:latin typeface="Georgia" panose="02040502050405020303" pitchFamily="18" charset="0"/>
              </a:rPr>
              <a:t>engagée </a:t>
            </a:r>
            <a:r>
              <a:rPr lang="fr-FR" b="1" dirty="0">
                <a:latin typeface="Georgia" panose="02040502050405020303" pitchFamily="18" charset="0"/>
              </a:rPr>
              <a:t>sur certaines caractéristiques</a:t>
            </a:r>
            <a:r>
              <a:rPr lang="fr-FR" dirty="0">
                <a:latin typeface="Georgia" panose="02040502050405020303" pitchFamily="18" charset="0"/>
              </a:rPr>
              <a:t> et </a:t>
            </a:r>
            <a:r>
              <a:rPr lang="fr-FR" dirty="0" smtClean="0">
                <a:latin typeface="Georgia" panose="02040502050405020303" pitchFamily="18" charset="0"/>
              </a:rPr>
              <a:t>qu’elle </a:t>
            </a:r>
            <a:r>
              <a:rPr lang="fr-FR" b="1" dirty="0">
                <a:latin typeface="Georgia" panose="02040502050405020303" pitchFamily="18" charset="0"/>
              </a:rPr>
              <a:t>tient ses engagements dans la durée</a:t>
            </a:r>
            <a:r>
              <a:rPr lang="fr-FR" b="1" dirty="0" smtClean="0">
                <a:latin typeface="Georgia" panose="02040502050405020303" pitchFamily="18" charset="0"/>
              </a:rPr>
              <a:t>.</a:t>
            </a:r>
          </a:p>
          <a:p>
            <a:pPr algn="ctr">
              <a:buFont typeface="Symbol"/>
              <a:buChar char="Þ"/>
            </a:pPr>
            <a:r>
              <a:rPr lang="fr-FR" i="1" dirty="0" smtClean="0">
                <a:latin typeface="Georgia" panose="02040502050405020303" pitchFamily="18" charset="0"/>
              </a:rPr>
              <a:t>Objectif n’est pas le « 100%  parfait»! Impossible!</a:t>
            </a:r>
          </a:p>
          <a:p>
            <a:pPr algn="ctr">
              <a:buFont typeface="Symbol"/>
              <a:buChar char="Þ"/>
            </a:pPr>
            <a:r>
              <a:rPr lang="fr-FR" i="1" dirty="0" smtClean="0">
                <a:latin typeface="Georgia" panose="02040502050405020303" pitchFamily="18" charset="0"/>
              </a:rPr>
              <a:t>Objectif = </a:t>
            </a:r>
            <a:r>
              <a:rPr lang="fr-FR" b="1" i="1" dirty="0" smtClean="0">
                <a:latin typeface="Georgia" panose="02040502050405020303" pitchFamily="18" charset="0"/>
              </a:rPr>
              <a:t>cohérence des pratiques, respect des consignes, respect du résident</a:t>
            </a:r>
            <a:endParaRPr lang="fr-FR" b="1" i="1" dirty="0">
              <a:latin typeface="Georgia" panose="02040502050405020303" pitchFamily="18" charset="0"/>
            </a:endParaRPr>
          </a:p>
          <a:p>
            <a:pPr marL="0" indent="0">
              <a:buNone/>
            </a:pPr>
            <a:endParaRPr lang="fr-FR" dirty="0">
              <a:latin typeface="Georgia" panose="02040502050405020303" pitchFamily="18" charset="0"/>
            </a:endParaRPr>
          </a:p>
        </p:txBody>
      </p:sp>
    </p:spTree>
    <p:extLst>
      <p:ext uri="{BB962C8B-B14F-4D97-AF65-F5344CB8AC3E}">
        <p14:creationId xmlns:p14="http://schemas.microsoft.com/office/powerpoint/2010/main" val="59842552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315416"/>
            <a:ext cx="7467600" cy="1143000"/>
          </a:xfrm>
        </p:spPr>
        <p:txBody>
          <a:bodyPr/>
          <a:lstStyle/>
          <a:p>
            <a:r>
              <a:rPr lang="fr-FR" dirty="0" smtClean="0">
                <a:latin typeface="Georgia" panose="02040502050405020303" pitchFamily="18" charset="0"/>
              </a:rPr>
              <a:t>A RETENIR</a:t>
            </a:r>
            <a:endParaRPr lang="fr-FR" dirty="0">
              <a:latin typeface="Georgia" panose="02040502050405020303" pitchFamily="18" charset="0"/>
            </a:endParaRPr>
          </a:p>
        </p:txBody>
      </p:sp>
      <p:sp>
        <p:nvSpPr>
          <p:cNvPr id="3" name="Espace réservé du contenu 2"/>
          <p:cNvSpPr>
            <a:spLocks noGrp="1"/>
          </p:cNvSpPr>
          <p:nvPr>
            <p:ph sz="quarter" idx="1"/>
          </p:nvPr>
        </p:nvSpPr>
        <p:spPr>
          <a:xfrm>
            <a:off x="457200" y="1340768"/>
            <a:ext cx="7931224" cy="5133184"/>
          </a:xfrm>
        </p:spPr>
        <p:txBody>
          <a:bodyPr/>
          <a:lstStyle/>
          <a:p>
            <a:r>
              <a:rPr lang="fr-FR" dirty="0">
                <a:latin typeface="Georgia" panose="02040502050405020303" pitchFamily="18" charset="0"/>
              </a:rPr>
              <a:t>C’est un </a:t>
            </a:r>
            <a:r>
              <a:rPr lang="fr-FR" b="1" dirty="0">
                <a:latin typeface="Georgia" panose="02040502050405020303" pitchFamily="18" charset="0"/>
              </a:rPr>
              <a:t>gage de transparence de qualité et de régularité </a:t>
            </a:r>
            <a:r>
              <a:rPr lang="fr-FR" dirty="0">
                <a:latin typeface="Georgia" panose="02040502050405020303" pitchFamily="18" charset="0"/>
              </a:rPr>
              <a:t>des prestations offertes qui répond au besoin de confiance des utilisateurs. </a:t>
            </a:r>
            <a:endParaRPr lang="fr-FR" dirty="0" smtClean="0">
              <a:latin typeface="Georgia" panose="02040502050405020303" pitchFamily="18" charset="0"/>
            </a:endParaRPr>
          </a:p>
          <a:p>
            <a:r>
              <a:rPr lang="fr-FR" dirty="0" smtClean="0">
                <a:latin typeface="Georgia" panose="02040502050405020303" pitchFamily="18" charset="0"/>
              </a:rPr>
              <a:t>Pas de moyens en plus garantis; mais un argument important dans la perspective de futurs négociations</a:t>
            </a:r>
            <a:endParaRPr lang="fr-FR" dirty="0">
              <a:latin typeface="Georgia" panose="02040502050405020303" pitchFamily="18" charset="0"/>
            </a:endParaRPr>
          </a:p>
          <a:p>
            <a:r>
              <a:rPr lang="fr-FR" b="1" u="sng" dirty="0">
                <a:latin typeface="Georgia" panose="02040502050405020303" pitchFamily="18" charset="0"/>
              </a:rPr>
              <a:t>Tous les professionnels sont impliqués dans le respect des engagements pris par leur Direction.</a:t>
            </a:r>
          </a:p>
          <a:p>
            <a:pPr marL="0" indent="0">
              <a:buNone/>
            </a:pPr>
            <a:endParaRPr lang="fr-FR" dirty="0">
              <a:latin typeface="Georgia" panose="02040502050405020303" pitchFamily="18" charset="0"/>
            </a:endParaRPr>
          </a:p>
        </p:txBody>
      </p:sp>
    </p:spTree>
    <p:extLst>
      <p:ext uri="{BB962C8B-B14F-4D97-AF65-F5344CB8AC3E}">
        <p14:creationId xmlns:p14="http://schemas.microsoft.com/office/powerpoint/2010/main" val="45459528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latin typeface="Georgia" panose="02040502050405020303" pitchFamily="18" charset="0"/>
              </a:rPr>
              <a:t>3 CAS DE FIGURE</a:t>
            </a:r>
            <a:endParaRPr lang="fr-FR" dirty="0">
              <a:latin typeface="Georgia" panose="02040502050405020303" pitchFamily="18" charset="0"/>
            </a:endParaRPr>
          </a:p>
        </p:txBody>
      </p:sp>
      <p:sp>
        <p:nvSpPr>
          <p:cNvPr id="3" name="Espace réservé du contenu 2"/>
          <p:cNvSpPr>
            <a:spLocks noGrp="1"/>
          </p:cNvSpPr>
          <p:nvPr>
            <p:ph sz="quarter" idx="1"/>
          </p:nvPr>
        </p:nvSpPr>
        <p:spPr>
          <a:xfrm>
            <a:off x="457200" y="1772816"/>
            <a:ext cx="8003232" cy="4701136"/>
          </a:xfrm>
        </p:spPr>
        <p:txBody>
          <a:bodyPr/>
          <a:lstStyle/>
          <a:p>
            <a:r>
              <a:rPr lang="fr-FR" dirty="0" smtClean="0">
                <a:latin typeface="Georgia" panose="02040502050405020303" pitchFamily="18" charset="0"/>
              </a:rPr>
              <a:t>Le label est accordé</a:t>
            </a:r>
          </a:p>
          <a:p>
            <a:pPr marL="0" indent="0">
              <a:buNone/>
            </a:pPr>
            <a:endParaRPr lang="fr-FR" dirty="0" smtClean="0">
              <a:latin typeface="Georgia" panose="02040502050405020303" pitchFamily="18" charset="0"/>
            </a:endParaRPr>
          </a:p>
          <a:p>
            <a:r>
              <a:rPr lang="fr-FR" dirty="0" smtClean="0">
                <a:latin typeface="Georgia" panose="02040502050405020303" pitchFamily="18" charset="0"/>
              </a:rPr>
              <a:t>Le label n’est pas accordé</a:t>
            </a:r>
          </a:p>
          <a:p>
            <a:pPr marL="0" indent="0" algn="r">
              <a:buNone/>
            </a:pPr>
            <a:r>
              <a:rPr lang="fr-FR" i="1" dirty="0" smtClean="0">
                <a:latin typeface="Georgia" panose="02040502050405020303" pitchFamily="18" charset="0"/>
              </a:rPr>
              <a:t>=&gt; </a:t>
            </a:r>
            <a:r>
              <a:rPr lang="fr-FR" i="1" dirty="0">
                <a:latin typeface="Georgia" panose="02040502050405020303" pitchFamily="18" charset="0"/>
              </a:rPr>
              <a:t>Si le label n’est pas accordé, une nouvelle visite sera organisée et financée par la structure.</a:t>
            </a:r>
          </a:p>
          <a:p>
            <a:pPr marL="0" indent="0" algn="r">
              <a:buNone/>
            </a:pPr>
            <a:endParaRPr lang="fr-FR" i="1" dirty="0" smtClean="0">
              <a:latin typeface="Georgia" panose="02040502050405020303" pitchFamily="18" charset="0"/>
            </a:endParaRPr>
          </a:p>
          <a:p>
            <a:r>
              <a:rPr lang="fr-FR" dirty="0" smtClean="0">
                <a:latin typeface="Georgia" panose="02040502050405020303" pitchFamily="18" charset="0"/>
              </a:rPr>
              <a:t>L’avis est suspendu : le label n’est accordé qu’après la levée de différentes réserves</a:t>
            </a:r>
          </a:p>
          <a:p>
            <a:pPr marL="0" indent="0" algn="r">
              <a:buNone/>
            </a:pPr>
            <a:r>
              <a:rPr lang="fr-FR" i="1" dirty="0" smtClean="0">
                <a:latin typeface="Georgia" panose="02040502050405020303" pitchFamily="18" charset="0"/>
              </a:rPr>
              <a:t>=&gt; Nouvelle visite à prévoir</a:t>
            </a:r>
            <a:endParaRPr lang="fr-FR" i="1" dirty="0">
              <a:latin typeface="Georgia" panose="02040502050405020303" pitchFamily="18" charset="0"/>
            </a:endParaRPr>
          </a:p>
        </p:txBody>
      </p:sp>
    </p:spTree>
    <p:extLst>
      <p:ext uri="{BB962C8B-B14F-4D97-AF65-F5344CB8AC3E}">
        <p14:creationId xmlns:p14="http://schemas.microsoft.com/office/powerpoint/2010/main" val="148314545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459432"/>
            <a:ext cx="7467600" cy="1143000"/>
          </a:xfrm>
        </p:spPr>
        <p:txBody>
          <a:bodyPr/>
          <a:lstStyle/>
          <a:p>
            <a:r>
              <a:rPr lang="fr-FR" dirty="0" smtClean="0">
                <a:latin typeface="Georgia" panose="02040502050405020303" pitchFamily="18" charset="0"/>
              </a:rPr>
              <a:t>APRES LE LABEL</a:t>
            </a:r>
            <a:endParaRPr lang="fr-FR" dirty="0">
              <a:latin typeface="Georgia" panose="02040502050405020303" pitchFamily="18" charset="0"/>
            </a:endParaRPr>
          </a:p>
        </p:txBody>
      </p:sp>
      <p:sp>
        <p:nvSpPr>
          <p:cNvPr id="3" name="Espace réservé du contenu 2"/>
          <p:cNvSpPr>
            <a:spLocks noGrp="1"/>
          </p:cNvSpPr>
          <p:nvPr>
            <p:ph sz="quarter" idx="1"/>
          </p:nvPr>
        </p:nvSpPr>
        <p:spPr>
          <a:xfrm>
            <a:off x="107504" y="980728"/>
            <a:ext cx="8928992" cy="5493224"/>
          </a:xfrm>
        </p:spPr>
        <p:txBody>
          <a:bodyPr>
            <a:noAutofit/>
          </a:bodyPr>
          <a:lstStyle/>
          <a:p>
            <a:r>
              <a:rPr lang="fr-FR" dirty="0">
                <a:latin typeface="Georgia" panose="02040502050405020303" pitchFamily="18" charset="0"/>
              </a:rPr>
              <a:t>La structure s’engage, après avoir obtenu le </a:t>
            </a:r>
            <a:r>
              <a:rPr lang="fr-FR" dirty="0" smtClean="0">
                <a:latin typeface="Georgia" panose="02040502050405020303" pitchFamily="18" charset="0"/>
              </a:rPr>
              <a:t>Label, </a:t>
            </a:r>
            <a:r>
              <a:rPr lang="fr-FR" dirty="0">
                <a:latin typeface="Georgia" panose="02040502050405020303" pitchFamily="18" charset="0"/>
              </a:rPr>
              <a:t>à mettre en œuvre les actions « post-label » suivantes, sur une durée de cinq ans à compter de la confirmation écrite de l’obtention du Label </a:t>
            </a:r>
            <a:r>
              <a:rPr lang="fr-FR" dirty="0" smtClean="0">
                <a:latin typeface="Georgia" panose="02040502050405020303" pitchFamily="18" charset="0"/>
              </a:rPr>
              <a:t>:</a:t>
            </a:r>
            <a:endParaRPr lang="fr-FR" dirty="0">
              <a:latin typeface="Georgia" panose="02040502050405020303" pitchFamily="18" charset="0"/>
            </a:endParaRPr>
          </a:p>
          <a:p>
            <a:pPr marL="273050" lvl="0" indent="-3175">
              <a:buFont typeface="Wingdings" panose="05000000000000000000" pitchFamily="2" charset="2"/>
              <a:buChar char="q"/>
            </a:pPr>
            <a:r>
              <a:rPr lang="fr-FR" dirty="0" smtClean="0">
                <a:latin typeface="Georgia" panose="02040502050405020303" pitchFamily="18" charset="0"/>
              </a:rPr>
              <a:t>Le </a:t>
            </a:r>
            <a:r>
              <a:rPr lang="fr-FR" u="sng" dirty="0">
                <a:latin typeface="Georgia" panose="02040502050405020303" pitchFamily="18" charset="0"/>
              </a:rPr>
              <a:t>maintien d’un groupe de pilotage </a:t>
            </a:r>
            <a:r>
              <a:rPr lang="fr-FR" u="sng" dirty="0" err="1">
                <a:latin typeface="Georgia" panose="02040502050405020303" pitchFamily="18" charset="0"/>
              </a:rPr>
              <a:t>Humanitude</a:t>
            </a:r>
            <a:r>
              <a:rPr lang="fr-FR" dirty="0">
                <a:latin typeface="Georgia" panose="02040502050405020303" pitchFamily="18" charset="0"/>
              </a:rPr>
              <a:t> et son animation selon un calendrier préétabli et respecté</a:t>
            </a:r>
            <a:r>
              <a:rPr lang="fr-FR" dirty="0" smtClean="0">
                <a:latin typeface="Georgia" panose="02040502050405020303" pitchFamily="18" charset="0"/>
              </a:rPr>
              <a:t>,</a:t>
            </a:r>
            <a:endParaRPr lang="fr-FR" dirty="0">
              <a:latin typeface="Georgia" panose="02040502050405020303" pitchFamily="18" charset="0"/>
            </a:endParaRPr>
          </a:p>
          <a:p>
            <a:pPr marL="273050" lvl="0" indent="-3175">
              <a:buFont typeface="Wingdings" panose="05000000000000000000" pitchFamily="2" charset="2"/>
              <a:buChar char="q"/>
            </a:pPr>
            <a:r>
              <a:rPr lang="fr-FR" dirty="0">
                <a:latin typeface="Georgia" panose="02040502050405020303" pitchFamily="18" charset="0"/>
              </a:rPr>
              <a:t>Les </a:t>
            </a:r>
            <a:r>
              <a:rPr lang="fr-FR" u="sng" dirty="0">
                <a:latin typeface="Georgia" panose="02040502050405020303" pitchFamily="18" charset="0"/>
              </a:rPr>
              <a:t>moyens nécessaires pour évaluer et faire évoluer les pratiques </a:t>
            </a:r>
            <a:r>
              <a:rPr lang="fr-FR" u="sng" dirty="0" smtClean="0">
                <a:latin typeface="Georgia" panose="02040502050405020303" pitchFamily="18" charset="0"/>
              </a:rPr>
              <a:t> des </a:t>
            </a:r>
            <a:r>
              <a:rPr lang="fr-FR" u="sng" dirty="0">
                <a:latin typeface="Georgia" panose="02040502050405020303" pitchFamily="18" charset="0"/>
              </a:rPr>
              <a:t>professionnels </a:t>
            </a:r>
            <a:r>
              <a:rPr lang="fr-FR" dirty="0">
                <a:latin typeface="Georgia" panose="02040502050405020303" pitchFamily="18" charset="0"/>
              </a:rPr>
              <a:t>formés mais aussi de ceux non encore </a:t>
            </a:r>
            <a:r>
              <a:rPr lang="fr-FR" dirty="0" smtClean="0">
                <a:latin typeface="Georgia" panose="02040502050405020303" pitchFamily="18" charset="0"/>
              </a:rPr>
              <a:t>formés,</a:t>
            </a:r>
            <a:endParaRPr lang="fr-FR" dirty="0">
              <a:latin typeface="Georgia" panose="02040502050405020303" pitchFamily="18" charset="0"/>
            </a:endParaRPr>
          </a:p>
          <a:p>
            <a:pPr marL="273050" lvl="0" indent="-3175">
              <a:buFont typeface="Wingdings" panose="05000000000000000000" pitchFamily="2" charset="2"/>
              <a:buChar char="q"/>
            </a:pPr>
            <a:r>
              <a:rPr lang="fr-FR" dirty="0">
                <a:latin typeface="Georgia" panose="02040502050405020303" pitchFamily="18" charset="0"/>
              </a:rPr>
              <a:t>La </a:t>
            </a:r>
            <a:r>
              <a:rPr lang="fr-FR" u="sng" dirty="0">
                <a:latin typeface="Georgia" panose="02040502050405020303" pitchFamily="18" charset="0"/>
              </a:rPr>
              <a:t>saisie en ligne de l’auto-évaluation annuelle sur le Référentiel </a:t>
            </a:r>
            <a:r>
              <a:rPr lang="fr-FR" u="sng" dirty="0" err="1">
                <a:latin typeface="Georgia" panose="02040502050405020303" pitchFamily="18" charset="0"/>
              </a:rPr>
              <a:t>Humanitude</a:t>
            </a:r>
            <a:r>
              <a:rPr lang="fr-FR" dirty="0">
                <a:latin typeface="Georgia" panose="02040502050405020303" pitchFamily="18" charset="0"/>
              </a:rPr>
              <a:t> </a:t>
            </a:r>
            <a:r>
              <a:rPr lang="fr-FR" dirty="0" smtClean="0">
                <a:latin typeface="Georgia" panose="02040502050405020303" pitchFamily="18" charset="0"/>
              </a:rPr>
              <a:t>, </a:t>
            </a:r>
            <a:r>
              <a:rPr lang="fr-FR" dirty="0">
                <a:latin typeface="Georgia" panose="02040502050405020303" pitchFamily="18" charset="0"/>
              </a:rPr>
              <a:t>et le </a:t>
            </a:r>
            <a:r>
              <a:rPr lang="fr-FR" u="sng" dirty="0">
                <a:latin typeface="Georgia" panose="02040502050405020303" pitchFamily="18" charset="0"/>
              </a:rPr>
              <a:t>suivi des recommandations de l’analyse</a:t>
            </a:r>
            <a:r>
              <a:rPr lang="fr-FR" dirty="0">
                <a:latin typeface="Georgia" panose="02040502050405020303" pitchFamily="18" charset="0"/>
              </a:rPr>
              <a:t> réalisée par l’institut Gineste-</a:t>
            </a:r>
            <a:r>
              <a:rPr lang="fr-FR" dirty="0" err="1">
                <a:latin typeface="Georgia" panose="02040502050405020303" pitchFamily="18" charset="0"/>
              </a:rPr>
              <a:t>Marescotti</a:t>
            </a:r>
            <a:r>
              <a:rPr lang="fr-FR" dirty="0">
                <a:latin typeface="Georgia" panose="02040502050405020303" pitchFamily="18" charset="0"/>
              </a:rPr>
              <a:t> via deux jours minimum par an de </a:t>
            </a:r>
            <a:r>
              <a:rPr lang="fr-FR" dirty="0" smtClean="0">
                <a:latin typeface="Georgia" panose="02040502050405020303" pitchFamily="18" charset="0"/>
              </a:rPr>
              <a:t>formation </a:t>
            </a:r>
            <a:r>
              <a:rPr lang="fr-FR" dirty="0">
                <a:latin typeface="Georgia" panose="02040502050405020303" pitchFamily="18" charset="0"/>
              </a:rPr>
              <a:t>« Démarche </a:t>
            </a:r>
            <a:r>
              <a:rPr lang="fr-FR" dirty="0" err="1">
                <a:latin typeface="Georgia" panose="02040502050405020303" pitchFamily="18" charset="0"/>
              </a:rPr>
              <a:t>Humanitude</a:t>
            </a:r>
            <a:r>
              <a:rPr lang="fr-FR" dirty="0">
                <a:latin typeface="Georgia" panose="02040502050405020303" pitchFamily="18" charset="0"/>
              </a:rPr>
              <a:t> : pilotage du projet </a:t>
            </a:r>
            <a:r>
              <a:rPr lang="fr-FR" dirty="0" smtClean="0">
                <a:latin typeface="Georgia" panose="02040502050405020303" pitchFamily="18" charset="0"/>
              </a:rPr>
              <a:t> </a:t>
            </a:r>
            <a:r>
              <a:rPr lang="fr-FR" dirty="0" smtClean="0">
                <a:latin typeface="Georgia" panose="02040502050405020303" pitchFamily="18" charset="0"/>
              </a:rPr>
              <a:t>»</a:t>
            </a:r>
            <a:endParaRPr lang="fr-FR" dirty="0">
              <a:latin typeface="Georgia" panose="02040502050405020303" pitchFamily="18" charset="0"/>
            </a:endParaRPr>
          </a:p>
        </p:txBody>
      </p:sp>
    </p:spTree>
    <p:extLst>
      <p:ext uri="{BB962C8B-B14F-4D97-AF65-F5344CB8AC3E}">
        <p14:creationId xmlns:p14="http://schemas.microsoft.com/office/powerpoint/2010/main" val="300520378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APRES LE LABEL (2)</a:t>
            </a:r>
            <a:endParaRPr lang="fr-FR" dirty="0"/>
          </a:p>
        </p:txBody>
      </p:sp>
      <p:sp>
        <p:nvSpPr>
          <p:cNvPr id="3" name="Espace réservé du contenu 2"/>
          <p:cNvSpPr>
            <a:spLocks noGrp="1"/>
          </p:cNvSpPr>
          <p:nvPr>
            <p:ph sz="quarter" idx="1"/>
          </p:nvPr>
        </p:nvSpPr>
        <p:spPr>
          <a:xfrm>
            <a:off x="179512" y="1196752"/>
            <a:ext cx="7745288" cy="5277200"/>
          </a:xfrm>
        </p:spPr>
        <p:txBody>
          <a:bodyPr>
            <a:normAutofit/>
          </a:bodyPr>
          <a:lstStyle/>
          <a:p>
            <a:pPr marL="273050" lvl="0" indent="-3175">
              <a:buFont typeface="Wingdings" panose="05000000000000000000" pitchFamily="2" charset="2"/>
              <a:buChar char="q"/>
            </a:pPr>
            <a:r>
              <a:rPr lang="fr-FR" u="sng" dirty="0">
                <a:latin typeface="Georgia" panose="02040502050405020303" pitchFamily="18" charset="0"/>
              </a:rPr>
              <a:t>L’utilisation des supports de communication</a:t>
            </a:r>
            <a:r>
              <a:rPr lang="fr-FR" dirty="0">
                <a:latin typeface="Georgia" panose="02040502050405020303" pitchFamily="18" charset="0"/>
              </a:rPr>
              <a:t> interne et externe fournis. </a:t>
            </a:r>
          </a:p>
          <a:p>
            <a:pPr marL="273050" lvl="0" indent="-3175">
              <a:buFont typeface="Wingdings" panose="05000000000000000000" pitchFamily="2" charset="2"/>
              <a:buChar char="q"/>
            </a:pPr>
            <a:r>
              <a:rPr lang="fr-FR" u="sng" dirty="0">
                <a:latin typeface="Georgia" panose="02040502050405020303" pitchFamily="18" charset="0"/>
              </a:rPr>
              <a:t>Fournir le plan d’action dans les 6 mois à compter de la communication par écrit des résultats de la visite de labellisation</a:t>
            </a:r>
            <a:r>
              <a:rPr lang="fr-FR" dirty="0">
                <a:latin typeface="Georgia" panose="02040502050405020303" pitchFamily="18" charset="0"/>
              </a:rPr>
              <a:t>, pour améliorer les points signalés lors de la visite ainsi que les échéances prévues,</a:t>
            </a:r>
          </a:p>
          <a:p>
            <a:pPr marL="273050" lvl="0" indent="-3175">
              <a:buFont typeface="Wingdings" panose="05000000000000000000" pitchFamily="2" charset="2"/>
              <a:buChar char="q"/>
            </a:pPr>
            <a:r>
              <a:rPr lang="fr-FR" u="sng" dirty="0">
                <a:latin typeface="Georgia" panose="02040502050405020303" pitchFamily="18" charset="0"/>
              </a:rPr>
              <a:t>Mettre en œuvre toute action corrective pour respecter les principes du label</a:t>
            </a:r>
            <a:r>
              <a:rPr lang="fr-FR" dirty="0">
                <a:latin typeface="Georgia" panose="02040502050405020303" pitchFamily="18" charset="0"/>
              </a:rPr>
              <a:t> et en cas de signalement/alerte ou toutes situations potentiellement graves, organiser une médiation et si nécessaire financer une visite réalisée par des Visiteurs-Evaluateurs puis mettre en place le plan d’actions spécifiques qui en découle</a:t>
            </a:r>
          </a:p>
          <a:p>
            <a:pPr marL="0" indent="0">
              <a:buNone/>
            </a:pPr>
            <a:endParaRPr lang="fr-FR" dirty="0"/>
          </a:p>
        </p:txBody>
      </p:sp>
    </p:spTree>
    <p:extLst>
      <p:ext uri="{BB962C8B-B14F-4D97-AF65-F5344CB8AC3E}">
        <p14:creationId xmlns:p14="http://schemas.microsoft.com/office/powerpoint/2010/main" val="13285070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179512" y="476672"/>
            <a:ext cx="8568952" cy="5997280"/>
          </a:xfrm>
        </p:spPr>
        <p:txBody>
          <a:bodyPr>
            <a:normAutofit/>
          </a:bodyPr>
          <a:lstStyle/>
          <a:p>
            <a:r>
              <a:rPr lang="fr-FR" u="sng" dirty="0"/>
              <a:t>Les 5 principes de l’</a:t>
            </a:r>
            <a:r>
              <a:rPr lang="fr-FR" u="sng" dirty="0" err="1"/>
              <a:t>Humanitude</a:t>
            </a:r>
            <a:r>
              <a:rPr lang="fr-FR" dirty="0"/>
              <a:t> : </a:t>
            </a:r>
          </a:p>
          <a:p>
            <a:pPr>
              <a:buFont typeface="Wingdings" panose="05000000000000000000" pitchFamily="2" charset="2"/>
              <a:buChar char="§"/>
            </a:pPr>
            <a:r>
              <a:rPr lang="fr-FR" dirty="0"/>
              <a:t>100% des soins en douceur (</a:t>
            </a:r>
            <a:r>
              <a:rPr lang="fr-FR" b="1" dirty="0"/>
              <a:t>zéro soin de force</a:t>
            </a:r>
            <a:r>
              <a:rPr lang="fr-FR" dirty="0"/>
              <a:t>), </a:t>
            </a:r>
          </a:p>
          <a:p>
            <a:pPr>
              <a:buFont typeface="Wingdings" panose="05000000000000000000" pitchFamily="2" charset="2"/>
              <a:buChar char="§"/>
            </a:pPr>
            <a:r>
              <a:rPr lang="fr-FR" b="1" dirty="0"/>
              <a:t>respect de l’intimité et de la singularité</a:t>
            </a:r>
            <a:r>
              <a:rPr lang="fr-FR" dirty="0"/>
              <a:t>, </a:t>
            </a:r>
          </a:p>
          <a:p>
            <a:pPr>
              <a:buFont typeface="Wingdings" panose="05000000000000000000" pitchFamily="2" charset="2"/>
              <a:buChar char="§"/>
            </a:pPr>
            <a:r>
              <a:rPr lang="fr-FR" b="1" dirty="0"/>
              <a:t>vivre et mourir debout </a:t>
            </a:r>
            <a:r>
              <a:rPr lang="fr-FR" dirty="0"/>
              <a:t>(pas de personnes grabataires), </a:t>
            </a:r>
          </a:p>
          <a:p>
            <a:pPr>
              <a:buFont typeface="Wingdings" panose="05000000000000000000" pitchFamily="2" charset="2"/>
              <a:buChar char="§"/>
            </a:pPr>
            <a:r>
              <a:rPr lang="fr-FR" b="1" dirty="0"/>
              <a:t>ouverture de la structure sur l’extérieur</a:t>
            </a:r>
            <a:r>
              <a:rPr lang="fr-FR" dirty="0"/>
              <a:t> (familles, bénévoles, sorties, évènements), </a:t>
            </a:r>
          </a:p>
          <a:p>
            <a:pPr>
              <a:buFont typeface="Wingdings" panose="05000000000000000000" pitchFamily="2" charset="2"/>
              <a:buChar char="§"/>
            </a:pPr>
            <a:r>
              <a:rPr lang="fr-FR" b="1" dirty="0"/>
              <a:t>lieu de vie – lieu d’envies </a:t>
            </a:r>
            <a:r>
              <a:rPr lang="fr-FR" dirty="0"/>
              <a:t>(projets d’accompagnements personnalisés)</a:t>
            </a:r>
          </a:p>
          <a:p>
            <a:pPr marL="68580" indent="0">
              <a:buNone/>
            </a:pPr>
            <a:endParaRPr lang="fr-FR" dirty="0"/>
          </a:p>
          <a:p>
            <a:pPr algn="ctr">
              <a:buFont typeface="Symbol" panose="05050102010706020507" pitchFamily="18" charset="2"/>
              <a:buChar char="Þ"/>
            </a:pPr>
            <a:r>
              <a:rPr lang="fr-FR" dirty="0"/>
              <a:t>Questionnement quotidien : comment concilier liberté de la personne et sa sécurité ? </a:t>
            </a:r>
          </a:p>
          <a:p>
            <a:pPr algn="ctr">
              <a:buFont typeface="Symbol" panose="05050102010706020507" pitchFamily="18" charset="2"/>
              <a:buChar char="Þ"/>
            </a:pPr>
            <a:r>
              <a:rPr lang="fr-FR" dirty="0"/>
              <a:t>La démarche </a:t>
            </a:r>
            <a:r>
              <a:rPr lang="fr-FR" dirty="0" err="1"/>
              <a:t>Humanitude</a:t>
            </a:r>
            <a:r>
              <a:rPr lang="fr-FR" dirty="0"/>
              <a:t> privilégie le respect de la personne comme fil conducteur de chaque action</a:t>
            </a:r>
          </a:p>
          <a:p>
            <a:endParaRPr lang="fr-FR" dirty="0"/>
          </a:p>
        </p:txBody>
      </p:sp>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4368" y="3212976"/>
            <a:ext cx="716280" cy="1057656"/>
          </a:xfrm>
          <a:prstGeom prst="rect">
            <a:avLst/>
          </a:prstGeom>
        </p:spPr>
      </p:pic>
    </p:spTree>
    <p:extLst>
      <p:ext uri="{BB962C8B-B14F-4D97-AF65-F5344CB8AC3E}">
        <p14:creationId xmlns:p14="http://schemas.microsoft.com/office/powerpoint/2010/main" val="18096492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457200" y="476672"/>
            <a:ext cx="7467600" cy="5997280"/>
          </a:xfrm>
        </p:spPr>
        <p:txBody>
          <a:bodyPr/>
          <a:lstStyle/>
          <a:p>
            <a:r>
              <a:rPr lang="fr-FR" dirty="0" smtClean="0"/>
              <a:t>Le concept </a:t>
            </a:r>
            <a:r>
              <a:rPr lang="fr-FR" dirty="0" err="1" smtClean="0"/>
              <a:t>Humanitude</a:t>
            </a:r>
            <a:r>
              <a:rPr lang="fr-FR" dirty="0" smtClean="0"/>
              <a:t> est esquissé dès1979 par Yves </a:t>
            </a:r>
            <a:r>
              <a:rPr lang="fr-FR" dirty="0"/>
              <a:t>Gineste et Rosette </a:t>
            </a:r>
            <a:r>
              <a:rPr lang="fr-FR" dirty="0" err="1" smtClean="0"/>
              <a:t>Marescotti</a:t>
            </a:r>
            <a:r>
              <a:rPr lang="fr-FR" dirty="0" smtClean="0"/>
              <a:t>, anciens professeurs d’EPS</a:t>
            </a:r>
            <a:r>
              <a:rPr lang="fr-FR" dirty="0"/>
              <a:t>, DU de </a:t>
            </a:r>
            <a:r>
              <a:rPr lang="fr-FR" dirty="0" smtClean="0"/>
              <a:t>Psycho-gérontologie, avec des </a:t>
            </a:r>
            <a:r>
              <a:rPr lang="fr-FR" dirty="0"/>
              <a:t>formations de manutention des malades dans le cadre de la formation continue. En </a:t>
            </a:r>
            <a:r>
              <a:rPr lang="fr-FR" u="sng" dirty="0"/>
              <a:t>1985</a:t>
            </a:r>
            <a:r>
              <a:rPr lang="fr-FR" dirty="0"/>
              <a:t>, ils créent le centre Communication et Etudes </a:t>
            </a:r>
            <a:r>
              <a:rPr lang="fr-FR" dirty="0" smtClean="0"/>
              <a:t>Corporelles, </a:t>
            </a:r>
            <a:r>
              <a:rPr lang="fr-FR" dirty="0"/>
              <a:t>organisme de formation </a:t>
            </a:r>
            <a:r>
              <a:rPr lang="fr-FR" dirty="0" smtClean="0"/>
              <a:t>continue.</a:t>
            </a:r>
          </a:p>
          <a:p>
            <a:r>
              <a:rPr lang="fr-FR" dirty="0" smtClean="0"/>
              <a:t>Petit à petit, la démarche </a:t>
            </a:r>
            <a:r>
              <a:rPr lang="fr-FR" dirty="0" err="1" smtClean="0"/>
              <a:t>Humanitude</a:t>
            </a:r>
            <a:r>
              <a:rPr lang="fr-FR" dirty="0" smtClean="0"/>
              <a:t> s’implante dans de nombreux établissements pour personnes âgées</a:t>
            </a:r>
          </a:p>
          <a:p>
            <a:r>
              <a:rPr lang="fr-FR" dirty="0" smtClean="0"/>
              <a:t>A Torigny-les-Villes, les premières formations ont été initiées dès </a:t>
            </a:r>
            <a:r>
              <a:rPr lang="fr-FR" u="sng" dirty="0" smtClean="0"/>
              <a:t>2009</a:t>
            </a:r>
          </a:p>
          <a:p>
            <a:r>
              <a:rPr lang="fr-FR" u="sng" dirty="0" smtClean="0"/>
              <a:t>2011</a:t>
            </a:r>
            <a:r>
              <a:rPr lang="fr-FR" dirty="0" smtClean="0"/>
              <a:t> : création du label </a:t>
            </a:r>
            <a:r>
              <a:rPr lang="fr-FR" dirty="0" err="1" smtClean="0"/>
              <a:t>Humanitude</a:t>
            </a:r>
            <a:endParaRPr lang="fr-FR" dirty="0" smtClean="0"/>
          </a:p>
          <a:p>
            <a:r>
              <a:rPr lang="fr-FR" u="sng" dirty="0" smtClean="0"/>
              <a:t>2016</a:t>
            </a:r>
            <a:r>
              <a:rPr lang="fr-FR" dirty="0" smtClean="0"/>
              <a:t> : Torigny s’engage dans la démarche de labellisation</a:t>
            </a:r>
            <a:endParaRPr lang="fr-FR" dirty="0"/>
          </a:p>
        </p:txBody>
      </p:sp>
    </p:spTree>
    <p:extLst>
      <p:ext uri="{BB962C8B-B14F-4D97-AF65-F5344CB8AC3E}">
        <p14:creationId xmlns:p14="http://schemas.microsoft.com/office/powerpoint/2010/main" val="24811267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243408"/>
            <a:ext cx="7467600" cy="1143000"/>
          </a:xfrm>
        </p:spPr>
        <p:txBody>
          <a:bodyPr>
            <a:normAutofit/>
          </a:bodyPr>
          <a:lstStyle/>
          <a:p>
            <a:r>
              <a:rPr lang="fr-FR" sz="3600" dirty="0" smtClean="0">
                <a:latin typeface="Georgia" panose="02040502050405020303" pitchFamily="18" charset="0"/>
              </a:rPr>
              <a:t>Objectifs du label</a:t>
            </a:r>
            <a:endParaRPr lang="fr-FR" sz="3600" dirty="0">
              <a:latin typeface="Georgia" panose="02040502050405020303" pitchFamily="18" charset="0"/>
            </a:endParaRPr>
          </a:p>
        </p:txBody>
      </p:sp>
      <p:sp>
        <p:nvSpPr>
          <p:cNvPr id="3" name="Espace réservé du contenu 2"/>
          <p:cNvSpPr>
            <a:spLocks noGrp="1"/>
          </p:cNvSpPr>
          <p:nvPr>
            <p:ph sz="quarter" idx="1"/>
          </p:nvPr>
        </p:nvSpPr>
        <p:spPr>
          <a:xfrm>
            <a:off x="251520" y="1196752"/>
            <a:ext cx="8136904" cy="5565232"/>
          </a:xfrm>
        </p:spPr>
        <p:txBody>
          <a:bodyPr>
            <a:normAutofit/>
          </a:bodyPr>
          <a:lstStyle/>
          <a:p>
            <a:pPr lvl="0"/>
            <a:r>
              <a:rPr lang="fr-FR" dirty="0">
                <a:latin typeface="Georgia" panose="02040502050405020303" pitchFamily="18" charset="0"/>
              </a:rPr>
              <a:t>Une </a:t>
            </a:r>
            <a:r>
              <a:rPr lang="fr-FR" b="1" dirty="0">
                <a:latin typeface="Georgia" panose="02040502050405020303" pitchFamily="18" charset="0"/>
              </a:rPr>
              <a:t>reconnaissance de l’engagement des équipes </a:t>
            </a:r>
            <a:r>
              <a:rPr lang="fr-FR" dirty="0">
                <a:latin typeface="Georgia" panose="02040502050405020303" pitchFamily="18" charset="0"/>
              </a:rPr>
              <a:t>depuis plus de 10 ans </a:t>
            </a:r>
            <a:endParaRPr lang="fr-FR" dirty="0" smtClean="0">
              <a:latin typeface="Georgia" panose="02040502050405020303" pitchFamily="18" charset="0"/>
            </a:endParaRPr>
          </a:p>
          <a:p>
            <a:pPr marL="0" lvl="0" indent="0" algn="r">
              <a:buNone/>
            </a:pPr>
            <a:r>
              <a:rPr lang="fr-FR" i="1" dirty="0" smtClean="0">
                <a:latin typeface="Georgia" panose="02040502050405020303" pitchFamily="18" charset="0"/>
              </a:rPr>
              <a:t>=&gt; formation</a:t>
            </a:r>
            <a:r>
              <a:rPr lang="fr-FR" i="1" dirty="0">
                <a:latin typeface="Georgia" panose="02040502050405020303" pitchFamily="18" charset="0"/>
              </a:rPr>
              <a:t>, mais aussi réunions organisées/supports rédigés/temps de relais entre collègues/et bien entendu </a:t>
            </a:r>
            <a:r>
              <a:rPr lang="fr-FR" i="1" dirty="0" smtClean="0">
                <a:latin typeface="Georgia" panose="02040502050405020303" pitchFamily="18" charset="0"/>
              </a:rPr>
              <a:t>pratiques </a:t>
            </a:r>
            <a:r>
              <a:rPr lang="fr-FR" i="1" dirty="0">
                <a:latin typeface="Georgia" panose="02040502050405020303" pitchFamily="18" charset="0"/>
              </a:rPr>
              <a:t>du quotidien</a:t>
            </a:r>
          </a:p>
          <a:p>
            <a:pPr lvl="0"/>
            <a:r>
              <a:rPr lang="fr-FR" dirty="0">
                <a:latin typeface="Georgia" panose="02040502050405020303" pitchFamily="18" charset="0"/>
              </a:rPr>
              <a:t>Un </a:t>
            </a:r>
            <a:r>
              <a:rPr lang="fr-FR" b="1" dirty="0">
                <a:latin typeface="Georgia" panose="02040502050405020303" pitchFamily="18" charset="0"/>
              </a:rPr>
              <a:t>appui pour soutenir les équipes, évaluer et garder le cap des enseignements de l’</a:t>
            </a:r>
            <a:r>
              <a:rPr lang="fr-FR" b="1" dirty="0" err="1">
                <a:latin typeface="Georgia" panose="02040502050405020303" pitchFamily="18" charset="0"/>
              </a:rPr>
              <a:t>Humanitude</a:t>
            </a:r>
            <a:r>
              <a:rPr lang="fr-FR" b="1" dirty="0">
                <a:latin typeface="Georgia" panose="02040502050405020303" pitchFamily="18" charset="0"/>
              </a:rPr>
              <a:t> </a:t>
            </a:r>
            <a:endParaRPr lang="fr-FR" b="1" dirty="0" smtClean="0">
              <a:latin typeface="Georgia" panose="02040502050405020303" pitchFamily="18" charset="0"/>
            </a:endParaRPr>
          </a:p>
          <a:p>
            <a:pPr marL="0" lvl="0" indent="0" algn="r">
              <a:buNone/>
            </a:pPr>
            <a:r>
              <a:rPr lang="fr-FR" i="1" dirty="0" smtClean="0">
                <a:latin typeface="Georgia" panose="02040502050405020303" pitchFamily="18" charset="0"/>
              </a:rPr>
              <a:t>=&gt; </a:t>
            </a:r>
            <a:r>
              <a:rPr lang="fr-FR" i="1" dirty="0">
                <a:latin typeface="Georgia" panose="02040502050405020303" pitchFamily="18" charset="0"/>
              </a:rPr>
              <a:t>pas une fin en soin, mais une dynamique d’amélioration au quotidien</a:t>
            </a:r>
          </a:p>
          <a:p>
            <a:pPr lvl="0"/>
            <a:r>
              <a:rPr lang="fr-FR" b="1" dirty="0">
                <a:latin typeface="Georgia" panose="02040502050405020303" pitchFamily="18" charset="0"/>
              </a:rPr>
              <a:t>Partager avec le grand public, les autorités de contrôle et de tarification, voire les médias, nos valeurs, nos pratiques, la qualité et la force de notre engagement dans le prendre soin</a:t>
            </a:r>
            <a:r>
              <a:rPr lang="fr-FR" dirty="0">
                <a:latin typeface="Georgia" panose="02040502050405020303" pitchFamily="18" charset="0"/>
              </a:rPr>
              <a:t>. </a:t>
            </a:r>
          </a:p>
        </p:txBody>
      </p:sp>
    </p:spTree>
    <p:extLst>
      <p:ext uri="{BB962C8B-B14F-4D97-AF65-F5344CB8AC3E}">
        <p14:creationId xmlns:p14="http://schemas.microsoft.com/office/powerpoint/2010/main" val="16922410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28601"/>
            <a:ext cx="7467600" cy="649289"/>
          </a:xfrm>
        </p:spPr>
        <p:txBody>
          <a:bodyPr>
            <a:normAutofit/>
          </a:bodyPr>
          <a:lstStyle/>
          <a:p>
            <a:pPr algn="ctr"/>
            <a:r>
              <a:rPr lang="fr-FR" sz="2400" b="1" dirty="0" smtClean="0">
                <a:latin typeface="Georgia" panose="02040502050405020303" pitchFamily="18" charset="0"/>
              </a:rPr>
              <a:t>ORGANISATION : LE COMITE DE PILOTAGE</a:t>
            </a:r>
            <a:endParaRPr lang="fr-FR" sz="2400" b="1" dirty="0">
              <a:latin typeface="Georgia" panose="02040502050405020303" pitchFamily="18" charset="0"/>
            </a:endParaRPr>
          </a:p>
        </p:txBody>
      </p:sp>
      <p:sp>
        <p:nvSpPr>
          <p:cNvPr id="3" name="Espace réservé du contenu 2"/>
          <p:cNvSpPr>
            <a:spLocks noGrp="1"/>
          </p:cNvSpPr>
          <p:nvPr>
            <p:ph sz="quarter" idx="1"/>
          </p:nvPr>
        </p:nvSpPr>
        <p:spPr>
          <a:xfrm>
            <a:off x="179512" y="620688"/>
            <a:ext cx="8784976" cy="6120680"/>
          </a:xfrm>
        </p:spPr>
        <p:txBody>
          <a:bodyPr>
            <a:noAutofit/>
          </a:bodyPr>
          <a:lstStyle/>
          <a:p>
            <a:pPr marL="0" indent="0" algn="ctr">
              <a:buNone/>
            </a:pPr>
            <a:r>
              <a:rPr lang="fr-FR" sz="1600" b="1" dirty="0" smtClean="0">
                <a:solidFill>
                  <a:srgbClr val="FF0000"/>
                </a:solidFill>
                <a:latin typeface="Georgia" panose="02040502050405020303" pitchFamily="18" charset="0"/>
              </a:rPr>
              <a:t>=&gt; coordination </a:t>
            </a:r>
            <a:r>
              <a:rPr lang="fr-FR" sz="1600" b="1" dirty="0">
                <a:solidFill>
                  <a:srgbClr val="FF0000"/>
                </a:solidFill>
                <a:latin typeface="Georgia" panose="02040502050405020303" pitchFamily="18" charset="0"/>
              </a:rPr>
              <a:t>des actions visant à améliorer le  développement et le maintien de la démarche </a:t>
            </a:r>
            <a:r>
              <a:rPr lang="fr-FR" sz="1600" b="1" dirty="0" err="1">
                <a:solidFill>
                  <a:srgbClr val="FF0000"/>
                </a:solidFill>
                <a:latin typeface="Georgia" panose="02040502050405020303" pitchFamily="18" charset="0"/>
              </a:rPr>
              <a:t>Humanitude</a:t>
            </a:r>
            <a:r>
              <a:rPr lang="fr-FR" sz="1600" b="1" dirty="0">
                <a:solidFill>
                  <a:srgbClr val="FF0000"/>
                </a:solidFill>
                <a:latin typeface="Georgia" panose="02040502050405020303" pitchFamily="18" charset="0"/>
              </a:rPr>
              <a:t>  au sein de l’EHPAD.</a:t>
            </a:r>
          </a:p>
          <a:p>
            <a:pPr marL="0" indent="0">
              <a:buNone/>
            </a:pPr>
            <a:r>
              <a:rPr lang="fr-FR" sz="1800" b="1" u="sng" dirty="0" smtClean="0">
                <a:latin typeface="Georgia" panose="02040502050405020303" pitchFamily="18" charset="0"/>
              </a:rPr>
              <a:t>Principales </a:t>
            </a:r>
            <a:r>
              <a:rPr lang="fr-FR" sz="1800" b="1" u="sng" dirty="0">
                <a:latin typeface="Georgia" panose="02040502050405020303" pitchFamily="18" charset="0"/>
              </a:rPr>
              <a:t>missions </a:t>
            </a:r>
            <a:r>
              <a:rPr lang="fr-FR" sz="1800" u="sng" dirty="0" smtClean="0">
                <a:latin typeface="Georgia" panose="02040502050405020303" pitchFamily="18" charset="0"/>
              </a:rPr>
              <a:t>:</a:t>
            </a:r>
            <a:endParaRPr lang="fr-FR" sz="1800" dirty="0">
              <a:latin typeface="Georgia" panose="02040502050405020303" pitchFamily="18" charset="0"/>
            </a:endParaRPr>
          </a:p>
          <a:p>
            <a:pPr lvl="0"/>
            <a:r>
              <a:rPr lang="fr-FR" sz="1800" b="1" dirty="0">
                <a:latin typeface="Georgia" panose="02040502050405020303" pitchFamily="18" charset="0"/>
              </a:rPr>
              <a:t>Définir les objectifs de </a:t>
            </a:r>
            <a:r>
              <a:rPr lang="fr-FR" sz="1800" b="1" dirty="0" smtClean="0">
                <a:latin typeface="Georgia" panose="02040502050405020303" pitchFamily="18" charset="0"/>
              </a:rPr>
              <a:t>l’année</a:t>
            </a:r>
            <a:endParaRPr lang="fr-FR" sz="1800" b="1" dirty="0">
              <a:latin typeface="Georgia" panose="02040502050405020303" pitchFamily="18" charset="0"/>
            </a:endParaRPr>
          </a:p>
          <a:p>
            <a:pPr lvl="0"/>
            <a:r>
              <a:rPr lang="fr-FR" sz="1800" b="1" dirty="0">
                <a:latin typeface="Georgia" panose="02040502050405020303" pitchFamily="18" charset="0"/>
              </a:rPr>
              <a:t>Définir les priorités et les axes d’amélioration</a:t>
            </a:r>
          </a:p>
          <a:p>
            <a:pPr lvl="0"/>
            <a:r>
              <a:rPr lang="fr-FR" sz="1800" b="1" dirty="0">
                <a:latin typeface="Georgia" panose="02040502050405020303" pitchFamily="18" charset="0"/>
              </a:rPr>
              <a:t>Mettre en place les </a:t>
            </a:r>
            <a:r>
              <a:rPr lang="fr-FR" sz="1800" b="1" dirty="0" smtClean="0">
                <a:latin typeface="Georgia" panose="02040502050405020303" pitchFamily="18" charset="0"/>
              </a:rPr>
              <a:t>actions</a:t>
            </a:r>
            <a:endParaRPr lang="fr-FR" sz="1800" b="1" dirty="0">
              <a:latin typeface="Georgia" panose="02040502050405020303" pitchFamily="18" charset="0"/>
            </a:endParaRPr>
          </a:p>
          <a:p>
            <a:pPr lvl="0"/>
            <a:r>
              <a:rPr lang="fr-FR" sz="1800" b="1" dirty="0">
                <a:latin typeface="Georgia" panose="02040502050405020303" pitchFamily="18" charset="0"/>
              </a:rPr>
              <a:t>Impulser la dynamique, </a:t>
            </a:r>
            <a:r>
              <a:rPr lang="fr-FR" sz="1800" dirty="0">
                <a:latin typeface="Georgia" panose="02040502050405020303" pitchFamily="18" charset="0"/>
              </a:rPr>
              <a:t>la démarche au sein de l’établissement : </a:t>
            </a:r>
          </a:p>
          <a:p>
            <a:pPr marL="273050" lvl="0" indent="-3175">
              <a:buFont typeface="Wingdings" panose="05000000000000000000" pitchFamily="2" charset="2"/>
              <a:buChar char="q"/>
            </a:pPr>
            <a:r>
              <a:rPr lang="fr-FR" sz="1800" dirty="0">
                <a:latin typeface="Georgia" panose="02040502050405020303" pitchFamily="18" charset="0"/>
              </a:rPr>
              <a:t>Rôle de motivation auprès des équipes</a:t>
            </a:r>
          </a:p>
          <a:p>
            <a:pPr marL="273050" lvl="0" indent="-3175">
              <a:buFont typeface="Wingdings" panose="05000000000000000000" pitchFamily="2" charset="2"/>
              <a:buChar char="q"/>
            </a:pPr>
            <a:r>
              <a:rPr lang="fr-FR" sz="1800" dirty="0">
                <a:latin typeface="Georgia" panose="02040502050405020303" pitchFamily="18" charset="0"/>
              </a:rPr>
              <a:t>Rôle de valorisation de la dynamique existante (ex. : Report de soins, pertinence des contentions, clés d’accompagnement, </a:t>
            </a:r>
            <a:r>
              <a:rPr lang="fr-FR" sz="1800" dirty="0" smtClean="0">
                <a:latin typeface="Georgia" panose="02040502050405020303" pitchFamily="18" charset="0"/>
              </a:rPr>
              <a:t>…)</a:t>
            </a:r>
            <a:endParaRPr lang="fr-FR" sz="1800" dirty="0">
              <a:latin typeface="Georgia" panose="02040502050405020303" pitchFamily="18" charset="0"/>
            </a:endParaRPr>
          </a:p>
          <a:p>
            <a:pPr lvl="0"/>
            <a:r>
              <a:rPr lang="fr-FR" sz="1800" b="1" dirty="0">
                <a:latin typeface="Georgia" panose="02040502050405020303" pitchFamily="18" charset="0"/>
              </a:rPr>
              <a:t>Faire le point sur les projets en cours et réévaluer</a:t>
            </a:r>
          </a:p>
          <a:p>
            <a:pPr marL="273050" lvl="0" indent="-3175">
              <a:buFont typeface="Wingdings" panose="05000000000000000000" pitchFamily="2" charset="2"/>
              <a:buChar char="q"/>
            </a:pPr>
            <a:r>
              <a:rPr lang="fr-FR" sz="1800" dirty="0">
                <a:latin typeface="Georgia" panose="02040502050405020303" pitchFamily="18" charset="0"/>
              </a:rPr>
              <a:t>Mettre en place des </a:t>
            </a:r>
            <a:r>
              <a:rPr lang="fr-FR" sz="1800" dirty="0" smtClean="0">
                <a:latin typeface="Georgia" panose="02040502050405020303" pitchFamily="18" charset="0"/>
              </a:rPr>
              <a:t>actions</a:t>
            </a:r>
            <a:endParaRPr lang="fr-FR" sz="1800" dirty="0">
              <a:latin typeface="Georgia" panose="02040502050405020303" pitchFamily="18" charset="0"/>
            </a:endParaRPr>
          </a:p>
          <a:p>
            <a:pPr lvl="0"/>
            <a:r>
              <a:rPr lang="fr-FR" sz="1800" b="1" dirty="0">
                <a:latin typeface="Georgia" panose="02040502050405020303" pitchFamily="18" charset="0"/>
              </a:rPr>
              <a:t>Rôle d’information auprès des équipes</a:t>
            </a:r>
            <a:r>
              <a:rPr lang="fr-FR" sz="1800" dirty="0">
                <a:latin typeface="Georgia" panose="02040502050405020303" pitchFamily="18" charset="0"/>
              </a:rPr>
              <a:t> dans chaque secteur autour des projets en cours </a:t>
            </a:r>
          </a:p>
          <a:p>
            <a:pPr marL="612775" lvl="0" indent="-342900">
              <a:buFont typeface="Wingdings" panose="05000000000000000000" pitchFamily="2" charset="2"/>
              <a:buChar char="q"/>
            </a:pPr>
            <a:r>
              <a:rPr lang="fr-FR" sz="1800" dirty="0">
                <a:latin typeface="Georgia" panose="02040502050405020303" pitchFamily="18" charset="0"/>
              </a:rPr>
              <a:t>Information concernant les audits et les autos évaluations annuelles </a:t>
            </a:r>
            <a:r>
              <a:rPr lang="fr-FR" sz="1800" dirty="0" smtClean="0">
                <a:latin typeface="Georgia" panose="02040502050405020303" pitchFamily="18" charset="0"/>
              </a:rPr>
              <a:t>: expliquer </a:t>
            </a:r>
            <a:r>
              <a:rPr lang="fr-FR" sz="1800" dirty="0">
                <a:latin typeface="Georgia" panose="02040502050405020303" pitchFamily="18" charset="0"/>
              </a:rPr>
              <a:t>le but des actions proposées : </a:t>
            </a:r>
          </a:p>
          <a:p>
            <a:pPr marL="0" indent="0">
              <a:buNone/>
            </a:pPr>
            <a:r>
              <a:rPr lang="fr-FR" sz="1400" i="1" dirty="0">
                <a:latin typeface="Georgia" panose="02040502050405020303" pitchFamily="18" charset="0"/>
              </a:rPr>
              <a:t>Ex. : Installation sur une chaise = amélioration du temps de verticalité</a:t>
            </a:r>
          </a:p>
          <a:p>
            <a:pPr marL="0" indent="0">
              <a:buNone/>
            </a:pPr>
            <a:r>
              <a:rPr lang="fr-FR" sz="1400" i="1" dirty="0">
                <a:latin typeface="Georgia" panose="02040502050405020303" pitchFamily="18" charset="0"/>
              </a:rPr>
              <a:t>Ex. : Installation à la sieste = </a:t>
            </a:r>
            <a:r>
              <a:rPr lang="fr-FR" sz="1400" i="1" dirty="0" smtClean="0">
                <a:latin typeface="Georgia" panose="02040502050405020303" pitchFamily="18" charset="0"/>
              </a:rPr>
              <a:t>Compensation</a:t>
            </a:r>
            <a:endParaRPr lang="fr-FR" sz="1400" dirty="0">
              <a:latin typeface="Georgia" panose="02040502050405020303" pitchFamily="18" charset="0"/>
            </a:endParaRPr>
          </a:p>
          <a:p>
            <a:pPr lvl="0"/>
            <a:r>
              <a:rPr lang="fr-FR" sz="1800" dirty="0">
                <a:latin typeface="Georgia" panose="02040502050405020303" pitchFamily="18" charset="0"/>
              </a:rPr>
              <a:t>Réaliser les </a:t>
            </a:r>
            <a:r>
              <a:rPr lang="fr-FR" sz="1800" b="1" dirty="0">
                <a:latin typeface="Georgia" panose="02040502050405020303" pitchFamily="18" charset="0"/>
              </a:rPr>
              <a:t>autos évaluations </a:t>
            </a:r>
            <a:r>
              <a:rPr lang="fr-FR" sz="1800" b="1" dirty="0" smtClean="0">
                <a:latin typeface="Georgia" panose="02040502050405020303" pitchFamily="18" charset="0"/>
              </a:rPr>
              <a:t>annuelles</a:t>
            </a:r>
            <a:endParaRPr lang="fr-FR" sz="1800" dirty="0">
              <a:latin typeface="Georgia" panose="02040502050405020303" pitchFamily="18" charset="0"/>
            </a:endParaRPr>
          </a:p>
        </p:txBody>
      </p:sp>
    </p:spTree>
    <p:extLst>
      <p:ext uri="{BB962C8B-B14F-4D97-AF65-F5344CB8AC3E}">
        <p14:creationId xmlns:p14="http://schemas.microsoft.com/office/powerpoint/2010/main" val="23958941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0"/>
            <a:ext cx="7467600" cy="1143000"/>
          </a:xfrm>
        </p:spPr>
        <p:txBody>
          <a:bodyPr/>
          <a:lstStyle/>
          <a:p>
            <a:r>
              <a:rPr lang="fr-FR" dirty="0" smtClean="0">
                <a:latin typeface="Georgia" panose="02040502050405020303" pitchFamily="18" charset="0"/>
              </a:rPr>
              <a:t>ORGANISATION : LE COMITE DE PILOTAGE (2)</a:t>
            </a:r>
            <a:endParaRPr lang="fr-FR" dirty="0">
              <a:latin typeface="Georgia" panose="02040502050405020303" pitchFamily="18" charset="0"/>
            </a:endParaRPr>
          </a:p>
        </p:txBody>
      </p:sp>
      <p:sp>
        <p:nvSpPr>
          <p:cNvPr id="3" name="Espace réservé du contenu 2"/>
          <p:cNvSpPr>
            <a:spLocks noGrp="1"/>
          </p:cNvSpPr>
          <p:nvPr>
            <p:ph sz="quarter" idx="1"/>
          </p:nvPr>
        </p:nvSpPr>
        <p:spPr>
          <a:xfrm>
            <a:off x="179512" y="1124744"/>
            <a:ext cx="8280920" cy="5544616"/>
          </a:xfrm>
        </p:spPr>
        <p:txBody>
          <a:bodyPr>
            <a:normAutofit fontScale="47500" lnSpcReduction="20000"/>
          </a:bodyPr>
          <a:lstStyle/>
          <a:p>
            <a:r>
              <a:rPr lang="fr-FR" sz="3200" b="1" u="sng" dirty="0" smtClean="0">
                <a:latin typeface="Georgia" panose="02040502050405020303" pitchFamily="18" charset="0"/>
              </a:rPr>
              <a:t>Composition </a:t>
            </a:r>
            <a:r>
              <a:rPr lang="fr-FR" sz="3200" b="1" u="sng" dirty="0">
                <a:latin typeface="Georgia" panose="02040502050405020303" pitchFamily="18" charset="0"/>
              </a:rPr>
              <a:t>du comité :</a:t>
            </a:r>
            <a:endParaRPr lang="fr-FR" sz="3200" dirty="0">
              <a:latin typeface="Georgia" panose="02040502050405020303" pitchFamily="18" charset="0"/>
            </a:endParaRPr>
          </a:p>
          <a:p>
            <a:pPr marL="273050" lvl="0" indent="-3175">
              <a:buFont typeface="Wingdings" panose="05000000000000000000" pitchFamily="2" charset="2"/>
              <a:buChar char="q"/>
            </a:pPr>
            <a:r>
              <a:rPr lang="fr-FR" sz="3200" dirty="0">
                <a:latin typeface="Georgia" panose="02040502050405020303" pitchFamily="18" charset="0"/>
              </a:rPr>
              <a:t>Mme Lise COUEFFEUR, Directrice</a:t>
            </a:r>
          </a:p>
          <a:p>
            <a:pPr marL="273050" lvl="0" indent="-3175">
              <a:buFont typeface="Wingdings" panose="05000000000000000000" pitchFamily="2" charset="2"/>
              <a:buChar char="q"/>
            </a:pPr>
            <a:r>
              <a:rPr lang="fr-FR" sz="3200" dirty="0">
                <a:latin typeface="Georgia" panose="02040502050405020303" pitchFamily="18" charset="0"/>
              </a:rPr>
              <a:t>Mme DABROWSKI Séverine, Psychologue</a:t>
            </a:r>
          </a:p>
          <a:p>
            <a:pPr marL="273050" lvl="0" indent="-3175">
              <a:buFont typeface="Wingdings" panose="05000000000000000000" pitchFamily="2" charset="2"/>
              <a:buChar char="q"/>
            </a:pPr>
            <a:r>
              <a:rPr lang="fr-FR" sz="3200" dirty="0">
                <a:latin typeface="Georgia" panose="02040502050405020303" pitchFamily="18" charset="0"/>
              </a:rPr>
              <a:t>Mme Véronique LE CALVEZ, infirmière coordinatrice EHPAD</a:t>
            </a:r>
          </a:p>
          <a:p>
            <a:pPr marL="273050" lvl="0" indent="-3175">
              <a:buFont typeface="Wingdings" panose="05000000000000000000" pitchFamily="2" charset="2"/>
              <a:buChar char="q"/>
            </a:pPr>
            <a:r>
              <a:rPr lang="fr-FR" sz="3200" dirty="0">
                <a:latin typeface="Georgia" panose="02040502050405020303" pitchFamily="18" charset="0"/>
              </a:rPr>
              <a:t>Mme Valérie THOMAS, infirmière référent qualité</a:t>
            </a:r>
          </a:p>
          <a:p>
            <a:pPr marL="273050" lvl="0" indent="-3175">
              <a:buFont typeface="Wingdings" panose="05000000000000000000" pitchFamily="2" charset="2"/>
              <a:buChar char="q"/>
            </a:pPr>
            <a:r>
              <a:rPr lang="fr-FR" sz="3200" dirty="0">
                <a:latin typeface="Georgia" panose="02040502050405020303" pitchFamily="18" charset="0"/>
              </a:rPr>
              <a:t>Mme Sylvie DUPONT, AS référent </a:t>
            </a:r>
            <a:r>
              <a:rPr lang="fr-FR" sz="3200" dirty="0" err="1">
                <a:latin typeface="Georgia" panose="02040502050405020303" pitchFamily="18" charset="0"/>
              </a:rPr>
              <a:t>Humanitude</a:t>
            </a:r>
            <a:endParaRPr lang="fr-FR" sz="3200" dirty="0">
              <a:latin typeface="Georgia" panose="02040502050405020303" pitchFamily="18" charset="0"/>
            </a:endParaRPr>
          </a:p>
          <a:p>
            <a:pPr marL="273050" lvl="0" indent="-3175">
              <a:buFont typeface="Wingdings" panose="05000000000000000000" pitchFamily="2" charset="2"/>
              <a:buChar char="q"/>
            </a:pPr>
            <a:r>
              <a:rPr lang="fr-FR" sz="3200" dirty="0">
                <a:latin typeface="Georgia" panose="02040502050405020303" pitchFamily="18" charset="0"/>
              </a:rPr>
              <a:t>Mme Carole VINDARD, IDE référent </a:t>
            </a:r>
            <a:r>
              <a:rPr lang="fr-FR" sz="3200" dirty="0" err="1">
                <a:latin typeface="Georgia" panose="02040502050405020303" pitchFamily="18" charset="0"/>
              </a:rPr>
              <a:t>Humanitude</a:t>
            </a:r>
            <a:endParaRPr lang="fr-FR" sz="3200" dirty="0">
              <a:latin typeface="Georgia" panose="02040502050405020303" pitchFamily="18" charset="0"/>
            </a:endParaRPr>
          </a:p>
          <a:p>
            <a:pPr marL="273050" lvl="0" indent="-3175">
              <a:buFont typeface="Wingdings" panose="05000000000000000000" pitchFamily="2" charset="2"/>
              <a:buChar char="q"/>
            </a:pPr>
            <a:r>
              <a:rPr lang="fr-FR" sz="3200" dirty="0">
                <a:latin typeface="Georgia" panose="02040502050405020303" pitchFamily="18" charset="0"/>
              </a:rPr>
              <a:t>Mme Valérie JOURDAIN, AS service Jonquilles</a:t>
            </a:r>
          </a:p>
          <a:p>
            <a:pPr marL="273050" lvl="0" indent="-3175">
              <a:buFont typeface="Wingdings" panose="05000000000000000000" pitchFamily="2" charset="2"/>
              <a:buChar char="q"/>
            </a:pPr>
            <a:r>
              <a:rPr lang="fr-FR" sz="3200" dirty="0">
                <a:latin typeface="Georgia" panose="02040502050405020303" pitchFamily="18" charset="0"/>
              </a:rPr>
              <a:t>Mme COZIC Cécilia, AS service Jonquilles</a:t>
            </a:r>
          </a:p>
          <a:p>
            <a:pPr marL="273050" lvl="0" indent="-3175">
              <a:buFont typeface="Wingdings" panose="05000000000000000000" pitchFamily="2" charset="2"/>
              <a:buChar char="q"/>
            </a:pPr>
            <a:r>
              <a:rPr lang="fr-FR" sz="3200" dirty="0">
                <a:latin typeface="Georgia" panose="02040502050405020303" pitchFamily="18" charset="0"/>
              </a:rPr>
              <a:t>Mme EUSTACHE Véronique, AS service Glycines</a:t>
            </a:r>
          </a:p>
          <a:p>
            <a:pPr marL="273050" lvl="0" indent="-3175">
              <a:buFont typeface="Wingdings" panose="05000000000000000000" pitchFamily="2" charset="2"/>
              <a:buChar char="q"/>
            </a:pPr>
            <a:r>
              <a:rPr lang="fr-FR" sz="3200" dirty="0">
                <a:latin typeface="Georgia" panose="02040502050405020303" pitchFamily="18" charset="0"/>
              </a:rPr>
              <a:t>Mme TURK Sandra, AS </a:t>
            </a:r>
            <a:r>
              <a:rPr lang="fr-FR" sz="3200" dirty="0" smtClean="0">
                <a:latin typeface="Georgia" panose="02040502050405020303" pitchFamily="18" charset="0"/>
              </a:rPr>
              <a:t>référent </a:t>
            </a:r>
            <a:r>
              <a:rPr lang="fr-FR" sz="3200" dirty="0" err="1" smtClean="0">
                <a:latin typeface="Georgia" panose="02040502050405020303" pitchFamily="18" charset="0"/>
              </a:rPr>
              <a:t>Humanitude</a:t>
            </a:r>
            <a:endParaRPr lang="fr-FR" sz="3200" dirty="0">
              <a:latin typeface="Georgia" panose="02040502050405020303" pitchFamily="18" charset="0"/>
            </a:endParaRPr>
          </a:p>
          <a:p>
            <a:pPr marL="273050" lvl="0" indent="-3175">
              <a:buFont typeface="Wingdings" panose="05000000000000000000" pitchFamily="2" charset="2"/>
              <a:buChar char="q"/>
            </a:pPr>
            <a:r>
              <a:rPr lang="fr-FR" sz="3200" dirty="0">
                <a:latin typeface="Georgia" panose="02040502050405020303" pitchFamily="18" charset="0"/>
              </a:rPr>
              <a:t>Mme Sandrine LEBARBEY, AS Aide à la marche</a:t>
            </a:r>
          </a:p>
          <a:p>
            <a:pPr marL="273050" lvl="0" indent="-3175">
              <a:buFont typeface="Wingdings" panose="05000000000000000000" pitchFamily="2" charset="2"/>
              <a:buChar char="q"/>
            </a:pPr>
            <a:r>
              <a:rPr lang="fr-FR" sz="3200" dirty="0">
                <a:latin typeface="Georgia" panose="02040502050405020303" pitchFamily="18" charset="0"/>
              </a:rPr>
              <a:t>Mme </a:t>
            </a:r>
            <a:r>
              <a:rPr lang="fr-FR" sz="3200" dirty="0" smtClean="0">
                <a:latin typeface="Georgia" panose="02040502050405020303" pitchFamily="18" charset="0"/>
              </a:rPr>
              <a:t>Maïthé </a:t>
            </a:r>
            <a:r>
              <a:rPr lang="fr-FR" sz="3200" dirty="0">
                <a:latin typeface="Georgia" panose="02040502050405020303" pitchFamily="18" charset="0"/>
              </a:rPr>
              <a:t>DUVAL, Ergothérapeute</a:t>
            </a:r>
          </a:p>
          <a:p>
            <a:pPr marL="0" indent="0">
              <a:buNone/>
            </a:pPr>
            <a:endParaRPr lang="fr-FR" sz="3200" dirty="0">
              <a:latin typeface="Georgia" panose="02040502050405020303" pitchFamily="18" charset="0"/>
            </a:endParaRPr>
          </a:p>
          <a:p>
            <a:pPr marL="0" indent="0">
              <a:buNone/>
            </a:pPr>
            <a:r>
              <a:rPr lang="fr-FR" sz="3200" dirty="0">
                <a:latin typeface="Georgia" panose="02040502050405020303" pitchFamily="18" charset="0"/>
              </a:rPr>
              <a:t>Les membres désignés sont remplacés lorsqu’ils quittent leurs fonctions.</a:t>
            </a:r>
          </a:p>
          <a:p>
            <a:pPr marL="0" indent="0">
              <a:buNone/>
            </a:pPr>
            <a:r>
              <a:rPr lang="fr-FR" sz="3200" dirty="0" smtClean="0">
                <a:latin typeface="Georgia" panose="02040502050405020303" pitchFamily="18" charset="0"/>
              </a:rPr>
              <a:t>L’intérêt </a:t>
            </a:r>
            <a:r>
              <a:rPr lang="fr-FR" sz="3200" dirty="0">
                <a:latin typeface="Georgia" panose="02040502050405020303" pitchFamily="18" charset="0"/>
              </a:rPr>
              <a:t>est que chaque secteur de l ’EHPAD soit </a:t>
            </a:r>
            <a:r>
              <a:rPr lang="fr-FR" sz="3200" dirty="0" smtClean="0">
                <a:latin typeface="Georgia" panose="02040502050405020303" pitchFamily="18" charset="0"/>
              </a:rPr>
              <a:t>représenté, autant que </a:t>
            </a:r>
            <a:r>
              <a:rPr lang="fr-FR" sz="3200" dirty="0" smtClean="0">
                <a:latin typeface="Georgia" panose="02040502050405020303" pitchFamily="18" charset="0"/>
              </a:rPr>
              <a:t>possible</a:t>
            </a:r>
          </a:p>
          <a:p>
            <a:pPr marL="0" indent="0">
              <a:buNone/>
            </a:pPr>
            <a:endParaRPr lang="fr-FR" sz="3200" dirty="0">
              <a:latin typeface="Georgia" panose="02040502050405020303" pitchFamily="18" charset="0"/>
            </a:endParaRPr>
          </a:p>
          <a:p>
            <a:r>
              <a:rPr lang="fr-FR" sz="3200" b="1" u="sng" dirty="0">
                <a:latin typeface="Georgia" panose="02040502050405020303" pitchFamily="18" charset="0"/>
              </a:rPr>
              <a:t>Modalités de fonctionnement :</a:t>
            </a:r>
            <a:endParaRPr lang="fr-FR" sz="3200" dirty="0">
              <a:latin typeface="Georgia" panose="02040502050405020303" pitchFamily="18" charset="0"/>
            </a:endParaRPr>
          </a:p>
          <a:p>
            <a:pPr marL="0" indent="0">
              <a:buNone/>
            </a:pPr>
            <a:r>
              <a:rPr lang="fr-FR" sz="3200" dirty="0">
                <a:latin typeface="Georgia" panose="02040502050405020303" pitchFamily="18" charset="0"/>
              </a:rPr>
              <a:t>Le comité se réunit 4 fois par an minimum</a:t>
            </a:r>
          </a:p>
          <a:p>
            <a:pPr marL="0" indent="0">
              <a:buNone/>
            </a:pPr>
            <a:endParaRPr lang="fr-FR" dirty="0"/>
          </a:p>
        </p:txBody>
      </p:sp>
    </p:spTree>
    <p:extLst>
      <p:ext uri="{BB962C8B-B14F-4D97-AF65-F5344CB8AC3E}">
        <p14:creationId xmlns:p14="http://schemas.microsoft.com/office/powerpoint/2010/main" val="22170500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latin typeface="Georgia" panose="02040502050405020303" pitchFamily="18" charset="0"/>
              </a:rPr>
              <a:t>AXES DE TRAVAIL 2020 – COMITE DE PILOTAGE</a:t>
            </a:r>
            <a:endParaRPr lang="fr-FR" dirty="0">
              <a:latin typeface="Georgia" panose="02040502050405020303" pitchFamily="18" charset="0"/>
            </a:endParaRPr>
          </a:p>
        </p:txBody>
      </p:sp>
      <p:sp>
        <p:nvSpPr>
          <p:cNvPr id="3" name="Espace réservé du contenu 2"/>
          <p:cNvSpPr>
            <a:spLocks noGrp="1"/>
          </p:cNvSpPr>
          <p:nvPr>
            <p:ph sz="quarter" idx="1"/>
          </p:nvPr>
        </p:nvSpPr>
        <p:spPr>
          <a:xfrm>
            <a:off x="179512" y="1600200"/>
            <a:ext cx="8640960" cy="5141168"/>
          </a:xfrm>
        </p:spPr>
        <p:txBody>
          <a:bodyPr>
            <a:normAutofit fontScale="77500" lnSpcReduction="20000"/>
          </a:bodyPr>
          <a:lstStyle/>
          <a:p>
            <a:r>
              <a:rPr lang="fr-FR" dirty="0" smtClean="0">
                <a:latin typeface="Georgia" panose="02040502050405020303" pitchFamily="18" charset="0"/>
              </a:rPr>
              <a:t> Parvenir à mettre en œuvre des </a:t>
            </a:r>
            <a:r>
              <a:rPr lang="fr-FR" b="1" dirty="0" smtClean="0">
                <a:latin typeface="Georgia" panose="02040502050405020303" pitchFamily="18" charset="0"/>
              </a:rPr>
              <a:t>groupes action </a:t>
            </a:r>
            <a:r>
              <a:rPr lang="fr-FR" dirty="0" smtClean="0">
                <a:latin typeface="Georgia" panose="02040502050405020303" pitchFamily="18" charset="0"/>
              </a:rPr>
              <a:t>impliquant des agents hors COPIL</a:t>
            </a:r>
          </a:p>
          <a:p>
            <a:pPr algn="r">
              <a:buFont typeface="Symbol"/>
              <a:buChar char="Þ"/>
            </a:pPr>
            <a:r>
              <a:rPr lang="fr-FR" i="1" dirty="0" smtClean="0">
                <a:latin typeface="Georgia" panose="02040502050405020303" pitchFamily="18" charset="0"/>
              </a:rPr>
              <a:t>Label = pas que le COPIL et une poignée d’agents, une démarche collective!</a:t>
            </a:r>
          </a:p>
          <a:p>
            <a:pPr marL="0" indent="0">
              <a:buNone/>
            </a:pPr>
            <a:endParaRPr lang="fr-FR" dirty="0" smtClean="0">
              <a:latin typeface="Georgia" panose="02040502050405020303" pitchFamily="18" charset="0"/>
            </a:endParaRPr>
          </a:p>
          <a:p>
            <a:pPr marL="0" indent="0">
              <a:buNone/>
            </a:pPr>
            <a:endParaRPr lang="fr-FR" dirty="0">
              <a:latin typeface="Georgia" panose="02040502050405020303" pitchFamily="18" charset="0"/>
            </a:endParaRPr>
          </a:p>
          <a:p>
            <a:pPr marL="0" indent="0">
              <a:buNone/>
            </a:pPr>
            <a:endParaRPr lang="fr-FR" dirty="0" smtClean="0">
              <a:latin typeface="Georgia" panose="02040502050405020303" pitchFamily="18" charset="0"/>
            </a:endParaRPr>
          </a:p>
          <a:p>
            <a:pPr marL="0" indent="0">
              <a:buNone/>
            </a:pPr>
            <a:r>
              <a:rPr lang="fr-FR" dirty="0" smtClean="0">
                <a:latin typeface="Georgia" panose="02040502050405020303" pitchFamily="18" charset="0"/>
              </a:rPr>
              <a:t>Groupes établis en fonction </a:t>
            </a:r>
            <a:r>
              <a:rPr lang="fr-FR" dirty="0">
                <a:latin typeface="Georgia" panose="02040502050405020303" pitchFamily="18" charset="0"/>
              </a:rPr>
              <a:t>des projets et des </a:t>
            </a:r>
            <a:r>
              <a:rPr lang="fr-FR" dirty="0" smtClean="0">
                <a:latin typeface="Georgia" panose="02040502050405020303" pitchFamily="18" charset="0"/>
              </a:rPr>
              <a:t>actions(ex</a:t>
            </a:r>
            <a:r>
              <a:rPr lang="fr-FR" dirty="0">
                <a:latin typeface="Georgia" panose="02040502050405020303" pitchFamily="18" charset="0"/>
              </a:rPr>
              <a:t>. : Veilleuse de nuit pour le Projet de nuit, responsable cuisine ou diététicienne pour le projet repas, etc…)</a:t>
            </a:r>
          </a:p>
          <a:p>
            <a:pPr marL="0" indent="0">
              <a:buNone/>
            </a:pPr>
            <a:endParaRPr lang="fr-FR" dirty="0" smtClean="0">
              <a:latin typeface="Georgia" panose="02040502050405020303" pitchFamily="18" charset="0"/>
            </a:endParaRPr>
          </a:p>
          <a:p>
            <a:pPr lvl="0">
              <a:buClr>
                <a:srgbClr val="98C723"/>
              </a:buClr>
            </a:pPr>
            <a:r>
              <a:rPr lang="fr-FR" dirty="0">
                <a:solidFill>
                  <a:prstClr val="black"/>
                </a:solidFill>
                <a:latin typeface="Georgia" panose="02040502050405020303" pitchFamily="18" charset="0"/>
              </a:rPr>
              <a:t> </a:t>
            </a:r>
            <a:r>
              <a:rPr lang="fr-FR" dirty="0" smtClean="0">
                <a:solidFill>
                  <a:prstClr val="black"/>
                </a:solidFill>
                <a:latin typeface="Georgia" panose="02040502050405020303" pitchFamily="18" charset="0"/>
              </a:rPr>
              <a:t>Thèmes retenus :</a:t>
            </a:r>
          </a:p>
          <a:p>
            <a:pPr lvl="0">
              <a:buClr>
                <a:srgbClr val="98C723"/>
              </a:buClr>
              <a:buFont typeface="Wingdings" panose="05000000000000000000" pitchFamily="2" charset="2"/>
              <a:buChar char="q"/>
            </a:pPr>
            <a:r>
              <a:rPr lang="fr-FR" dirty="0" smtClean="0">
                <a:solidFill>
                  <a:prstClr val="black"/>
                </a:solidFill>
                <a:latin typeface="Georgia" panose="02040502050405020303" pitchFamily="18" charset="0"/>
              </a:rPr>
              <a:t>Le projet de nuit</a:t>
            </a:r>
          </a:p>
          <a:p>
            <a:pPr lvl="0">
              <a:buClr>
                <a:srgbClr val="98C723"/>
              </a:buClr>
              <a:buFont typeface="Wingdings" panose="05000000000000000000" pitchFamily="2" charset="2"/>
              <a:buChar char="q"/>
            </a:pPr>
            <a:r>
              <a:rPr lang="fr-FR" dirty="0" smtClean="0">
                <a:solidFill>
                  <a:prstClr val="black"/>
                </a:solidFill>
                <a:latin typeface="Georgia" panose="02040502050405020303" pitchFamily="18" charset="0"/>
              </a:rPr>
              <a:t>La verticalité</a:t>
            </a:r>
          </a:p>
          <a:p>
            <a:pPr lvl="0">
              <a:buClr>
                <a:srgbClr val="98C723"/>
              </a:buClr>
              <a:buFont typeface="Wingdings" panose="05000000000000000000" pitchFamily="2" charset="2"/>
              <a:buChar char="q"/>
            </a:pPr>
            <a:r>
              <a:rPr lang="fr-FR" dirty="0" smtClean="0">
                <a:solidFill>
                  <a:prstClr val="black"/>
                </a:solidFill>
                <a:latin typeface="Georgia" panose="02040502050405020303" pitchFamily="18" charset="0"/>
              </a:rPr>
              <a:t>Le PAP</a:t>
            </a:r>
          </a:p>
          <a:p>
            <a:pPr lvl="0">
              <a:buClr>
                <a:srgbClr val="98C723"/>
              </a:buClr>
              <a:buFont typeface="Wingdings" panose="05000000000000000000" pitchFamily="2" charset="2"/>
              <a:buChar char="q"/>
            </a:pPr>
            <a:r>
              <a:rPr lang="fr-FR" dirty="0" smtClean="0">
                <a:solidFill>
                  <a:prstClr val="black"/>
                </a:solidFill>
                <a:latin typeface="Georgia" panose="02040502050405020303" pitchFamily="18" charset="0"/>
              </a:rPr>
              <a:t>Nutrition/alimentation</a:t>
            </a:r>
            <a:endParaRPr lang="fr-FR" dirty="0">
              <a:solidFill>
                <a:prstClr val="black"/>
              </a:solidFill>
              <a:latin typeface="Georgia" panose="02040502050405020303" pitchFamily="18" charset="0"/>
            </a:endParaRPr>
          </a:p>
          <a:p>
            <a:pPr marL="0" indent="0" algn="r">
              <a:buNone/>
            </a:pPr>
            <a:r>
              <a:rPr lang="fr-FR" dirty="0" smtClean="0">
                <a:latin typeface="Georgia" panose="02040502050405020303" pitchFamily="18" charset="0"/>
              </a:rPr>
              <a:t>=&gt; </a:t>
            </a:r>
            <a:r>
              <a:rPr lang="fr-FR" u="sng" dirty="0" smtClean="0">
                <a:latin typeface="Georgia" panose="02040502050405020303" pitchFamily="18" charset="0"/>
              </a:rPr>
              <a:t>Reconduits en 2021 pour finalisation</a:t>
            </a:r>
            <a:r>
              <a:rPr lang="fr-FR" dirty="0" smtClean="0">
                <a:latin typeface="Georgia" panose="02040502050405020303" pitchFamily="18" charset="0"/>
              </a:rPr>
              <a:t> – </a:t>
            </a:r>
            <a:r>
              <a:rPr lang="fr-FR" dirty="0" err="1" smtClean="0">
                <a:latin typeface="Georgia" panose="02040502050405020303" pitchFamily="18" charset="0"/>
              </a:rPr>
              <a:t>cf</a:t>
            </a:r>
            <a:r>
              <a:rPr lang="fr-FR" dirty="0" smtClean="0">
                <a:latin typeface="Georgia" panose="02040502050405020303" pitchFamily="18" charset="0"/>
              </a:rPr>
              <a:t> contexte COVID en 2020</a:t>
            </a:r>
            <a:endParaRPr lang="fr-FR" dirty="0">
              <a:latin typeface="Georgia" panose="02040502050405020303" pitchFamily="18" charset="0"/>
            </a:endParaRPr>
          </a:p>
        </p:txBody>
      </p:sp>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499992" y="2420888"/>
            <a:ext cx="1547664" cy="1031168"/>
          </a:xfrm>
          <a:prstGeom prst="rect">
            <a:avLst/>
          </a:prstGeom>
        </p:spPr>
      </p:pic>
    </p:spTree>
    <p:extLst>
      <p:ext uri="{BB962C8B-B14F-4D97-AF65-F5344CB8AC3E}">
        <p14:creationId xmlns:p14="http://schemas.microsoft.com/office/powerpoint/2010/main" val="18106675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0"/>
            <a:ext cx="7467600" cy="1143000"/>
          </a:xfrm>
        </p:spPr>
        <p:txBody>
          <a:bodyPr/>
          <a:lstStyle/>
          <a:p>
            <a:r>
              <a:rPr lang="fr-FR" dirty="0" smtClean="0">
                <a:latin typeface="Georgia" panose="02040502050405020303" pitchFamily="18" charset="0"/>
              </a:rPr>
              <a:t>MODALITES PRATIQUES &amp; CALENDRIER</a:t>
            </a:r>
            <a:endParaRPr lang="fr-FR" dirty="0">
              <a:latin typeface="Georgia" panose="02040502050405020303" pitchFamily="18" charset="0"/>
            </a:endParaRPr>
          </a:p>
        </p:txBody>
      </p:sp>
      <p:sp>
        <p:nvSpPr>
          <p:cNvPr id="3" name="Espace réservé du contenu 2"/>
          <p:cNvSpPr>
            <a:spLocks noGrp="1"/>
          </p:cNvSpPr>
          <p:nvPr>
            <p:ph sz="quarter" idx="1"/>
          </p:nvPr>
        </p:nvSpPr>
        <p:spPr>
          <a:xfrm>
            <a:off x="179512" y="1268760"/>
            <a:ext cx="8352928" cy="5472608"/>
          </a:xfrm>
        </p:spPr>
        <p:txBody>
          <a:bodyPr>
            <a:normAutofit fontScale="92500" lnSpcReduction="10000"/>
          </a:bodyPr>
          <a:lstStyle/>
          <a:p>
            <a:r>
              <a:rPr lang="fr-FR" dirty="0">
                <a:latin typeface="Georgia" panose="02040502050405020303" pitchFamily="18" charset="0"/>
              </a:rPr>
              <a:t>Label = processus </a:t>
            </a:r>
            <a:r>
              <a:rPr lang="fr-FR" dirty="0" err="1">
                <a:latin typeface="Georgia" panose="02040502050405020303" pitchFamily="18" charset="0"/>
              </a:rPr>
              <a:t>pluri-annuel</a:t>
            </a:r>
            <a:r>
              <a:rPr lang="fr-FR" dirty="0">
                <a:latin typeface="Georgia" panose="02040502050405020303" pitchFamily="18" charset="0"/>
              </a:rPr>
              <a:t> sur 3 ans </a:t>
            </a:r>
            <a:r>
              <a:rPr lang="fr-FR" dirty="0" smtClean="0">
                <a:latin typeface="Georgia" panose="02040502050405020303" pitchFamily="18" charset="0"/>
              </a:rPr>
              <a:t>environ</a:t>
            </a:r>
            <a:endParaRPr lang="fr-FR" dirty="0">
              <a:latin typeface="Georgia" panose="02040502050405020303" pitchFamily="18" charset="0"/>
            </a:endParaRPr>
          </a:p>
          <a:p>
            <a:pPr lvl="0"/>
            <a:r>
              <a:rPr lang="fr-FR" b="1" dirty="0" smtClean="0">
                <a:latin typeface="Georgia" panose="02040502050405020303" pitchFamily="18" charset="0"/>
              </a:rPr>
              <a:t>Déroulement &amp; calendrier</a:t>
            </a:r>
            <a:r>
              <a:rPr lang="fr-FR" dirty="0" smtClean="0">
                <a:latin typeface="Georgia" panose="02040502050405020303" pitchFamily="18" charset="0"/>
              </a:rPr>
              <a:t> :</a:t>
            </a:r>
          </a:p>
          <a:p>
            <a:pPr marL="273050" lvl="0" indent="-3175">
              <a:buFont typeface="Wingdings" panose="05000000000000000000" pitchFamily="2" charset="2"/>
              <a:buChar char="q"/>
            </a:pPr>
            <a:r>
              <a:rPr lang="fr-FR" dirty="0" smtClean="0">
                <a:latin typeface="Georgia" panose="02040502050405020303" pitchFamily="18" charset="0"/>
              </a:rPr>
              <a:t> Signature de la </a:t>
            </a:r>
            <a:r>
              <a:rPr lang="fr-FR" u="sng" dirty="0" smtClean="0">
                <a:latin typeface="Georgia" panose="02040502050405020303" pitchFamily="18" charset="0"/>
              </a:rPr>
              <a:t>convention</a:t>
            </a:r>
            <a:r>
              <a:rPr lang="fr-FR" dirty="0" smtClean="0">
                <a:latin typeface="Georgia" panose="02040502050405020303" pitchFamily="18" charset="0"/>
              </a:rPr>
              <a:t> de labellisation (juin 2016) </a:t>
            </a:r>
          </a:p>
          <a:p>
            <a:pPr marL="273050" lvl="0" indent="-3175">
              <a:buFont typeface="Wingdings" panose="05000000000000000000" pitchFamily="2" charset="2"/>
              <a:buChar char="q"/>
            </a:pPr>
            <a:r>
              <a:rPr lang="fr-FR" dirty="0" smtClean="0">
                <a:latin typeface="Georgia" panose="02040502050405020303" pitchFamily="18" charset="0"/>
              </a:rPr>
              <a:t> Plusieurs </a:t>
            </a:r>
            <a:r>
              <a:rPr lang="fr-FR" u="sng" dirty="0" smtClean="0">
                <a:latin typeface="Georgia" panose="02040502050405020303" pitchFamily="18" charset="0"/>
              </a:rPr>
              <a:t>auto-évaluations</a:t>
            </a:r>
            <a:r>
              <a:rPr lang="fr-FR" dirty="0" smtClean="0">
                <a:latin typeface="Georgia" panose="02040502050405020303" pitchFamily="18" charset="0"/>
              </a:rPr>
              <a:t> : </a:t>
            </a:r>
            <a:r>
              <a:rPr lang="fr-FR" sz="1600" dirty="0" smtClean="0">
                <a:latin typeface="Georgia" panose="02040502050405020303" pitchFamily="18" charset="0"/>
              </a:rPr>
              <a:t>novembre 2017, mai 2018, juin 2019, février 2020, mai </a:t>
            </a:r>
            <a:r>
              <a:rPr lang="fr-FR" sz="1600" dirty="0" smtClean="0">
                <a:latin typeface="Georgia" panose="02040502050405020303" pitchFamily="18" charset="0"/>
              </a:rPr>
              <a:t>2020, février 2021</a:t>
            </a:r>
            <a:endParaRPr lang="fr-FR" sz="1600" dirty="0">
              <a:latin typeface="Georgia" panose="02040502050405020303" pitchFamily="18" charset="0"/>
            </a:endParaRPr>
          </a:p>
          <a:p>
            <a:pPr marL="269875" lvl="0" indent="0" algn="r">
              <a:buNone/>
            </a:pPr>
            <a:r>
              <a:rPr lang="fr-FR" i="1" dirty="0" smtClean="0">
                <a:latin typeface="Georgia" panose="02040502050405020303" pitchFamily="18" charset="0"/>
              </a:rPr>
              <a:t>Analyse des auto-évaluations </a:t>
            </a:r>
            <a:r>
              <a:rPr lang="fr-FR" i="1" dirty="0">
                <a:latin typeface="Georgia" panose="02040502050405020303" pitchFamily="18" charset="0"/>
              </a:rPr>
              <a:t>par l’Institut Gineste-</a:t>
            </a:r>
            <a:r>
              <a:rPr lang="fr-FR" i="1" dirty="0" err="1">
                <a:latin typeface="Georgia" panose="02040502050405020303" pitchFamily="18" charset="0"/>
              </a:rPr>
              <a:t>Marescotti</a:t>
            </a:r>
            <a:r>
              <a:rPr lang="fr-FR" dirty="0">
                <a:latin typeface="Georgia" panose="02040502050405020303" pitchFamily="18" charset="0"/>
              </a:rPr>
              <a:t> </a:t>
            </a:r>
          </a:p>
          <a:p>
            <a:pPr marL="273050" lvl="0" indent="-3175">
              <a:buFont typeface="Wingdings" panose="05000000000000000000" pitchFamily="2" charset="2"/>
              <a:buChar char="q"/>
            </a:pPr>
            <a:r>
              <a:rPr lang="fr-FR" u="sng" dirty="0" smtClean="0">
                <a:latin typeface="Georgia" panose="02040502050405020303" pitchFamily="18" charset="0"/>
              </a:rPr>
              <a:t>Visite </a:t>
            </a:r>
            <a:r>
              <a:rPr lang="fr-FR" u="sng" dirty="0">
                <a:latin typeface="Georgia" panose="02040502050405020303" pitchFamily="18" charset="0"/>
              </a:rPr>
              <a:t>par deux experts </a:t>
            </a:r>
            <a:r>
              <a:rPr lang="fr-FR" dirty="0">
                <a:latin typeface="Georgia" panose="02040502050405020303" pitchFamily="18" charset="0"/>
              </a:rPr>
              <a:t>évaluateurs dans tous les domaines du prendre soin selon les critères du </a:t>
            </a:r>
            <a:r>
              <a:rPr lang="fr-FR" dirty="0" smtClean="0">
                <a:latin typeface="Georgia" panose="02040502050405020303" pitchFamily="18" charset="0"/>
              </a:rPr>
              <a:t>référentiel </a:t>
            </a:r>
            <a:r>
              <a:rPr lang="fr-FR" b="1" dirty="0" smtClean="0">
                <a:solidFill>
                  <a:srgbClr val="FF0000"/>
                </a:solidFill>
                <a:latin typeface="Georgia" panose="02040502050405020303" pitchFamily="18" charset="0"/>
              </a:rPr>
              <a:t>(initialement 16-17 </a:t>
            </a:r>
            <a:r>
              <a:rPr lang="fr-FR" b="1" dirty="0" smtClean="0">
                <a:solidFill>
                  <a:srgbClr val="FF0000"/>
                </a:solidFill>
                <a:latin typeface="Georgia" panose="02040502050405020303" pitchFamily="18" charset="0"/>
              </a:rPr>
              <a:t>juin </a:t>
            </a:r>
            <a:r>
              <a:rPr lang="fr-FR" b="1" dirty="0" smtClean="0">
                <a:solidFill>
                  <a:srgbClr val="FF0000"/>
                </a:solidFill>
                <a:latin typeface="Georgia" panose="02040502050405020303" pitchFamily="18" charset="0"/>
              </a:rPr>
              <a:t>2020, repoussé au 23 et 24 mars 2021 suite COVID)</a:t>
            </a:r>
            <a:endParaRPr lang="fr-FR" b="1" dirty="0">
              <a:solidFill>
                <a:srgbClr val="FF0000"/>
              </a:solidFill>
              <a:latin typeface="Georgia" panose="02040502050405020303" pitchFamily="18" charset="0"/>
            </a:endParaRPr>
          </a:p>
          <a:p>
            <a:pPr marL="273050" lvl="0" indent="-3175">
              <a:buFont typeface="Wingdings" panose="05000000000000000000" pitchFamily="2" charset="2"/>
              <a:buChar char="q"/>
            </a:pPr>
            <a:r>
              <a:rPr lang="fr-FR" dirty="0" smtClean="0">
                <a:latin typeface="Georgia" panose="02040502050405020303" pitchFamily="18" charset="0"/>
              </a:rPr>
              <a:t> </a:t>
            </a:r>
            <a:r>
              <a:rPr lang="fr-FR" u="sng" dirty="0" smtClean="0">
                <a:latin typeface="Georgia" panose="02040502050405020303" pitchFamily="18" charset="0"/>
              </a:rPr>
              <a:t>Rapport </a:t>
            </a:r>
            <a:r>
              <a:rPr lang="fr-FR" u="sng" dirty="0">
                <a:latin typeface="Georgia" panose="02040502050405020303" pitchFamily="18" charset="0"/>
              </a:rPr>
              <a:t>d’évaluation </a:t>
            </a:r>
            <a:r>
              <a:rPr lang="fr-FR" dirty="0">
                <a:latin typeface="Georgia" panose="02040502050405020303" pitchFamily="18" charset="0"/>
              </a:rPr>
              <a:t>analysé par la commission de labellisation </a:t>
            </a:r>
            <a:r>
              <a:rPr lang="fr-FR" dirty="0" smtClean="0">
                <a:latin typeface="Georgia" panose="02040502050405020303" pitchFamily="18" charset="0"/>
              </a:rPr>
              <a:t>qui </a:t>
            </a:r>
            <a:r>
              <a:rPr lang="fr-FR" dirty="0">
                <a:latin typeface="Georgia" panose="02040502050405020303" pitchFamily="18" charset="0"/>
              </a:rPr>
              <a:t>décide de l’attribution du </a:t>
            </a:r>
            <a:r>
              <a:rPr lang="fr-FR" dirty="0" smtClean="0">
                <a:latin typeface="Georgia" panose="02040502050405020303" pitchFamily="18" charset="0"/>
              </a:rPr>
              <a:t>label </a:t>
            </a:r>
            <a:r>
              <a:rPr lang="fr-FR" dirty="0" smtClean="0">
                <a:latin typeface="Georgia" panose="02040502050405020303" pitchFamily="18" charset="0"/>
              </a:rPr>
              <a:t>(</a:t>
            </a:r>
            <a:r>
              <a:rPr lang="fr-FR" dirty="0" smtClean="0">
                <a:latin typeface="Georgia" panose="02040502050405020303" pitchFamily="18" charset="0"/>
              </a:rPr>
              <a:t>fin 1</a:t>
            </a:r>
            <a:r>
              <a:rPr lang="fr-FR" baseline="30000" dirty="0" smtClean="0">
                <a:latin typeface="Georgia" panose="02040502050405020303" pitchFamily="18" charset="0"/>
              </a:rPr>
              <a:t>er</a:t>
            </a:r>
            <a:r>
              <a:rPr lang="fr-FR" dirty="0" smtClean="0">
                <a:latin typeface="Georgia" panose="02040502050405020303" pitchFamily="18" charset="0"/>
              </a:rPr>
              <a:t> semestre 2021</a:t>
            </a:r>
            <a:r>
              <a:rPr lang="fr-FR" dirty="0" smtClean="0">
                <a:latin typeface="Georgia" panose="02040502050405020303" pitchFamily="18" charset="0"/>
              </a:rPr>
              <a:t>?)</a:t>
            </a:r>
            <a:endParaRPr lang="fr-FR" dirty="0" smtClean="0">
              <a:latin typeface="Georgia" panose="02040502050405020303" pitchFamily="18" charset="0"/>
            </a:endParaRPr>
          </a:p>
          <a:p>
            <a:pPr marL="273050" lvl="0" indent="-3175">
              <a:buFont typeface="Wingdings" panose="05000000000000000000" pitchFamily="2" charset="2"/>
              <a:buChar char="q"/>
            </a:pPr>
            <a:r>
              <a:rPr lang="fr-FR" dirty="0" smtClean="0">
                <a:latin typeface="Georgia" panose="02040502050405020303" pitchFamily="18" charset="0"/>
              </a:rPr>
              <a:t> </a:t>
            </a:r>
            <a:r>
              <a:rPr lang="fr-FR" u="sng" dirty="0" smtClean="0">
                <a:latin typeface="Georgia" panose="02040502050405020303" pitchFamily="18" charset="0"/>
              </a:rPr>
              <a:t>Remise du label</a:t>
            </a:r>
            <a:r>
              <a:rPr lang="fr-FR" dirty="0" smtClean="0">
                <a:latin typeface="Georgia" panose="02040502050405020303" pitchFamily="18" charset="0"/>
              </a:rPr>
              <a:t> avec les autres établissements (novembre </a:t>
            </a:r>
            <a:r>
              <a:rPr lang="fr-FR" dirty="0" smtClean="0">
                <a:latin typeface="Georgia" panose="02040502050405020303" pitchFamily="18" charset="0"/>
              </a:rPr>
              <a:t>2021?)</a:t>
            </a:r>
            <a:endParaRPr lang="fr-FR" dirty="0">
              <a:latin typeface="Georgia" panose="02040502050405020303" pitchFamily="18" charset="0"/>
            </a:endParaRPr>
          </a:p>
          <a:p>
            <a:endParaRPr lang="fr-FR" dirty="0">
              <a:latin typeface="Georgia" panose="02040502050405020303" pitchFamily="18" charset="0"/>
            </a:endParaRPr>
          </a:p>
        </p:txBody>
      </p:sp>
    </p:spTree>
    <p:extLst>
      <p:ext uri="{BB962C8B-B14F-4D97-AF65-F5344CB8AC3E}">
        <p14:creationId xmlns:p14="http://schemas.microsoft.com/office/powerpoint/2010/main" val="46968686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Composite">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Oriel</Template>
  <TotalTime>276</TotalTime>
  <Words>2578</Words>
  <Application>Microsoft Office PowerPoint</Application>
  <PresentationFormat>Affichage à l'écran (4:3)</PresentationFormat>
  <Paragraphs>225</Paragraphs>
  <Slides>25</Slides>
  <Notes>7</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25</vt:i4>
      </vt:variant>
    </vt:vector>
  </HeadingPairs>
  <TitlesOfParts>
    <vt:vector size="33" baseType="lpstr">
      <vt:lpstr>Arial</vt:lpstr>
      <vt:lpstr>Calibri</vt:lpstr>
      <vt:lpstr>Century Schoolbook</vt:lpstr>
      <vt:lpstr>Georgia</vt:lpstr>
      <vt:lpstr>Symbol</vt:lpstr>
      <vt:lpstr>Wingdings</vt:lpstr>
      <vt:lpstr>Wingdings 2</vt:lpstr>
      <vt:lpstr>Oriel</vt:lpstr>
      <vt:lpstr>Vers la labellisation humanitude</vt:lpstr>
      <vt:lpstr>PRESENTATION DE LA DEMARCHE HUMANITUDE</vt:lpstr>
      <vt:lpstr>Présentation PowerPoint</vt:lpstr>
      <vt:lpstr>Présentation PowerPoint</vt:lpstr>
      <vt:lpstr>Objectifs du label</vt:lpstr>
      <vt:lpstr>ORGANISATION : LE COMITE DE PILOTAGE</vt:lpstr>
      <vt:lpstr>ORGANISATION : LE COMITE DE PILOTAGE (2)</vt:lpstr>
      <vt:lpstr>AXES DE TRAVAIL 2020 – COMITE DE PILOTAGE</vt:lpstr>
      <vt:lpstr>MODALITES PRATIQUES &amp; CALENDRIER</vt:lpstr>
      <vt:lpstr>LE REFERENTIEL D’EVALUATION</vt:lpstr>
      <vt:lpstr>LE REFERENTIEL D’EVALUATION (2)</vt:lpstr>
      <vt:lpstr>Présentation PowerPoint</vt:lpstr>
      <vt:lpstr>Présentation PowerPoint</vt:lpstr>
      <vt:lpstr>Présentation PowerPoint</vt:lpstr>
      <vt:lpstr>Présentation PowerPoint</vt:lpstr>
      <vt:lpstr>LA VISITE</vt:lpstr>
      <vt:lpstr>CONCRETEMENT?</vt:lpstr>
      <vt:lpstr>CONCRETEMENT?</vt:lpstr>
      <vt:lpstr>CONCRETEMENT?</vt:lpstr>
      <vt:lpstr>A RETENIR</vt:lpstr>
      <vt:lpstr>A RETENIR</vt:lpstr>
      <vt:lpstr>A RETENIR</vt:lpstr>
      <vt:lpstr>3 CAS DE FIGURE</vt:lpstr>
      <vt:lpstr>APRES LE LABEL</vt:lpstr>
      <vt:lpstr>APRES LE LABEL (2)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REUNION DU PERSONNEL</dc:title>
  <dc:creator>Directeur</dc:creator>
  <cp:lastModifiedBy>Directeur</cp:lastModifiedBy>
  <cp:revision>60</cp:revision>
  <cp:lastPrinted>2021-03-01T11:39:55Z</cp:lastPrinted>
  <dcterms:created xsi:type="dcterms:W3CDTF">2020-01-27T16:06:26Z</dcterms:created>
  <dcterms:modified xsi:type="dcterms:W3CDTF">2021-03-01T11:46:14Z</dcterms:modified>
</cp:coreProperties>
</file>