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notesMasterIdLst>
    <p:notesMasterId r:id="rId27"/>
  </p:notesMasterIdLst>
  <p:handoutMasterIdLst>
    <p:handoutMasterId r:id="rId28"/>
  </p:handoutMasterIdLst>
  <p:sldIdLst>
    <p:sldId id="256" r:id="rId2"/>
    <p:sldId id="306" r:id="rId3"/>
    <p:sldId id="436" r:id="rId4"/>
    <p:sldId id="483" r:id="rId5"/>
    <p:sldId id="475" r:id="rId6"/>
    <p:sldId id="350" r:id="rId7"/>
    <p:sldId id="352" r:id="rId8"/>
    <p:sldId id="355" r:id="rId9"/>
    <p:sldId id="411" r:id="rId10"/>
    <p:sldId id="353" r:id="rId11"/>
    <p:sldId id="371" r:id="rId12"/>
    <p:sldId id="354" r:id="rId13"/>
    <p:sldId id="358" r:id="rId14"/>
    <p:sldId id="485" r:id="rId15"/>
    <p:sldId id="488" r:id="rId16"/>
    <p:sldId id="484" r:id="rId17"/>
    <p:sldId id="486" r:id="rId18"/>
    <p:sldId id="487" r:id="rId19"/>
    <p:sldId id="489" r:id="rId20"/>
    <p:sldId id="490" r:id="rId21"/>
    <p:sldId id="491" r:id="rId22"/>
    <p:sldId id="480" r:id="rId23"/>
    <p:sldId id="453" r:id="rId24"/>
    <p:sldId id="375" r:id="rId25"/>
    <p:sldId id="292" r:id="rId26"/>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EF1558"/>
    <a:srgbClr val="FFCC99"/>
    <a:srgbClr val="FFCCFF"/>
    <a:srgbClr val="CCECFF"/>
    <a:srgbClr val="FFFF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2" autoAdjust="0"/>
    <p:restoredTop sz="94660"/>
  </p:normalViewPr>
  <p:slideViewPr>
    <p:cSldViewPr>
      <p:cViewPr varScale="1">
        <p:scale>
          <a:sx n="105" d="100"/>
          <a:sy n="105" d="100"/>
        </p:scale>
        <p:origin x="154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ED1983F-AF00-487C-8DDC-3DD280D14AEC}" type="datetimeFigureOut">
              <a:rPr lang="fr-FR"/>
              <a:pPr>
                <a:defRPr/>
              </a:pPr>
              <a:t>13/10/2022</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94DFA3C-6914-47EA-96E7-A127167A6F53}" type="slidenum">
              <a:rPr lang="fr-FR"/>
              <a:pPr>
                <a:defRPr/>
              </a:pPr>
              <a:t>‹N°›</a:t>
            </a:fld>
            <a:endParaRPr lang="fr-FR"/>
          </a:p>
        </p:txBody>
      </p:sp>
    </p:spTree>
    <p:extLst>
      <p:ext uri="{BB962C8B-B14F-4D97-AF65-F5344CB8AC3E}">
        <p14:creationId xmlns:p14="http://schemas.microsoft.com/office/powerpoint/2010/main" val="477846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F9F1DD1-340A-414E-BF15-D8945F0B6634}" type="datetimeFigureOut">
              <a:rPr lang="fr-FR"/>
              <a:pPr>
                <a:defRPr/>
              </a:pPr>
              <a:t>13/10/2022</a:t>
            </a:fld>
            <a:endParaRPr lang="fr-FR"/>
          </a:p>
        </p:txBody>
      </p:sp>
      <p:sp>
        <p:nvSpPr>
          <p:cNvPr id="4" name="Espace réservé de l'image des diapositives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324167-BACA-44D0-970F-CC05C4B456CB}" type="slidenum">
              <a:rPr lang="fr-FR"/>
              <a:pPr>
                <a:defRPr/>
              </a:pPr>
              <a:t>‹N°›</a:t>
            </a:fld>
            <a:endParaRPr lang="fr-FR"/>
          </a:p>
        </p:txBody>
      </p:sp>
    </p:spTree>
    <p:extLst>
      <p:ext uri="{BB962C8B-B14F-4D97-AF65-F5344CB8AC3E}">
        <p14:creationId xmlns:p14="http://schemas.microsoft.com/office/powerpoint/2010/main" val="1618229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6</a:t>
            </a:fld>
            <a:endParaRPr lang="fr-FR"/>
          </a:p>
        </p:txBody>
      </p:sp>
    </p:spTree>
    <p:extLst>
      <p:ext uri="{BB962C8B-B14F-4D97-AF65-F5344CB8AC3E}">
        <p14:creationId xmlns:p14="http://schemas.microsoft.com/office/powerpoint/2010/main" val="269747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Tout résident d’EHPAD doit se voir proposer une 2ème dose de rappel, quels que soient ses antécédents COVID. Seuls les résidents ayant une infection/injection COVID de moins de 3 mois doivent repousser l’échéance de cette 4ème injection.</a:t>
            </a:r>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7</a:t>
            </a:fld>
            <a:endParaRPr lang="fr-FR"/>
          </a:p>
        </p:txBody>
      </p:sp>
    </p:spTree>
    <p:extLst>
      <p:ext uri="{BB962C8B-B14F-4D97-AF65-F5344CB8AC3E}">
        <p14:creationId xmlns:p14="http://schemas.microsoft.com/office/powerpoint/2010/main" val="324771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11</a:t>
            </a:fld>
            <a:endParaRPr lang="fr-FR"/>
          </a:p>
        </p:txBody>
      </p:sp>
    </p:spTree>
    <p:extLst>
      <p:ext uri="{BB962C8B-B14F-4D97-AF65-F5344CB8AC3E}">
        <p14:creationId xmlns:p14="http://schemas.microsoft.com/office/powerpoint/2010/main" val="2047916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Source : site internet du CHU de Caen</a:t>
            </a:r>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20</a:t>
            </a:fld>
            <a:endParaRPr lang="fr-FR"/>
          </a:p>
        </p:txBody>
      </p:sp>
    </p:spTree>
    <p:extLst>
      <p:ext uri="{BB962C8B-B14F-4D97-AF65-F5344CB8AC3E}">
        <p14:creationId xmlns:p14="http://schemas.microsoft.com/office/powerpoint/2010/main" val="2357700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Liste environ 40 personnes</a:t>
            </a:r>
            <a:r>
              <a:rPr lang="fr-FR" baseline="0" dirty="0" smtClean="0"/>
              <a:t> transmises au CHU</a:t>
            </a:r>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21</a:t>
            </a:fld>
            <a:endParaRPr lang="fr-FR"/>
          </a:p>
        </p:txBody>
      </p:sp>
    </p:spTree>
    <p:extLst>
      <p:ext uri="{BB962C8B-B14F-4D97-AF65-F5344CB8AC3E}">
        <p14:creationId xmlns:p14="http://schemas.microsoft.com/office/powerpoint/2010/main" val="2076431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Point sur linge</a:t>
            </a:r>
            <a:r>
              <a:rPr lang="fr-FR" baseline="0" dirty="0" smtClean="0"/>
              <a:t> non </a:t>
            </a:r>
            <a:r>
              <a:rPr lang="fr-FR" baseline="0" dirty="0" smtClean="0"/>
              <a:t>marqué</a:t>
            </a:r>
          </a:p>
          <a:p>
            <a:r>
              <a:rPr lang="fr-FR" baseline="0" dirty="0" smtClean="0"/>
              <a:t>Mise à jour CS va être proposée au conseil d’administration : refonte supports directives anticipées (modèle + détaillé)/personne de confiance (coordonnées)/trousseau (indicatif), autorisation activation « Mon espace santé ». </a:t>
            </a:r>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23</a:t>
            </a:fld>
            <a:endParaRPr lang="fr-FR"/>
          </a:p>
        </p:txBody>
      </p:sp>
    </p:spTree>
    <p:extLst>
      <p:ext uri="{BB962C8B-B14F-4D97-AF65-F5344CB8AC3E}">
        <p14:creationId xmlns:p14="http://schemas.microsoft.com/office/powerpoint/2010/main" val="3083775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F324167-BACA-44D0-970F-CC05C4B456CB}" type="slidenum">
              <a:rPr lang="fr-FR" smtClean="0"/>
              <a:pPr>
                <a:defRPr/>
              </a:pPr>
              <a:t>24</a:t>
            </a:fld>
            <a:endParaRPr lang="fr-FR"/>
          </a:p>
        </p:txBody>
      </p:sp>
    </p:spTree>
    <p:extLst>
      <p:ext uri="{BB962C8B-B14F-4D97-AF65-F5344CB8AC3E}">
        <p14:creationId xmlns:p14="http://schemas.microsoft.com/office/powerpoint/2010/main" val="315640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fr-FR" smtClean="0"/>
              <a:t>Modifiez le style du titre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409808CF-DCCF-4E58-9457-FE38F42571DC}" type="datetimeFigureOut">
              <a:rPr lang="fr-FR" smtClean="0"/>
              <a:pPr>
                <a:defRPr/>
              </a:pPr>
              <a:t>13/10/2022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normAutofit/>
          </a:bodyPr>
          <a:lstStyle/>
          <a:p>
            <a:pPr>
              <a:defRPr/>
            </a:pPr>
            <a:fld id="{EB6CC875-09AD-4E73-AAC3-45DD7EB7C1EA}" type="slidenum">
              <a:rPr lang="fr-FR" smtClean="0"/>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pPr>
              <a:defRPr/>
            </a:pPr>
            <a:fld id="{3DBBF334-1230-4866-84B3-FA268496B8BD}" type="datetimeFigureOut">
              <a:rPr lang="fr-FR" smtClean="0"/>
              <a:pPr>
                <a:defRPr/>
              </a:pPr>
              <a:t>13/10/2022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2ABADA14-D8E9-49C4-A03E-3A662B3240B0}"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pPr>
              <a:defRPr/>
            </a:pPr>
            <a:fld id="{DBFEDEE8-7093-4104-A5EA-21EDE6BA7D70}" type="datetimeFigureOut">
              <a:rPr lang="fr-FR" smtClean="0"/>
              <a:pPr>
                <a:defRPr/>
              </a:pPr>
              <a:t>13/10/2022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BB1D6701-FD9F-4CF8-868F-CFE082E5092F}" type="slidenum">
              <a:rPr lang="fr-FR" smtClean="0"/>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en-US"/>
              <a:t>Cliquez pour modifier le style du titre</a:t>
            </a:r>
            <a:endParaRPr lang="fr-FR"/>
          </a:p>
        </p:txBody>
      </p:sp>
      <p:sp>
        <p:nvSpPr>
          <p:cNvPr id="3" name="Espace réservé du tableau 2"/>
          <p:cNvSpPr>
            <a:spLocks noGrp="1"/>
          </p:cNvSpPr>
          <p:nvPr>
            <p:ph type="tbl" idx="1"/>
          </p:nvPr>
        </p:nvSpPr>
        <p:spPr>
          <a:xfrm>
            <a:off x="457200" y="1600200"/>
            <a:ext cx="8229600" cy="4708525"/>
          </a:xfrm>
        </p:spPr>
        <p:txBody>
          <a:bodyPr/>
          <a:lstStyle/>
          <a:p>
            <a:pPr lvl="0"/>
            <a:endParaRPr lang="fr-FR" noProof="0"/>
          </a:p>
        </p:txBody>
      </p:sp>
      <p:sp>
        <p:nvSpPr>
          <p:cNvPr id="4" name="Espace réservé de la date 13"/>
          <p:cNvSpPr>
            <a:spLocks noGrp="1"/>
          </p:cNvSpPr>
          <p:nvPr>
            <p:ph type="dt" sz="half" idx="10"/>
          </p:nvPr>
        </p:nvSpPr>
        <p:spPr/>
        <p:txBody>
          <a:bodyPr/>
          <a:lstStyle>
            <a:lvl1pPr>
              <a:defRPr/>
            </a:lvl1pPr>
          </a:lstStyle>
          <a:p>
            <a:pPr>
              <a:defRPr/>
            </a:pPr>
            <a:fld id="{C06CB0EE-FEDA-4A80-B575-C513D90F3D59}" type="datetimeFigureOut">
              <a:rPr lang="fr-FR"/>
              <a:pPr>
                <a:defRPr/>
              </a:pPr>
              <a:t>13/10/2022</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6E138609-37DF-45F4-9F93-0F8D977530F0}"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a:xfrm>
            <a:off x="685800" y="1600201"/>
            <a:ext cx="7772400" cy="3733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B4B3DE60-579F-4232-9539-C14E7FFAE245}" type="datetimeFigureOut">
              <a:rPr lang="fr-FR" smtClean="0"/>
              <a:pPr>
                <a:defRPr/>
              </a:pPr>
              <a:t>13/10/2022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856B8B14-9287-4560-9001-64B816CF6D13}"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DFF479D9-F508-45ED-AA49-5415ADB61E1C}" type="datetimeFigureOut">
              <a:rPr lang="fr-FR" smtClean="0"/>
              <a:pPr>
                <a:defRPr/>
              </a:pPr>
              <a:t>13/10/2022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9B9AFDB1-9C5B-4387-B54B-C8AD62F0EAB7}" type="slidenum">
              <a:rPr lang="fr-FR" smtClean="0"/>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7867B0A2-B985-4E05-B9D1-63AA0EDD644A}" type="datetimeFigureOut">
              <a:rPr lang="fr-FR" smtClean="0"/>
              <a:pPr>
                <a:defRPr/>
              </a:pPr>
              <a:t>13/10/2022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878319B6-00A7-47F1-95D6-83C40DCA1DC6}" type="slidenum">
              <a:rPr lang="fr-FR" smtClean="0"/>
              <a:pPr>
                <a:defRPr/>
              </a:pPr>
              <a:t>‹N°›</a:t>
            </a:fld>
            <a:endParaRPr lang="fr-FR"/>
          </a:p>
        </p:txBody>
      </p:sp>
      <p:sp>
        <p:nvSpPr>
          <p:cNvPr id="13" name="Content Placeholder 12"/>
          <p:cNvSpPr>
            <a:spLocks noGrp="1"/>
          </p:cNvSpPr>
          <p:nvPr>
            <p:ph sz="quarter" idx="13"/>
          </p:nvPr>
        </p:nvSpPr>
        <p:spPr>
          <a:xfrm>
            <a:off x="6858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pPr>
              <a:defRPr/>
            </a:pPr>
            <a:fld id="{8DACCE50-2270-4A69-8C89-23324C60CF87}" type="datetimeFigureOut">
              <a:rPr lang="fr-FR" smtClean="0"/>
              <a:pPr>
                <a:defRPr/>
              </a:pPr>
              <a:t>13/10/2022</a:t>
            </a:fld>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E8D1806C-763E-451A-B755-98FB8BBE243C}" type="slidenum">
              <a:rPr lang="fr-FR" smtClean="0"/>
              <a:pPr>
                <a:defRPr/>
              </a:pPr>
              <a:t>‹N°›</a:t>
            </a:fld>
            <a:endParaRPr lang="fr-FR"/>
          </a:p>
        </p:txBody>
      </p:sp>
      <p:sp>
        <p:nvSpPr>
          <p:cNvPr id="15" name="Content Placeholder 14"/>
          <p:cNvSpPr>
            <a:spLocks noGrp="1"/>
          </p:cNvSpPr>
          <p:nvPr>
            <p:ph sz="quarter" idx="13"/>
          </p:nvPr>
        </p:nvSpPr>
        <p:spPr>
          <a:xfrm>
            <a:off x="6858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fr-FR" smtClean="0"/>
              <a:t>Modifiez le style du titre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pPr>
              <a:defRPr/>
            </a:pPr>
            <a:fld id="{4D42438B-AE31-4536-AFDD-CB6F2C25D177}" type="datetimeFigureOut">
              <a:rPr lang="fr-FR" smtClean="0"/>
              <a:pPr>
                <a:defRPr/>
              </a:pPr>
              <a:t>13/10/2022</a:t>
            </a:fld>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1575E2AF-1D6D-4580-8906-CB0A570C9598}"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fld id="{1095FD7B-A73D-411C-80AD-4E2EBF8F2A97}" type="datetimeFigureOut">
              <a:rPr lang="fr-FR" smtClean="0"/>
              <a:pPr>
                <a:defRPr/>
              </a:pPr>
              <a:t>13/10/2022</a:t>
            </a:fld>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CD549A41-D41F-4174-9954-64BF13417AC8}"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0766BF0-1D6B-40D3-86F6-CB28FCFFE49C}" type="datetimeFigureOut">
              <a:rPr lang="fr-FR" smtClean="0"/>
              <a:pPr>
                <a:defRPr/>
              </a:pPr>
              <a:t>13/10/2022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367FD56A-5CE9-4CB2-A4E5-E16B5EDD010C}" type="slidenum">
              <a:rPr lang="fr-FR" smtClean="0"/>
              <a:pPr>
                <a:defRPr/>
              </a:pPr>
              <a:t>‹N°›</a:t>
            </a:fld>
            <a:endParaRPr lang="fr-FR"/>
          </a:p>
        </p:txBody>
      </p:sp>
      <p:sp>
        <p:nvSpPr>
          <p:cNvPr id="13" name="Content Placeholder 12"/>
          <p:cNvSpPr>
            <a:spLocks noGrp="1"/>
          </p:cNvSpPr>
          <p:nvPr>
            <p:ph sz="quarter" idx="13"/>
          </p:nvPr>
        </p:nvSpPr>
        <p:spPr>
          <a:xfrm>
            <a:off x="4572000" y="609600"/>
            <a:ext cx="3886200" cy="4191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5C3D3CC8-9B0A-4619-99F9-D4798E047556}" type="datetimeFigureOut">
              <a:rPr lang="fr-FR" smtClean="0"/>
              <a:pPr>
                <a:defRPr/>
              </a:pPr>
              <a:t>13/10/2022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A657DE9A-286E-4D38-BC8C-255B3991199D}" type="slidenum">
              <a:rPr lang="fr-FR" smtClean="0"/>
              <a:pPr>
                <a:defRPr/>
              </a:pPr>
              <a:t>‹N°›</a:t>
            </a:fld>
            <a:endParaRPr lang="fr-F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fr-FR" smtClean="0"/>
              <a:t>Modifiez le style du titre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4">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pPr>
              <a:defRPr/>
            </a:pPr>
            <a:fld id="{68BEC2F5-2498-45BE-96E6-5247DC20C066}" type="datetimeFigureOut">
              <a:rPr lang="fr-FR" smtClean="0"/>
              <a:pPr>
                <a:defRPr/>
              </a:pPr>
              <a:t>13/10/2022</a:t>
            </a:fld>
            <a:endParaRPr lang="fr-F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pPr>
              <a:defRPr/>
            </a:pPr>
            <a:endParaRPr lang="fr-F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pPr>
              <a:defRPr/>
            </a:pPr>
            <a:fld id="{00476C31-F2BC-4CE8-A79D-4B95F4B8EB62}"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ous-titre 2"/>
          <p:cNvSpPr>
            <a:spLocks noGrp="1"/>
          </p:cNvSpPr>
          <p:nvPr>
            <p:ph type="subTitle" idx="1"/>
          </p:nvPr>
        </p:nvSpPr>
        <p:spPr>
          <a:xfrm>
            <a:off x="1403648" y="1196752"/>
            <a:ext cx="6400800" cy="3941763"/>
          </a:xfrm>
        </p:spPr>
        <p:txBody>
          <a:bodyPr>
            <a:normAutofit/>
          </a:bodyPr>
          <a:lstStyle/>
          <a:p>
            <a:pPr eaLnBrk="1" hangingPunct="1"/>
            <a:endParaRPr lang="fr-FR" dirty="0" smtClean="0">
              <a:latin typeface="Georgia" panose="02040502050405020303" pitchFamily="18" charset="0"/>
            </a:endParaRPr>
          </a:p>
          <a:p>
            <a:pPr eaLnBrk="1" hangingPunct="1"/>
            <a:endParaRPr lang="fr-FR" dirty="0" smtClean="0">
              <a:latin typeface="Georgia" panose="02040502050405020303" pitchFamily="18" charset="0"/>
            </a:endParaRPr>
          </a:p>
          <a:p>
            <a:pPr eaLnBrk="1" hangingPunct="1"/>
            <a:endParaRPr lang="fr-FR" dirty="0">
              <a:latin typeface="Georgia" panose="02040502050405020303" pitchFamily="18" charset="0"/>
            </a:endParaRPr>
          </a:p>
          <a:p>
            <a:pPr eaLnBrk="1" hangingPunct="1"/>
            <a:endParaRPr lang="fr-FR" dirty="0" smtClean="0">
              <a:latin typeface="Georgia" panose="02040502050405020303" pitchFamily="18" charset="0"/>
            </a:endParaRPr>
          </a:p>
          <a:p>
            <a:pPr eaLnBrk="1" hangingPunct="1"/>
            <a:endParaRPr lang="fr-FR" dirty="0" smtClean="0">
              <a:latin typeface="Georgia" panose="02040502050405020303" pitchFamily="18" charset="0"/>
            </a:endParaRPr>
          </a:p>
          <a:p>
            <a:pPr eaLnBrk="1" hangingPunct="1"/>
            <a:endParaRPr lang="fr-FR" dirty="0" smtClean="0">
              <a:latin typeface="Georgia" panose="02040502050405020303" pitchFamily="18" charset="0"/>
            </a:endParaRPr>
          </a:p>
          <a:p>
            <a:pPr algn="ctr" eaLnBrk="1" hangingPunct="1"/>
            <a:r>
              <a:rPr lang="fr-FR" sz="3600" b="1" dirty="0" smtClean="0">
                <a:solidFill>
                  <a:schemeClr val="tx1">
                    <a:lumMod val="65000"/>
                    <a:lumOff val="35000"/>
                  </a:schemeClr>
                </a:solidFill>
                <a:latin typeface="Georgia" panose="02040502050405020303" pitchFamily="18" charset="0"/>
              </a:rPr>
              <a:t>Conseil de la Vie Sociale</a:t>
            </a:r>
          </a:p>
          <a:p>
            <a:pPr algn="ctr" eaLnBrk="1" hangingPunct="1"/>
            <a:r>
              <a:rPr lang="fr-FR" sz="2800" dirty="0" smtClean="0">
                <a:solidFill>
                  <a:schemeClr val="tx1">
                    <a:lumMod val="65000"/>
                    <a:lumOff val="35000"/>
                  </a:schemeClr>
                </a:solidFill>
                <a:latin typeface="Georgia" panose="02040502050405020303" pitchFamily="18" charset="0"/>
              </a:rPr>
              <a:t>13 octobre 2022</a:t>
            </a:r>
          </a:p>
        </p:txBody>
      </p:sp>
      <p:pic>
        <p:nvPicPr>
          <p:cNvPr id="2050" name="Picture 2" descr="X:\Commun\logo 20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9431" y="1268760"/>
            <a:ext cx="2270052" cy="18722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4616"/>
            <a:ext cx="7772400" cy="976112"/>
          </a:xfrm>
        </p:spPr>
        <p:txBody>
          <a:bodyPr/>
          <a:lstStyle/>
          <a:p>
            <a:r>
              <a:rPr lang="fr-FR" dirty="0" smtClean="0"/>
              <a:t>AU SEIN DE L’établissement</a:t>
            </a:r>
            <a:endParaRPr lang="fr-FR" dirty="0"/>
          </a:p>
        </p:txBody>
      </p:sp>
      <p:sp>
        <p:nvSpPr>
          <p:cNvPr id="3" name="Espace réservé du contenu 2"/>
          <p:cNvSpPr>
            <a:spLocks noGrp="1"/>
          </p:cNvSpPr>
          <p:nvPr>
            <p:ph idx="1"/>
          </p:nvPr>
        </p:nvSpPr>
        <p:spPr>
          <a:xfrm>
            <a:off x="323528" y="1052736"/>
            <a:ext cx="8496944" cy="5472607"/>
          </a:xfrm>
        </p:spPr>
        <p:txBody>
          <a:bodyPr>
            <a:normAutofit lnSpcReduction="10000"/>
          </a:bodyPr>
          <a:lstStyle/>
          <a:p>
            <a:r>
              <a:rPr lang="fr-FR" u="sng" dirty="0" smtClean="0"/>
              <a:t>Pas de nouveau cluster COVID parmi les habitants depuis le 1er avril 2022 </a:t>
            </a:r>
            <a:r>
              <a:rPr lang="fr-FR" dirty="0" smtClean="0"/>
              <a:t>: un cas isolé fin août 2022 </a:t>
            </a:r>
          </a:p>
          <a:p>
            <a:r>
              <a:rPr lang="fr-FR" dirty="0" smtClean="0"/>
              <a:t>Agents : depuis avril, 3 cas isolés (2 en  août et un en octobre)</a:t>
            </a:r>
          </a:p>
          <a:p>
            <a:pPr marL="68580" indent="0">
              <a:buNone/>
            </a:pPr>
            <a:endParaRPr lang="fr-FR" dirty="0" smtClean="0"/>
          </a:p>
          <a:p>
            <a:r>
              <a:rPr lang="fr-FR" u="sng" dirty="0" smtClean="0"/>
              <a:t>Principaux points d’</a:t>
            </a:r>
            <a:r>
              <a:rPr lang="fr-FR" b="1" u="sng" dirty="0" smtClean="0"/>
              <a:t>organisation à ce jour</a:t>
            </a:r>
          </a:p>
          <a:p>
            <a:pPr>
              <a:buFont typeface="Wingdings" panose="05000000000000000000" pitchFamily="2" charset="2"/>
              <a:buChar char="§"/>
            </a:pPr>
            <a:r>
              <a:rPr lang="fr-FR" u="sng" dirty="0" smtClean="0"/>
              <a:t>Respect des gestes barrières par les agents et les visiteurs</a:t>
            </a:r>
          </a:p>
          <a:p>
            <a:pPr>
              <a:buFont typeface="Symbol" panose="05050102010706020507" pitchFamily="18" charset="2"/>
              <a:buChar char="Þ"/>
            </a:pPr>
            <a:r>
              <a:rPr lang="fr-FR" dirty="0" smtClean="0"/>
              <a:t>c’est </a:t>
            </a:r>
            <a:r>
              <a:rPr lang="fr-FR" b="1" dirty="0" smtClean="0">
                <a:solidFill>
                  <a:srgbClr val="FF0000"/>
                </a:solidFill>
              </a:rPr>
              <a:t>IMPERATIF! </a:t>
            </a:r>
            <a:r>
              <a:rPr lang="fr-FR" dirty="0" smtClean="0">
                <a:solidFill>
                  <a:srgbClr val="FF0000"/>
                </a:solidFill>
              </a:rPr>
              <a:t>(point rappelé dans les consignes aux établissement en août 2022)</a:t>
            </a:r>
            <a:endParaRPr lang="fr-FR" b="1" dirty="0" smtClean="0">
              <a:solidFill>
                <a:srgbClr val="FF0000"/>
              </a:solidFill>
            </a:endParaRPr>
          </a:p>
          <a:p>
            <a:pPr>
              <a:buFont typeface="Wingdings" panose="05000000000000000000" pitchFamily="2" charset="2"/>
              <a:buChar char="§"/>
            </a:pPr>
            <a:r>
              <a:rPr lang="fr-FR" u="sng" dirty="0" smtClean="0"/>
              <a:t>Maintien des activités mais en conditions adaptées </a:t>
            </a:r>
            <a:r>
              <a:rPr lang="fr-FR" dirty="0" smtClean="0"/>
              <a:t>: petits groupes sont privilégiés (3 à 4 résidents), si plus grands groupes (ateliers mémoire, secteur Jonquilles, accueil de jour…) respect au maximum des règles de distanciation sociale avec placement adapté</a:t>
            </a:r>
          </a:p>
          <a:p>
            <a:pPr>
              <a:buFont typeface="Wingdings" panose="05000000000000000000" pitchFamily="2" charset="2"/>
              <a:buChar char="§"/>
            </a:pPr>
            <a:r>
              <a:rPr lang="fr-FR" u="sng" dirty="0" smtClean="0"/>
              <a:t>Sorties possibles</a:t>
            </a:r>
          </a:p>
          <a:p>
            <a:pPr marL="68580" indent="0" algn="ctr">
              <a:buNone/>
            </a:pPr>
            <a:r>
              <a:rPr lang="fr-FR" b="1" dirty="0" smtClean="0">
                <a:solidFill>
                  <a:srgbClr val="FF0000"/>
                </a:solidFill>
              </a:rPr>
              <a:t>MERCI DE RESPECTER LES CONSIGNES PAR RAPPORT AU PORT DU MASQUE A TOUT MOMENT EN INTERIEUR ET AU RESPECT DES DISTANCES PENDANT LES REPAS</a:t>
            </a:r>
          </a:p>
        </p:txBody>
      </p:sp>
    </p:spTree>
    <p:extLst>
      <p:ext uri="{BB962C8B-B14F-4D97-AF65-F5344CB8AC3E}">
        <p14:creationId xmlns:p14="http://schemas.microsoft.com/office/powerpoint/2010/main" val="163323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1804" y="188640"/>
            <a:ext cx="7772400" cy="1143000"/>
          </a:xfrm>
        </p:spPr>
        <p:txBody>
          <a:bodyPr>
            <a:normAutofit/>
          </a:bodyPr>
          <a:lstStyle/>
          <a:p>
            <a:r>
              <a:rPr lang="fr-FR" dirty="0" smtClean="0"/>
              <a:t>AU SEIN DE L’ETABLISSEMENT</a:t>
            </a:r>
            <a:endParaRPr lang="fr-FR" dirty="0"/>
          </a:p>
        </p:txBody>
      </p:sp>
      <p:sp>
        <p:nvSpPr>
          <p:cNvPr id="3" name="Espace réservé du contenu 2"/>
          <p:cNvSpPr>
            <a:spLocks noGrp="1"/>
          </p:cNvSpPr>
          <p:nvPr>
            <p:ph idx="1"/>
          </p:nvPr>
        </p:nvSpPr>
        <p:spPr>
          <a:xfrm>
            <a:off x="251520" y="1124744"/>
            <a:ext cx="8712968" cy="5400599"/>
          </a:xfrm>
        </p:spPr>
        <p:txBody>
          <a:bodyPr>
            <a:normAutofit fontScale="55000" lnSpcReduction="20000"/>
          </a:bodyPr>
          <a:lstStyle/>
          <a:p>
            <a:endParaRPr lang="fr-FR" sz="2200" dirty="0" smtClean="0"/>
          </a:p>
          <a:p>
            <a:pPr lvl="0"/>
            <a:r>
              <a:rPr lang="fr-FR" sz="2900" b="1" i="1" dirty="0" smtClean="0"/>
              <a:t>Activités/Ateliers</a:t>
            </a:r>
            <a:endParaRPr lang="fr-FR" sz="2900" b="1" dirty="0"/>
          </a:p>
          <a:p>
            <a:pPr>
              <a:buFont typeface="Wingdings" panose="05000000000000000000" pitchFamily="2" charset="2"/>
              <a:buChar char="q"/>
            </a:pPr>
            <a:r>
              <a:rPr lang="fr-FR" sz="2900" dirty="0" smtClean="0"/>
              <a:t>Reprise des </a:t>
            </a:r>
            <a:r>
              <a:rPr lang="fr-FR" sz="2900" dirty="0"/>
              <a:t>offices </a:t>
            </a:r>
            <a:r>
              <a:rPr lang="fr-FR" sz="2900" dirty="0" smtClean="0"/>
              <a:t>religieux en avril 2022 suite à l’épisode COVID.</a:t>
            </a:r>
          </a:p>
          <a:p>
            <a:pPr marL="68580" indent="0">
              <a:buNone/>
            </a:pPr>
            <a:r>
              <a:rPr lang="fr-FR" sz="2900" dirty="0" smtClean="0"/>
              <a:t>Reprise de la communion sous condition d’hygiène stricte</a:t>
            </a:r>
          </a:p>
          <a:p>
            <a:pPr>
              <a:buFont typeface="Wingdings" panose="05000000000000000000" pitchFamily="2" charset="2"/>
              <a:buChar char="q"/>
            </a:pPr>
            <a:r>
              <a:rPr lang="fr-FR" sz="2900" dirty="0" smtClean="0"/>
              <a:t>Les ateliers et activités menés par des intervenants extérieurs (médiation animale, art-thérapie, gymnastique avec </a:t>
            </a:r>
            <a:r>
              <a:rPr lang="fr-FR" sz="2900" dirty="0" err="1" smtClean="0"/>
              <a:t>Siel</a:t>
            </a:r>
            <a:r>
              <a:rPr lang="fr-FR" sz="2900" dirty="0" smtClean="0"/>
              <a:t> Bleu, coiffeur extérieur…) sont pour le moment maintenus mais </a:t>
            </a:r>
            <a:r>
              <a:rPr lang="fr-FR" sz="2900" u="sng" dirty="0" smtClean="0"/>
              <a:t>le respect des distanciations de rigueur et les gestes barrières sont impératifs</a:t>
            </a:r>
            <a:r>
              <a:rPr lang="fr-FR" sz="2900" dirty="0" smtClean="0"/>
              <a:t>.</a:t>
            </a:r>
          </a:p>
          <a:p>
            <a:pPr>
              <a:buFont typeface="Wingdings" panose="05000000000000000000" pitchFamily="2" charset="2"/>
              <a:buChar char="q"/>
            </a:pPr>
            <a:r>
              <a:rPr lang="fr-FR" sz="2900" dirty="0" smtClean="0"/>
              <a:t>Les </a:t>
            </a:r>
            <a:r>
              <a:rPr lang="fr-FR" sz="2900" dirty="0"/>
              <a:t>activités PASA et accueil de jour, ainsi que la gymnastique douce animée en </a:t>
            </a:r>
            <a:r>
              <a:rPr lang="fr-FR" sz="2900" dirty="0" smtClean="0"/>
              <a:t>interne ou les ateliers mémoire, </a:t>
            </a:r>
            <a:r>
              <a:rPr lang="fr-FR" sz="2900" dirty="0"/>
              <a:t>sont pour le moment maintenues dans les mêmes </a:t>
            </a:r>
            <a:r>
              <a:rPr lang="fr-FR" sz="2900" dirty="0" smtClean="0"/>
              <a:t>conditions (groupes réduits).</a:t>
            </a:r>
            <a:endParaRPr lang="fr-FR" sz="2900" dirty="0"/>
          </a:p>
          <a:p>
            <a:pPr marL="68580" indent="0">
              <a:buNone/>
            </a:pPr>
            <a:endParaRPr lang="fr-FR" sz="2900" dirty="0"/>
          </a:p>
          <a:p>
            <a:pPr lvl="0"/>
            <a:r>
              <a:rPr lang="fr-FR" sz="2900" b="1" i="1" dirty="0" smtClean="0">
                <a:solidFill>
                  <a:srgbClr val="00B050"/>
                </a:solidFill>
              </a:rPr>
              <a:t>MODIFICATIONS : Visites/ Accueil des visiteurs </a:t>
            </a:r>
            <a:endParaRPr lang="fr-FR" sz="2900" dirty="0" smtClean="0">
              <a:solidFill>
                <a:srgbClr val="00B050"/>
              </a:solidFill>
            </a:endParaRPr>
          </a:p>
          <a:p>
            <a:pPr>
              <a:buFont typeface="Wingdings" panose="05000000000000000000" pitchFamily="2" charset="2"/>
              <a:buChar char="q"/>
            </a:pPr>
            <a:r>
              <a:rPr lang="fr-FR" sz="2900" b="1" dirty="0">
                <a:solidFill>
                  <a:srgbClr val="00B050"/>
                </a:solidFill>
              </a:rPr>
              <a:t>LES PASS SANITAIRES NE SERONT PLUS CONTROLES SYSTEMATIQUEMENT A L’ENTREE PAR UN AGENT A PARTIR DU 27 JUIN 2022 POUR UNE DUREE INDETERMINEE</a:t>
            </a:r>
          </a:p>
          <a:p>
            <a:pPr>
              <a:buFont typeface="Wingdings" panose="05000000000000000000" pitchFamily="2" charset="2"/>
              <a:buChar char="q"/>
            </a:pPr>
            <a:r>
              <a:rPr lang="fr-FR" sz="2900" b="1" dirty="0">
                <a:solidFill>
                  <a:srgbClr val="00B050"/>
                </a:solidFill>
              </a:rPr>
              <a:t>PAR CONSEQUENT LES HORAIRES DE VISITES (14H – 17H) SERONT LEVES A LA MEME DATE</a:t>
            </a:r>
            <a:r>
              <a:rPr lang="fr-FR" sz="2900" b="1" dirty="0" smtClean="0">
                <a:solidFill>
                  <a:srgbClr val="00B050"/>
                </a:solidFill>
              </a:rPr>
              <a:t>.</a:t>
            </a:r>
          </a:p>
          <a:p>
            <a:pPr>
              <a:buFont typeface="Wingdings" panose="05000000000000000000" pitchFamily="2" charset="2"/>
              <a:buChar char="q"/>
            </a:pPr>
            <a:r>
              <a:rPr lang="fr-FR" sz="2900" dirty="0" smtClean="0"/>
              <a:t>La </a:t>
            </a:r>
            <a:r>
              <a:rPr lang="fr-FR" sz="2900" dirty="0"/>
              <a:t>signature du registre est obligatoire. </a:t>
            </a:r>
          </a:p>
          <a:p>
            <a:pPr>
              <a:buFont typeface="Wingdings" panose="05000000000000000000" pitchFamily="2" charset="2"/>
              <a:buChar char="q"/>
            </a:pPr>
            <a:r>
              <a:rPr lang="fr-FR" sz="2900" b="1" u="sng" dirty="0" smtClean="0"/>
              <a:t>Le </a:t>
            </a:r>
            <a:r>
              <a:rPr lang="fr-FR" sz="2900" b="1" u="sng" dirty="0"/>
              <a:t>port du masque et le respect des gestes barrières sont </a:t>
            </a:r>
            <a:r>
              <a:rPr lang="fr-FR" sz="2900" b="1" u="sng" dirty="0" smtClean="0"/>
              <a:t>impératifs</a:t>
            </a:r>
            <a:r>
              <a:rPr lang="fr-FR" sz="2900" dirty="0"/>
              <a:t> </a:t>
            </a:r>
            <a:r>
              <a:rPr lang="fr-FR" sz="2900" dirty="0" smtClean="0"/>
              <a:t>même avec un </a:t>
            </a:r>
            <a:r>
              <a:rPr lang="fr-FR" sz="2900" dirty="0" err="1" smtClean="0"/>
              <a:t>pass</a:t>
            </a:r>
            <a:r>
              <a:rPr lang="fr-FR" sz="2900" dirty="0" smtClean="0"/>
              <a:t> sanitaire</a:t>
            </a:r>
            <a:endParaRPr lang="fr-FR" sz="2200" dirty="0"/>
          </a:p>
        </p:txBody>
      </p:sp>
    </p:spTree>
    <p:extLst>
      <p:ext uri="{BB962C8B-B14F-4D97-AF65-F5344CB8AC3E}">
        <p14:creationId xmlns:p14="http://schemas.microsoft.com/office/powerpoint/2010/main" val="144199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AU SEIN DE L’établissement</a:t>
            </a:r>
          </a:p>
        </p:txBody>
      </p:sp>
      <p:sp>
        <p:nvSpPr>
          <p:cNvPr id="3" name="Espace réservé du contenu 2"/>
          <p:cNvSpPr>
            <a:spLocks noGrp="1"/>
          </p:cNvSpPr>
          <p:nvPr>
            <p:ph idx="1"/>
          </p:nvPr>
        </p:nvSpPr>
        <p:spPr/>
        <p:txBody>
          <a:bodyPr/>
          <a:lstStyle/>
          <a:p>
            <a:pPr>
              <a:buFont typeface="Arial" panose="020B0604020202020204" pitchFamily="34" charset="0"/>
              <a:buChar char="•"/>
            </a:pPr>
            <a:endParaRPr lang="fr-FR" dirty="0" smtClean="0"/>
          </a:p>
          <a:p>
            <a:pPr>
              <a:buFont typeface="Arial" panose="020B0604020202020204" pitchFamily="34" charset="0"/>
              <a:buChar char="•"/>
            </a:pPr>
            <a:endParaRPr lang="fr-FR" dirty="0"/>
          </a:p>
        </p:txBody>
      </p:sp>
      <p:sp>
        <p:nvSpPr>
          <p:cNvPr id="4" name="ZoneTexte 3"/>
          <p:cNvSpPr txBox="1"/>
          <p:nvPr/>
        </p:nvSpPr>
        <p:spPr>
          <a:xfrm>
            <a:off x="251520" y="1417638"/>
            <a:ext cx="8568952" cy="3170099"/>
          </a:xfrm>
          <a:prstGeom prst="rect">
            <a:avLst/>
          </a:prstGeom>
          <a:noFill/>
        </p:spPr>
        <p:txBody>
          <a:bodyPr wrap="square" rtlCol="0">
            <a:spAutoFit/>
          </a:bodyPr>
          <a:lstStyle/>
          <a:p>
            <a:r>
              <a:rPr lang="fr-FR" sz="2000" dirty="0" smtClean="0">
                <a:latin typeface="+mn-lt"/>
              </a:rPr>
              <a:t>A la lumière du contexte de 8</a:t>
            </a:r>
            <a:r>
              <a:rPr lang="fr-FR" sz="2000" baseline="30000" dirty="0" smtClean="0">
                <a:latin typeface="+mn-lt"/>
              </a:rPr>
              <a:t>ème</a:t>
            </a:r>
            <a:r>
              <a:rPr lang="fr-FR" sz="2000" dirty="0" smtClean="0">
                <a:latin typeface="+mn-lt"/>
              </a:rPr>
              <a:t> vague, et des chiffres plus préoccupants sur l’agglomération de Saint-Lô, en concertation avec le médecin coordonnateur, il est décidé de maintenir l’obligation du port du masque :</a:t>
            </a:r>
          </a:p>
          <a:p>
            <a:pPr marL="342900" indent="-342900">
              <a:buFontTx/>
              <a:buChar char="-"/>
            </a:pPr>
            <a:r>
              <a:rPr lang="fr-FR" sz="2000" dirty="0" smtClean="0">
                <a:latin typeface="+mn-lt"/>
              </a:rPr>
              <a:t>Pour les agents à tout moment</a:t>
            </a:r>
          </a:p>
          <a:p>
            <a:pPr marL="342900" indent="-342900">
              <a:buFontTx/>
              <a:buChar char="-"/>
            </a:pPr>
            <a:r>
              <a:rPr lang="fr-FR" sz="2000" dirty="0" smtClean="0">
                <a:latin typeface="+mn-lt"/>
              </a:rPr>
              <a:t>Pour les visiteurs dans les espaces collectifs: hors espaces extérieurs; fortement conseillé en chambre</a:t>
            </a:r>
          </a:p>
          <a:p>
            <a:r>
              <a:rPr lang="fr-FR" sz="2000" dirty="0" smtClean="0">
                <a:latin typeface="+mn-lt"/>
              </a:rPr>
              <a:t>=&gt; Les consignes seront réévaluées toutes les semaines, pour envisager </a:t>
            </a:r>
            <a:r>
              <a:rPr lang="fr-FR" sz="2000" u="sng" dirty="0" smtClean="0">
                <a:latin typeface="+mn-lt"/>
              </a:rPr>
              <a:t>dès que possible </a:t>
            </a:r>
            <a:r>
              <a:rPr lang="fr-FR" sz="2000" dirty="0" smtClean="0">
                <a:latin typeface="+mn-lt"/>
              </a:rPr>
              <a:t>la levée de l’obligation du port du masque </a:t>
            </a:r>
            <a:r>
              <a:rPr lang="fr-FR" sz="2000" u="sng" dirty="0" smtClean="0">
                <a:latin typeface="+mn-lt"/>
              </a:rPr>
              <a:t>dans un contexte plus favorable</a:t>
            </a:r>
          </a:p>
          <a:p>
            <a:endParaRPr lang="fr-FR" sz="2000" dirty="0">
              <a:latin typeface="+mn-lt"/>
            </a:endParaRPr>
          </a:p>
        </p:txBody>
      </p:sp>
      <p:pic>
        <p:nvPicPr>
          <p:cNvPr id="5" name="Image 4"/>
          <p:cNvPicPr>
            <a:picLocks noChangeAspect="1"/>
          </p:cNvPicPr>
          <p:nvPr/>
        </p:nvPicPr>
        <p:blipFill>
          <a:blip r:embed="rId2"/>
          <a:stretch>
            <a:fillRect/>
          </a:stretch>
        </p:blipFill>
        <p:spPr>
          <a:xfrm>
            <a:off x="1213681" y="4247038"/>
            <a:ext cx="6644630" cy="2173926"/>
          </a:xfrm>
          <a:prstGeom prst="rect">
            <a:avLst/>
          </a:prstGeom>
        </p:spPr>
      </p:pic>
    </p:spTree>
    <p:extLst>
      <p:ext uri="{BB962C8B-B14F-4D97-AF65-F5344CB8AC3E}">
        <p14:creationId xmlns:p14="http://schemas.microsoft.com/office/powerpoint/2010/main" val="1621504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0" y="1676400"/>
            <a:ext cx="4248472" cy="1524000"/>
          </a:xfrm>
        </p:spPr>
        <p:txBody>
          <a:bodyPr>
            <a:normAutofit fontScale="90000"/>
          </a:bodyPr>
          <a:lstStyle/>
          <a:p>
            <a:r>
              <a:rPr lang="fr-FR" b="1" dirty="0" smtClean="0"/>
              <a:t>III/appel a projet « investissement du quotidien »</a:t>
            </a:r>
            <a:endParaRPr lang="fr-FR" b="1" dirty="0"/>
          </a:p>
        </p:txBody>
      </p:sp>
      <p:sp>
        <p:nvSpPr>
          <p:cNvPr id="3" name="Sous-titre 2"/>
          <p:cNvSpPr>
            <a:spLocks noGrp="1"/>
          </p:cNvSpPr>
          <p:nvPr>
            <p:ph type="subTitle" idx="1"/>
          </p:nvPr>
        </p:nvSpPr>
        <p:spPr/>
        <p:txBody>
          <a:bodyPr/>
          <a:lstStyle/>
          <a:p>
            <a:r>
              <a:rPr lang="fr-FR" i="1" dirty="0" smtClean="0"/>
              <a:t>ARS Normandie</a:t>
            </a:r>
            <a:endParaRPr lang="fr-FR" i="1" dirty="0"/>
          </a:p>
        </p:txBody>
      </p:sp>
    </p:spTree>
    <p:extLst>
      <p:ext uri="{BB962C8B-B14F-4D97-AF65-F5344CB8AC3E}">
        <p14:creationId xmlns:p14="http://schemas.microsoft.com/office/powerpoint/2010/main" val="1684902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9796" y="-171400"/>
            <a:ext cx="7772400" cy="1143000"/>
          </a:xfrm>
        </p:spPr>
        <p:txBody>
          <a:bodyPr/>
          <a:lstStyle/>
          <a:p>
            <a:r>
              <a:rPr lang="fr-FR" dirty="0" smtClean="0"/>
              <a:t>AVANT-PROPOS</a:t>
            </a:r>
            <a:endParaRPr lang="fr-FR" dirty="0"/>
          </a:p>
        </p:txBody>
      </p:sp>
      <p:sp>
        <p:nvSpPr>
          <p:cNvPr id="3" name="Espace réservé du contenu 2"/>
          <p:cNvSpPr>
            <a:spLocks noGrp="1"/>
          </p:cNvSpPr>
          <p:nvPr>
            <p:ph idx="1"/>
          </p:nvPr>
        </p:nvSpPr>
        <p:spPr>
          <a:xfrm>
            <a:off x="107504" y="971600"/>
            <a:ext cx="8856984" cy="5409727"/>
          </a:xfrm>
        </p:spPr>
        <p:txBody>
          <a:bodyPr>
            <a:noAutofit/>
          </a:bodyPr>
          <a:lstStyle/>
          <a:p>
            <a:r>
              <a:rPr lang="fr-FR" sz="1900" dirty="0"/>
              <a:t>Une nouvelle campagne a été ouverte </a:t>
            </a:r>
            <a:r>
              <a:rPr lang="fr-FR" sz="1900" dirty="0" smtClean="0"/>
              <a:t>par l’ARS pour </a:t>
            </a:r>
            <a:r>
              <a:rPr lang="fr-FR" sz="1900" dirty="0"/>
              <a:t>l’année 2022 afin de financer « l’investissement du quotidien » dans les </a:t>
            </a:r>
            <a:r>
              <a:rPr lang="fr-FR" sz="1900" dirty="0" smtClean="0"/>
              <a:t>EHPAD habilités </a:t>
            </a:r>
            <a:r>
              <a:rPr lang="fr-FR" sz="1900" dirty="0"/>
              <a:t>à 50 % ou plus de leur capacité à l’aide sociale. Les crédits sont répartis dans une logique forfaitaire entre les EHPAD concernés, et pour 2022 l’EHPAD est éligible à une aide forfaitaire de 28 251 €</a:t>
            </a:r>
            <a:r>
              <a:rPr lang="fr-FR" sz="1900" dirty="0" smtClean="0"/>
              <a:t>.</a:t>
            </a:r>
          </a:p>
          <a:p>
            <a:r>
              <a:rPr lang="fr-FR" sz="1900" dirty="0" smtClean="0"/>
              <a:t>Cette </a:t>
            </a:r>
            <a:r>
              <a:rPr lang="fr-FR" sz="1900" dirty="0"/>
              <a:t>année, </a:t>
            </a:r>
            <a:r>
              <a:rPr lang="fr-FR" sz="1900" dirty="0">
                <a:solidFill>
                  <a:srgbClr val="00B050"/>
                </a:solidFill>
              </a:rPr>
              <a:t>ces crédits sont destinés à financer des dépenses d’investissement, s’orientant vers un objectif de qualité</a:t>
            </a:r>
            <a:r>
              <a:rPr lang="fr-FR" sz="1900" dirty="0"/>
              <a:t>, telles que notamment : </a:t>
            </a:r>
          </a:p>
          <a:p>
            <a:pPr algn="r">
              <a:buFont typeface="Wingdings" panose="05000000000000000000" pitchFamily="2" charset="2"/>
              <a:buChar char="v"/>
            </a:pPr>
            <a:r>
              <a:rPr lang="fr-FR" sz="1900" dirty="0" smtClean="0"/>
              <a:t>la </a:t>
            </a:r>
            <a:r>
              <a:rPr lang="fr-FR" sz="1900" dirty="0"/>
              <a:t>prévention (chute, dénutrition, douleur) avec des équipements de rééducation </a:t>
            </a:r>
            <a:endParaRPr lang="fr-FR" sz="1900" dirty="0" smtClean="0"/>
          </a:p>
          <a:p>
            <a:pPr algn="r">
              <a:buFont typeface="Wingdings" panose="05000000000000000000" pitchFamily="2" charset="2"/>
              <a:buChar char="v"/>
            </a:pPr>
            <a:r>
              <a:rPr lang="fr-FR" sz="1900" dirty="0" smtClean="0"/>
              <a:t>l’accompagnement </a:t>
            </a:r>
            <a:r>
              <a:rPr lang="fr-FR" sz="1900" dirty="0"/>
              <a:t>et les soins des résidents </a:t>
            </a:r>
            <a:r>
              <a:rPr lang="fr-FR" sz="1900" dirty="0" smtClean="0"/>
              <a:t>; </a:t>
            </a:r>
            <a:endParaRPr lang="fr-FR" sz="1900" dirty="0"/>
          </a:p>
          <a:p>
            <a:pPr algn="r">
              <a:buFont typeface="Wingdings" panose="05000000000000000000" pitchFamily="2" charset="2"/>
              <a:buChar char="v"/>
            </a:pPr>
            <a:r>
              <a:rPr lang="fr-FR" sz="1900" dirty="0" smtClean="0"/>
              <a:t>la </a:t>
            </a:r>
            <a:r>
              <a:rPr lang="fr-FR" sz="1900" dirty="0"/>
              <a:t>qualité de vie au travail des professionnels </a:t>
            </a:r>
            <a:r>
              <a:rPr lang="fr-FR" sz="1900" dirty="0" smtClean="0"/>
              <a:t>(rails de transferts, motorisation de chariots…) ; </a:t>
            </a:r>
          </a:p>
          <a:p>
            <a:pPr algn="r">
              <a:buFont typeface="Wingdings" panose="05000000000000000000" pitchFamily="2" charset="2"/>
              <a:buChar char="v"/>
            </a:pPr>
            <a:r>
              <a:rPr lang="fr-FR" sz="1900" dirty="0" smtClean="0"/>
              <a:t>des travaux courants ou de rénovation légère (ravalement …) ;</a:t>
            </a:r>
          </a:p>
          <a:p>
            <a:pPr algn="r">
              <a:buFont typeface="Wingdings" panose="05000000000000000000" pitchFamily="2" charset="2"/>
              <a:buChar char="v"/>
            </a:pPr>
            <a:r>
              <a:rPr lang="fr-FR" sz="1900" dirty="0" smtClean="0"/>
              <a:t>l’aménagement de jardin thérapeutique ; </a:t>
            </a:r>
          </a:p>
          <a:p>
            <a:pPr algn="r">
              <a:buFont typeface="Wingdings" panose="05000000000000000000" pitchFamily="2" charset="2"/>
              <a:buChar char="v"/>
            </a:pPr>
            <a:r>
              <a:rPr lang="fr-FR" sz="1900" dirty="0" smtClean="0"/>
              <a:t>des </a:t>
            </a:r>
            <a:r>
              <a:rPr lang="fr-FR" sz="1900" dirty="0"/>
              <a:t>travaux et achats d’équipements améliorant le confort d’été, limitant l’exposition à la chaleur et privilégiant la ventilation </a:t>
            </a:r>
            <a:r>
              <a:rPr lang="fr-FR" sz="1900" dirty="0" smtClean="0"/>
              <a:t>naturelle; </a:t>
            </a:r>
            <a:endParaRPr lang="fr-FR" sz="1900" dirty="0"/>
          </a:p>
          <a:p>
            <a:pPr algn="r">
              <a:buFont typeface="Wingdings" panose="05000000000000000000" pitchFamily="2" charset="2"/>
              <a:buChar char="v"/>
            </a:pPr>
            <a:r>
              <a:rPr lang="fr-FR" sz="1900" dirty="0" smtClean="0"/>
              <a:t>des </a:t>
            </a:r>
            <a:r>
              <a:rPr lang="fr-FR" sz="1900" dirty="0"/>
              <a:t>travaux de réduction de la consommation </a:t>
            </a:r>
            <a:r>
              <a:rPr lang="fr-FR" sz="1900" dirty="0" smtClean="0"/>
              <a:t>énergétique</a:t>
            </a:r>
            <a:endParaRPr lang="fr-FR" sz="1900" dirty="0"/>
          </a:p>
        </p:txBody>
      </p:sp>
    </p:spTree>
    <p:extLst>
      <p:ext uri="{BB962C8B-B14F-4D97-AF65-F5344CB8AC3E}">
        <p14:creationId xmlns:p14="http://schemas.microsoft.com/office/powerpoint/2010/main" val="44874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638"/>
            <a:ext cx="7772400" cy="778098"/>
          </a:xfrm>
        </p:spPr>
        <p:txBody>
          <a:bodyPr/>
          <a:lstStyle/>
          <a:p>
            <a:r>
              <a:rPr lang="fr-FR" dirty="0" smtClean="0"/>
              <a:t>CHOIX RETENU</a:t>
            </a:r>
            <a:endParaRPr lang="fr-FR" dirty="0"/>
          </a:p>
        </p:txBody>
      </p:sp>
      <p:sp>
        <p:nvSpPr>
          <p:cNvPr id="3" name="Espace réservé du contenu 2"/>
          <p:cNvSpPr>
            <a:spLocks noGrp="1"/>
          </p:cNvSpPr>
          <p:nvPr>
            <p:ph idx="1"/>
          </p:nvPr>
        </p:nvSpPr>
        <p:spPr>
          <a:xfrm>
            <a:off x="685800" y="1268760"/>
            <a:ext cx="7772400" cy="5256583"/>
          </a:xfrm>
        </p:spPr>
        <p:txBody>
          <a:bodyPr/>
          <a:lstStyle/>
          <a:p>
            <a:r>
              <a:rPr lang="fr-FR" dirty="0" smtClean="0"/>
              <a:t>Information établissement fin juillet 2022, réponse attendue pour le 15/10</a:t>
            </a:r>
          </a:p>
          <a:p>
            <a:r>
              <a:rPr lang="fr-FR" dirty="0"/>
              <a:t>L’établissement étant engagé depuis 2021 une réflexion sur la reconstruction du bâtiment dans les années à venir, le choix du projet s’est porté non sur des travaux mais sur </a:t>
            </a:r>
            <a:r>
              <a:rPr lang="fr-FR" b="1" dirty="0"/>
              <a:t>l’achat de matériels</a:t>
            </a:r>
            <a:r>
              <a:rPr lang="fr-FR" dirty="0"/>
              <a:t>. L’objectif était le suivant : plus qu’un simple renouvellement du matériel sur des modèles équivalents, </a:t>
            </a:r>
            <a:r>
              <a:rPr lang="fr-FR" b="1" dirty="0"/>
              <a:t>améliorer l’accompagnement des personnes lors des soins avec des équipements plus adaptées</a:t>
            </a:r>
            <a:r>
              <a:rPr lang="fr-FR" dirty="0"/>
              <a:t>. </a:t>
            </a:r>
            <a:endParaRPr lang="fr-FR" dirty="0" smtClean="0"/>
          </a:p>
          <a:p>
            <a:r>
              <a:rPr lang="fr-FR" dirty="0" smtClean="0"/>
              <a:t>Choix retenu :</a:t>
            </a:r>
          </a:p>
          <a:p>
            <a:pPr lvl="0" indent="-342900" algn="just">
              <a:lnSpc>
                <a:spcPct val="107000"/>
              </a:lnSpc>
              <a:buFont typeface="Symbol" panose="05050102010706020507" pitchFamily="18" charset="2"/>
              <a:buChar char=""/>
            </a:pPr>
            <a:r>
              <a:rPr lang="fr-FR" b="1" dirty="0">
                <a:latin typeface="Georgia" panose="02040502050405020303" pitchFamily="18" charset="0"/>
                <a:ea typeface="Calibri" panose="020F0502020204030204" pitchFamily="34" charset="0"/>
                <a:cs typeface="Times New Roman" panose="02020603050405020304" pitchFamily="18" charset="0"/>
              </a:rPr>
              <a:t>Achat de trois chariots de médicaments plus sécurisés</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lvl="0" indent="-342900" algn="just">
              <a:lnSpc>
                <a:spcPct val="107000"/>
              </a:lnSpc>
              <a:spcAft>
                <a:spcPts val="800"/>
              </a:spcAft>
              <a:buFont typeface="Symbol" panose="05050102010706020507" pitchFamily="18" charset="2"/>
              <a:buChar char=""/>
            </a:pPr>
            <a:r>
              <a:rPr lang="fr-FR" b="1" dirty="0">
                <a:latin typeface="Georgia" panose="02040502050405020303" pitchFamily="18" charset="0"/>
                <a:ea typeface="Calibri" panose="020F0502020204030204" pitchFamily="34" charset="0"/>
                <a:cs typeface="Times New Roman" panose="02020603050405020304" pitchFamily="18" charset="0"/>
              </a:rPr>
              <a:t>Achat de lits médicalisés plus confortables pour les résidents et plus facile d’utilisation pour les professionnels</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68580" indent="0">
              <a:buNone/>
            </a:pPr>
            <a:endParaRPr lang="fr-FR" dirty="0"/>
          </a:p>
        </p:txBody>
      </p:sp>
    </p:spTree>
    <p:extLst>
      <p:ext uri="{BB962C8B-B14F-4D97-AF65-F5344CB8AC3E}">
        <p14:creationId xmlns:p14="http://schemas.microsoft.com/office/powerpoint/2010/main" val="15994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Iv/ </a:t>
            </a:r>
            <a:r>
              <a:rPr lang="fr-FR" b="1" dirty="0" err="1" smtClean="0"/>
              <a:t>Enquete</a:t>
            </a:r>
            <a:r>
              <a:rPr lang="fr-FR" b="1" dirty="0" smtClean="0"/>
              <a:t> satisfaction </a:t>
            </a:r>
            <a:r>
              <a:rPr lang="fr-FR" b="1" dirty="0" err="1" smtClean="0"/>
              <a:t>aupres</a:t>
            </a:r>
            <a:r>
              <a:rPr lang="fr-FR" b="1" dirty="0" smtClean="0"/>
              <a:t> des habitants</a:t>
            </a:r>
            <a:endParaRPr lang="fr-FR" b="1"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112983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Enquête de satisfaction menée auprès des habitants de l’EHPAD</a:t>
            </a:r>
            <a:endParaRPr lang="fr-FR" dirty="0"/>
          </a:p>
        </p:txBody>
      </p:sp>
      <p:sp>
        <p:nvSpPr>
          <p:cNvPr id="3" name="Espace réservé du contenu 2"/>
          <p:cNvSpPr>
            <a:spLocks noGrp="1"/>
          </p:cNvSpPr>
          <p:nvPr>
            <p:ph idx="1"/>
          </p:nvPr>
        </p:nvSpPr>
        <p:spPr>
          <a:xfrm>
            <a:off x="685800" y="1600200"/>
            <a:ext cx="7772400" cy="4997151"/>
          </a:xfrm>
        </p:spPr>
        <p:txBody>
          <a:bodyPr>
            <a:normAutofit/>
          </a:bodyPr>
          <a:lstStyle/>
          <a:p>
            <a:pPr hangingPunct="0"/>
            <a:r>
              <a:rPr lang="fr-FR" b="1" dirty="0"/>
              <a:t> </a:t>
            </a:r>
            <a:r>
              <a:rPr lang="fr-FR" u="sng" dirty="0"/>
              <a:t>Date</a:t>
            </a:r>
            <a:r>
              <a:rPr lang="fr-FR" dirty="0"/>
              <a:t> : du 17 octobre 2022 à début novembre 2022</a:t>
            </a:r>
          </a:p>
          <a:p>
            <a:pPr lvl="0" hangingPunct="0"/>
            <a:r>
              <a:rPr lang="fr-FR" dirty="0" smtClean="0"/>
              <a:t>1ers questionnaires seront distribués par </a:t>
            </a:r>
            <a:r>
              <a:rPr lang="fr-FR" dirty="0"/>
              <a:t>M</a:t>
            </a:r>
            <a:r>
              <a:rPr lang="fr-FR" dirty="0" smtClean="0"/>
              <a:t>me FOUCHARD, coordinatrice animation, demain (15/10) pour test</a:t>
            </a:r>
          </a:p>
          <a:p>
            <a:pPr lvl="0" hangingPunct="0"/>
            <a:r>
              <a:rPr lang="fr-FR" dirty="0" smtClean="0"/>
              <a:t>17/10 : réunion coordinatrice animation et personnel pour information</a:t>
            </a:r>
          </a:p>
          <a:p>
            <a:pPr marL="68580" indent="0" hangingPunct="0">
              <a:buNone/>
            </a:pPr>
            <a:r>
              <a:rPr lang="fr-FR" dirty="0"/>
              <a:t>Des agents de l’EHPAD et du SSIAD seront identifiés pour accompagner nos habitants dans la démarche.</a:t>
            </a:r>
          </a:p>
          <a:p>
            <a:pPr marL="68580" lvl="0" indent="0" hangingPunct="0">
              <a:buNone/>
            </a:pPr>
            <a:r>
              <a:rPr lang="fr-FR" dirty="0" smtClean="0"/>
              <a:t>Ceux qui souhaitent répondre seuls pourront évidemment le faire</a:t>
            </a:r>
            <a:endParaRPr lang="fr-FR" dirty="0"/>
          </a:p>
          <a:p>
            <a:pPr hangingPunct="0"/>
            <a:r>
              <a:rPr lang="fr-FR" dirty="0" smtClean="0"/>
              <a:t>Certains habitants ne seront pas inclus dans la démarche : tous </a:t>
            </a:r>
            <a:r>
              <a:rPr lang="fr-FR" dirty="0"/>
              <a:t>les habitants du service Jonquilles + </a:t>
            </a:r>
            <a:r>
              <a:rPr lang="fr-FR" dirty="0" smtClean="0"/>
              <a:t>ainsi que certains </a:t>
            </a:r>
            <a:r>
              <a:rPr lang="fr-FR" dirty="0"/>
              <a:t>autres habitants des autres </a:t>
            </a:r>
            <a:r>
              <a:rPr lang="fr-FR" dirty="0" smtClean="0"/>
              <a:t>secteurs(troubles cognitifs importants, pour qui la présentation d’un questionnaire pourrait être source de perturbation), </a:t>
            </a:r>
            <a:r>
              <a:rPr lang="fr-FR" dirty="0"/>
              <a:t>une liste de 62 habitants est définie</a:t>
            </a:r>
          </a:p>
          <a:p>
            <a:endParaRPr lang="fr-FR" dirty="0"/>
          </a:p>
        </p:txBody>
      </p:sp>
    </p:spTree>
    <p:extLst>
      <p:ext uri="{BB962C8B-B14F-4D97-AF65-F5344CB8AC3E}">
        <p14:creationId xmlns:p14="http://schemas.microsoft.com/office/powerpoint/2010/main" val="2586717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Enquête de satisfaction menée auprès des familles des habitants de l’EHPAD </a:t>
            </a:r>
          </a:p>
        </p:txBody>
      </p:sp>
      <p:sp>
        <p:nvSpPr>
          <p:cNvPr id="3" name="Espace réservé du contenu 2"/>
          <p:cNvSpPr>
            <a:spLocks noGrp="1"/>
          </p:cNvSpPr>
          <p:nvPr>
            <p:ph idx="1"/>
          </p:nvPr>
        </p:nvSpPr>
        <p:spPr>
          <a:xfrm>
            <a:off x="685800" y="1600200"/>
            <a:ext cx="7772400" cy="4997151"/>
          </a:xfrm>
        </p:spPr>
        <p:txBody>
          <a:bodyPr>
            <a:normAutofit/>
          </a:bodyPr>
          <a:lstStyle/>
          <a:p>
            <a:r>
              <a:rPr lang="fr-FR" dirty="0" smtClean="0"/>
              <a:t>Toutes </a:t>
            </a:r>
            <a:r>
              <a:rPr lang="fr-FR" dirty="0"/>
              <a:t>les familles sont </a:t>
            </a:r>
            <a:r>
              <a:rPr lang="fr-FR" dirty="0" smtClean="0"/>
              <a:t>concernées (y compris quartier Jonquilles et familles des habitants non-interrogés), </a:t>
            </a:r>
            <a:r>
              <a:rPr lang="fr-FR" b="1" dirty="0" smtClean="0"/>
              <a:t>un questionnaire pour le représentant administratif de chaque habitant</a:t>
            </a:r>
            <a:endParaRPr lang="fr-FR" b="1" dirty="0"/>
          </a:p>
          <a:p>
            <a:r>
              <a:rPr lang="fr-FR" u="sng" dirty="0" smtClean="0"/>
              <a:t>Dates</a:t>
            </a:r>
            <a:r>
              <a:rPr lang="fr-FR" dirty="0" smtClean="0"/>
              <a:t> </a:t>
            </a:r>
            <a:r>
              <a:rPr lang="fr-FR" dirty="0"/>
              <a:t>: Du 1er Novembre 2022 au 30 Novembre 2022</a:t>
            </a:r>
          </a:p>
          <a:p>
            <a:r>
              <a:rPr lang="fr-FR" dirty="0"/>
              <a:t>Les enquêtes vont être envoyé par courrier ou par mail (selon </a:t>
            </a:r>
            <a:r>
              <a:rPr lang="fr-FR" dirty="0" smtClean="0"/>
              <a:t>préférence notée dans le contrat de séjour)</a:t>
            </a:r>
            <a:endParaRPr lang="fr-FR" dirty="0"/>
          </a:p>
          <a:p>
            <a:r>
              <a:rPr lang="fr-FR" dirty="0"/>
              <a:t>Le retour pourra se faire par courrier, par mail (mail de Mme FOUCHARD Valérie), ou les questionnaires pourront être déposés au secrétariat, dans la boite aux lettres de l’EHPAD ou auprès de Mme FOUCHARD Valérie.</a:t>
            </a:r>
          </a:p>
          <a:p>
            <a:pPr marL="68580" indent="0">
              <a:buNone/>
            </a:pPr>
            <a:endParaRPr lang="fr-FR" dirty="0"/>
          </a:p>
          <a:p>
            <a:r>
              <a:rPr lang="fr-FR" dirty="0"/>
              <a:t>Mme THOMAS Valérie sera chargé de l’enregistrement informatique des réponses sur le logiciel qualité</a:t>
            </a:r>
          </a:p>
          <a:p>
            <a:endParaRPr lang="fr-FR" dirty="0"/>
          </a:p>
        </p:txBody>
      </p:sp>
    </p:spTree>
    <p:extLst>
      <p:ext uri="{BB962C8B-B14F-4D97-AF65-F5344CB8AC3E}">
        <p14:creationId xmlns:p14="http://schemas.microsoft.com/office/powerpoint/2010/main" val="3696530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0" y="1676400"/>
            <a:ext cx="4248472" cy="1524000"/>
          </a:xfrm>
        </p:spPr>
        <p:txBody>
          <a:bodyPr>
            <a:normAutofit fontScale="90000"/>
          </a:bodyPr>
          <a:lstStyle/>
          <a:p>
            <a:r>
              <a:rPr lang="fr-FR" b="1" dirty="0" smtClean="0"/>
              <a:t>V/ PRESENTATION DU DISPOSITIF DORE </a:t>
            </a:r>
            <a:endParaRPr lang="fr-FR" b="1" dirty="0"/>
          </a:p>
        </p:txBody>
      </p:sp>
      <p:sp>
        <p:nvSpPr>
          <p:cNvPr id="3" name="Sous-titre 2"/>
          <p:cNvSpPr>
            <a:spLocks noGrp="1"/>
          </p:cNvSpPr>
          <p:nvPr>
            <p:ph type="subTitle" idx="1"/>
          </p:nvPr>
        </p:nvSpPr>
        <p:spPr/>
        <p:txBody>
          <a:bodyPr/>
          <a:lstStyle/>
          <a:p>
            <a:r>
              <a:rPr lang="fr-FR" i="1" dirty="0" smtClean="0"/>
              <a:t>Partenariat CHU Caen</a:t>
            </a:r>
            <a:endParaRPr lang="fr-FR" i="1" dirty="0"/>
          </a:p>
        </p:txBody>
      </p:sp>
    </p:spTree>
    <p:extLst>
      <p:ext uri="{BB962C8B-B14F-4D97-AF65-F5344CB8AC3E}">
        <p14:creationId xmlns:p14="http://schemas.microsoft.com/office/powerpoint/2010/main" val="298421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effectLst>
                  <a:outerShdw blurRad="38100" dist="38100" dir="2700000" algn="tl">
                    <a:srgbClr val="000000">
                      <a:alpha val="43137"/>
                    </a:srgbClr>
                  </a:outerShdw>
                </a:effectLst>
              </a:rPr>
              <a:t>ORDRE DU JOUR</a:t>
            </a:r>
            <a:endParaRPr lang="fr-FR" sz="48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827584" y="1562100"/>
            <a:ext cx="7772400" cy="3595092"/>
          </a:xfrm>
        </p:spPr>
        <p:txBody>
          <a:bodyPr>
            <a:noAutofit/>
          </a:bodyPr>
          <a:lstStyle/>
          <a:p>
            <a:pPr marL="457200" lvl="0" indent="-457200">
              <a:buFont typeface="Wingdings" panose="05000000000000000000" pitchFamily="2" charset="2"/>
              <a:buChar char="q"/>
            </a:pPr>
            <a:r>
              <a:rPr lang="fr-FR" sz="2800" dirty="0" smtClean="0">
                <a:latin typeface="Georgia" panose="02040502050405020303" pitchFamily="18" charset="0"/>
                <a:ea typeface="Calibri" panose="020F0502020204030204" pitchFamily="34" charset="0"/>
                <a:cs typeface="Times New Roman" panose="02020603050405020304" pitchFamily="18" charset="0"/>
              </a:rPr>
              <a:t>Remarques des habitants – réunions pré-CVS du 24/08/2022</a:t>
            </a:r>
          </a:p>
          <a:p>
            <a:pPr marL="457200" indent="-457200">
              <a:buFont typeface="Wingdings" panose="05000000000000000000" pitchFamily="2" charset="2"/>
              <a:buChar char="q"/>
            </a:pPr>
            <a:r>
              <a:rPr lang="fr-FR" sz="2800" dirty="0">
                <a:latin typeface="Georgia" panose="02040502050405020303" pitchFamily="18" charset="0"/>
                <a:ea typeface="Calibri" panose="020F0502020204030204" pitchFamily="34" charset="0"/>
                <a:cs typeface="Times New Roman" panose="02020603050405020304" pitchFamily="18" charset="0"/>
              </a:rPr>
              <a:t>Point COVID</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buFont typeface="Wingdings" panose="05000000000000000000" pitchFamily="2" charset="2"/>
              <a:buChar char="q"/>
            </a:pPr>
            <a:r>
              <a:rPr lang="fr-FR" sz="2800" dirty="0" smtClean="0">
                <a:latin typeface="Georgia" panose="02040502050405020303" pitchFamily="18" charset="0"/>
                <a:ea typeface="Calibri" panose="020F0502020204030204" pitchFamily="34" charset="0"/>
                <a:cs typeface="Times New Roman" panose="02020603050405020304" pitchFamily="18" charset="0"/>
              </a:rPr>
              <a:t>Appel à projet ARS « Investissement du quotidien »</a:t>
            </a:r>
            <a:endParaRPr lang="fr-FR" sz="2800" dirty="0">
              <a:latin typeface="Georgia" panose="02040502050405020303" pitchFamily="18" charset="0"/>
              <a:ea typeface="Calibri" panose="020F0502020204030204" pitchFamily="34" charset="0"/>
              <a:cs typeface="Times New Roman" panose="02020603050405020304" pitchFamily="18" charset="0"/>
            </a:endParaRPr>
          </a:p>
          <a:p>
            <a:pPr marL="457200" lvl="0" indent="-457200">
              <a:buFont typeface="Wingdings" panose="05000000000000000000" pitchFamily="2" charset="2"/>
              <a:buChar char="q"/>
            </a:pPr>
            <a:r>
              <a:rPr lang="fr-FR" sz="2800" dirty="0" smtClean="0">
                <a:latin typeface="Georgia" panose="02040502050405020303" pitchFamily="18" charset="0"/>
                <a:ea typeface="Calibri" panose="020F0502020204030204" pitchFamily="34" charset="0"/>
                <a:cs typeface="Times New Roman" panose="02020603050405020304" pitchFamily="18" charset="0"/>
              </a:rPr>
              <a:t>Enquête de satisfaction auprès des habitants (octobre-novembre 2022</a:t>
            </a:r>
            <a:r>
              <a:rPr lang="fr-FR" sz="2800" dirty="0" smtClean="0">
                <a:latin typeface="Georgia" panose="02040502050405020303" pitchFamily="18" charset="0"/>
                <a:ea typeface="Calibri" panose="020F0502020204030204" pitchFamily="34" charset="0"/>
                <a:cs typeface="Times New Roman" panose="02020603050405020304" pitchFamily="18" charset="0"/>
              </a:rPr>
              <a:t>)</a:t>
            </a:r>
          </a:p>
          <a:p>
            <a:pPr marL="457200" lvl="0" indent="-457200">
              <a:buFont typeface="Wingdings" panose="05000000000000000000" pitchFamily="2" charset="2"/>
              <a:buChar char="q"/>
            </a:pPr>
            <a:r>
              <a:rPr lang="fr-FR" sz="2800" dirty="0" smtClean="0">
                <a:latin typeface="Georgia" panose="02040502050405020303" pitchFamily="18" charset="0"/>
                <a:ea typeface="Calibri" panose="020F0502020204030204" pitchFamily="34" charset="0"/>
                <a:cs typeface="Times New Roman" panose="02020603050405020304" pitchFamily="18" charset="0"/>
              </a:rPr>
              <a:t>Présentation du dispositif DORE</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buFont typeface="Wingdings" panose="05000000000000000000" pitchFamily="2" charset="2"/>
              <a:buChar char="q"/>
            </a:pPr>
            <a:r>
              <a:rPr lang="fr-FR" sz="2800" dirty="0">
                <a:latin typeface="Georgia" panose="02040502050405020303" pitchFamily="18" charset="0"/>
                <a:ea typeface="Calibri" panose="020F0502020204030204" pitchFamily="34" charset="0"/>
                <a:cs typeface="Times New Roman" panose="02020603050405020304" pitchFamily="18" charset="0"/>
              </a:rPr>
              <a:t>Projets </a:t>
            </a:r>
            <a:r>
              <a:rPr lang="fr-FR" sz="2800" dirty="0" smtClean="0">
                <a:latin typeface="Georgia" panose="02040502050405020303" pitchFamily="18" charset="0"/>
                <a:ea typeface="Calibri" panose="020F0502020204030204" pitchFamily="34" charset="0"/>
                <a:cs typeface="Times New Roman" panose="02020603050405020304" pitchFamily="18" charset="0"/>
              </a:rPr>
              <a:t>animations – 2</a:t>
            </a:r>
            <a:r>
              <a:rPr lang="fr-FR" sz="2800" baseline="30000" dirty="0" smtClean="0">
                <a:latin typeface="Georgia" panose="02040502050405020303" pitchFamily="18" charset="0"/>
                <a:ea typeface="Calibri" panose="020F0502020204030204" pitchFamily="34" charset="0"/>
                <a:cs typeface="Times New Roman" panose="02020603050405020304" pitchFamily="18" charset="0"/>
              </a:rPr>
              <a:t>ème</a:t>
            </a:r>
            <a:r>
              <a:rPr lang="fr-FR" sz="2800" dirty="0" smtClean="0">
                <a:latin typeface="Georgia" panose="02040502050405020303" pitchFamily="18" charset="0"/>
                <a:ea typeface="Calibri" panose="020F0502020204030204" pitchFamily="34" charset="0"/>
                <a:cs typeface="Times New Roman" panose="02020603050405020304" pitchFamily="18" charset="0"/>
              </a:rPr>
              <a:t> semestre 2022</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buFont typeface="Wingdings" panose="05000000000000000000" pitchFamily="2" charset="2"/>
              <a:buChar char="q"/>
            </a:pPr>
            <a:r>
              <a:rPr lang="fr-FR" sz="2800" dirty="0" smtClean="0">
                <a:latin typeface="Georgia" panose="02040502050405020303" pitchFamily="18" charset="0"/>
                <a:ea typeface="Calibri" panose="020F0502020204030204" pitchFamily="34" charset="0"/>
                <a:cs typeface="Times New Roman" panose="02020603050405020304" pitchFamily="18" charset="0"/>
              </a:rPr>
              <a:t>Questions </a:t>
            </a:r>
            <a:r>
              <a:rPr lang="fr-FR" sz="2800" dirty="0">
                <a:latin typeface="Georgia" panose="02040502050405020303" pitchFamily="18" charset="0"/>
                <a:ea typeface="Calibri" panose="020F0502020204030204" pitchFamily="34" charset="0"/>
                <a:cs typeface="Times New Roman" panose="02020603050405020304" pitchFamily="18" charset="0"/>
              </a:rPr>
              <a:t>diverses</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68580" indent="0">
              <a:buNone/>
            </a:pPr>
            <a:endParaRPr lang="fr-FR" sz="2800" cap="all" dirty="0"/>
          </a:p>
          <a:p>
            <a:pPr marL="68580" indent="0">
              <a:buNone/>
            </a:pPr>
            <a:endParaRPr lang="fr-FR" sz="2800" dirty="0"/>
          </a:p>
        </p:txBody>
      </p:sp>
    </p:spTree>
    <p:extLst>
      <p:ext uri="{BB962C8B-B14F-4D97-AF65-F5344CB8AC3E}">
        <p14:creationId xmlns:p14="http://schemas.microsoft.com/office/powerpoint/2010/main" val="1784711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PRESENTATION DISPOSITIF</a:t>
            </a:r>
            <a:endParaRPr lang="fr-FR" dirty="0"/>
          </a:p>
        </p:txBody>
      </p:sp>
      <p:sp>
        <p:nvSpPr>
          <p:cNvPr id="3" name="Espace réservé du contenu 2"/>
          <p:cNvSpPr>
            <a:spLocks noGrp="1"/>
          </p:cNvSpPr>
          <p:nvPr>
            <p:ph idx="1"/>
          </p:nvPr>
        </p:nvSpPr>
        <p:spPr>
          <a:xfrm>
            <a:off x="179512" y="1417638"/>
            <a:ext cx="8278688" cy="4963689"/>
          </a:xfrm>
        </p:spPr>
        <p:txBody>
          <a:bodyPr>
            <a:normAutofit/>
          </a:bodyPr>
          <a:lstStyle/>
          <a:p>
            <a:r>
              <a:rPr lang="fr-FR" u="sng" dirty="0" smtClean="0"/>
              <a:t>Préambule</a:t>
            </a:r>
          </a:p>
          <a:p>
            <a:r>
              <a:rPr lang="fr-FR" i="1" dirty="0"/>
              <a:t>Les troubles oculaires sont fréquents chez les résidents en EHPAD (Etablissements d'Hébergement pour Personnes Agées Dépendantes). Outre le risque plus important de pathologies liées à l’âge, telles que la dégénérescence maculaire et la cataracte, le dépistage des rétinopathies diabétiques et du glaucome reste important, comme pour les autres tranches d’âge.</a:t>
            </a:r>
            <a:endParaRPr lang="fr-FR" dirty="0"/>
          </a:p>
          <a:p>
            <a:r>
              <a:rPr lang="fr-FR" dirty="0"/>
              <a:t>Près de 40 % des sujets âgés de plus de 78 ans n'ont pas de lunettes adaptées à leur vue (étude Inserm Aliénor). La proportion des personnes âgées est d’autant plus importante que la déficience visuelle est sévère : 61 % des personnes ayant une déficience profonde ou totale sont âgées de 75 ans ou plus (programme d’intervention sur les déficiences visuelles de la personne âgée – Réseaux gérontologiques </a:t>
            </a:r>
            <a:r>
              <a:rPr lang="fr-FR" dirty="0" err="1"/>
              <a:t>suds</a:t>
            </a:r>
            <a:r>
              <a:rPr lang="fr-FR" dirty="0"/>
              <a:t> Lorrains - Septembre 2009). </a:t>
            </a:r>
          </a:p>
          <a:p>
            <a:endParaRPr lang="fr-FR" dirty="0"/>
          </a:p>
        </p:txBody>
      </p:sp>
    </p:spTree>
    <p:extLst>
      <p:ext uri="{BB962C8B-B14F-4D97-AF65-F5344CB8AC3E}">
        <p14:creationId xmlns:p14="http://schemas.microsoft.com/office/powerpoint/2010/main" val="321634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PRESENTATION Dispositif (2)</a:t>
            </a:r>
            <a:endParaRPr lang="fr-FR" b="1" dirty="0"/>
          </a:p>
        </p:txBody>
      </p:sp>
      <p:sp>
        <p:nvSpPr>
          <p:cNvPr id="3" name="Espace réservé du contenu 2"/>
          <p:cNvSpPr>
            <a:spLocks noGrp="1"/>
          </p:cNvSpPr>
          <p:nvPr>
            <p:ph idx="1"/>
          </p:nvPr>
        </p:nvSpPr>
        <p:spPr>
          <a:xfrm>
            <a:off x="179512" y="1268760"/>
            <a:ext cx="8856984" cy="5400600"/>
          </a:xfrm>
        </p:spPr>
        <p:txBody>
          <a:bodyPr>
            <a:normAutofit/>
          </a:bodyPr>
          <a:lstStyle/>
          <a:p>
            <a:r>
              <a:rPr lang="fr-FR" dirty="0"/>
              <a:t>Le service d'ophtalmologie du CHU de Caen Normandie a mis en place un dépistage des pathologies oculaires pour les résidents en EHPAD, le projet DORÉ</a:t>
            </a:r>
            <a:r>
              <a:rPr lang="fr-FR" dirty="0" smtClean="0"/>
              <a:t>.</a:t>
            </a:r>
          </a:p>
          <a:p>
            <a:r>
              <a:rPr lang="fr-FR" dirty="0" smtClean="0"/>
              <a:t>Des </a:t>
            </a:r>
            <a:r>
              <a:rPr lang="fr-FR" dirty="0"/>
              <a:t>rendez-vous avec un(e) orthoptiste sont organisés à la demande du médecin coordinateur et du résident. Liste déterminée par médecin coordonnateur et équipe </a:t>
            </a:r>
            <a:r>
              <a:rPr lang="fr-FR" dirty="0" smtClean="0"/>
              <a:t>IDE</a:t>
            </a:r>
          </a:p>
          <a:p>
            <a:r>
              <a:rPr lang="fr-FR" u="sng" dirty="0"/>
              <a:t>Accord résidents est nécessaire </a:t>
            </a:r>
          </a:p>
          <a:p>
            <a:r>
              <a:rPr lang="fr-FR" dirty="0"/>
              <a:t>Courrier info au référent/tuteur de chaque </a:t>
            </a:r>
            <a:r>
              <a:rPr lang="fr-FR" dirty="0" smtClean="0"/>
              <a:t>habitant sera transmis</a:t>
            </a:r>
            <a:endParaRPr lang="fr-FR" dirty="0"/>
          </a:p>
          <a:p>
            <a:r>
              <a:rPr lang="fr-FR" dirty="0" smtClean="0"/>
              <a:t>La </a:t>
            </a:r>
            <a:r>
              <a:rPr lang="fr-FR" dirty="0"/>
              <a:t>consultation comprend une mesure de l'acuité visuelle, une prise de la tension oculaire, une photographie du fond d'œil. Ces données sont ensuite transmises informatiquement par la plateforme sécurisée « </a:t>
            </a:r>
            <a:r>
              <a:rPr lang="fr-FR" dirty="0" err="1"/>
              <a:t>therap</a:t>
            </a:r>
            <a:r>
              <a:rPr lang="fr-FR" dirty="0"/>
              <a:t>-e », puis sont interprétées par un ophtalmologiste </a:t>
            </a:r>
            <a:r>
              <a:rPr lang="fr-FR" dirty="0" smtClean="0"/>
              <a:t>du CHU.</a:t>
            </a:r>
          </a:p>
          <a:p>
            <a:pPr algn="ctr">
              <a:buFont typeface="Symbol" panose="05050102010706020507" pitchFamily="18" charset="2"/>
              <a:buChar char="Þ"/>
            </a:pPr>
            <a:r>
              <a:rPr lang="fr-FR" dirty="0" smtClean="0">
                <a:solidFill>
                  <a:srgbClr val="00B050"/>
                </a:solidFill>
              </a:rPr>
              <a:t>Convention signée par l’EHPAD; en attente retour du CHU concernant les modalités de mise en œuvre </a:t>
            </a:r>
          </a:p>
          <a:p>
            <a:pPr>
              <a:buFont typeface="Symbol" panose="05050102010706020507" pitchFamily="18" charset="2"/>
              <a:buChar char="Þ"/>
            </a:pPr>
            <a:endParaRPr lang="fr-FR" dirty="0"/>
          </a:p>
        </p:txBody>
      </p:sp>
    </p:spTree>
    <p:extLst>
      <p:ext uri="{BB962C8B-B14F-4D97-AF65-F5344CB8AC3E}">
        <p14:creationId xmlns:p14="http://schemas.microsoft.com/office/powerpoint/2010/main" val="607979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139952" y="2492896"/>
            <a:ext cx="4824536" cy="851520"/>
          </a:xfrm>
        </p:spPr>
        <p:txBody>
          <a:bodyPr>
            <a:normAutofit fontScale="90000"/>
          </a:bodyPr>
          <a:lstStyle/>
          <a:p>
            <a:r>
              <a:rPr lang="fr-FR" b="1" dirty="0"/>
              <a:t>V</a:t>
            </a:r>
            <a:r>
              <a:rPr lang="fr-FR" b="1" dirty="0" smtClean="0"/>
              <a:t>I/ PROJETS ANIMATION</a:t>
            </a:r>
            <a:endParaRPr lang="fr-FR" b="1" dirty="0"/>
          </a:p>
        </p:txBody>
      </p:sp>
      <p:sp>
        <p:nvSpPr>
          <p:cNvPr id="3" name="Sous-titre 2"/>
          <p:cNvSpPr>
            <a:spLocks noGrp="1"/>
          </p:cNvSpPr>
          <p:nvPr>
            <p:ph type="subTitle" idx="1"/>
          </p:nvPr>
        </p:nvSpPr>
        <p:spPr>
          <a:xfrm>
            <a:off x="4572000" y="3573016"/>
            <a:ext cx="3886200" cy="1456183"/>
          </a:xfrm>
        </p:spPr>
        <p:txBody>
          <a:bodyPr/>
          <a:lstStyle/>
          <a:p>
            <a:r>
              <a:rPr lang="fr-FR" i="1" dirty="0" smtClean="0"/>
              <a:t>Point avec Valérie FOUCHARD</a:t>
            </a:r>
          </a:p>
          <a:p>
            <a:r>
              <a:rPr lang="fr-FR" i="1" dirty="0" smtClean="0"/>
              <a:t>Coordinatrice animation</a:t>
            </a:r>
            <a:endParaRPr lang="fr-FR" i="1"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587" y="4653136"/>
            <a:ext cx="4007413" cy="1861567"/>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0950" y="692696"/>
            <a:ext cx="1562100" cy="1228725"/>
          </a:xfrm>
          <a:prstGeom prst="rect">
            <a:avLst/>
          </a:prstGeom>
        </p:spPr>
      </p:pic>
    </p:spTree>
    <p:extLst>
      <p:ext uri="{BB962C8B-B14F-4D97-AF65-F5344CB8AC3E}">
        <p14:creationId xmlns:p14="http://schemas.microsoft.com/office/powerpoint/2010/main" val="83708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VII/ Questions diverses</a:t>
            </a:r>
            <a:endParaRPr lang="fr-FR" b="1"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45763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7188" y="2132856"/>
            <a:ext cx="3886200" cy="1524000"/>
          </a:xfrm>
        </p:spPr>
        <p:txBody>
          <a:bodyPr/>
          <a:lstStyle/>
          <a:p>
            <a:r>
              <a:rPr lang="fr-FR" dirty="0" smtClean="0"/>
              <a:t>DES QUESTIONS?</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908728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p:cNvSpPr>
          <p:nvPr>
            <p:ph idx="1"/>
          </p:nvPr>
        </p:nvSpPr>
        <p:spPr/>
        <p:txBody>
          <a:bodyPr/>
          <a:lstStyle/>
          <a:p>
            <a:pPr>
              <a:lnSpc>
                <a:spcPct val="90000"/>
              </a:lnSpc>
            </a:pPr>
            <a:endParaRPr lang="fr-FR" sz="3600" dirty="0" smtClean="0"/>
          </a:p>
          <a:p>
            <a:pPr marL="136525" indent="0">
              <a:lnSpc>
                <a:spcPct val="90000"/>
              </a:lnSpc>
              <a:buNone/>
            </a:pPr>
            <a:endParaRPr lang="fr-FR" sz="3600" dirty="0" smtClean="0"/>
          </a:p>
        </p:txBody>
      </p:sp>
      <p:sp>
        <p:nvSpPr>
          <p:cNvPr id="2" name="Titre 1"/>
          <p:cNvSpPr>
            <a:spLocks noGrp="1"/>
          </p:cNvSpPr>
          <p:nvPr>
            <p:ph type="title"/>
          </p:nvPr>
        </p:nvSpPr>
        <p:spPr>
          <a:xfrm>
            <a:off x="755576" y="932687"/>
            <a:ext cx="7772400" cy="4378498"/>
          </a:xfrm>
        </p:spPr>
        <p:txBody>
          <a:bodyPr/>
          <a:lstStyle/>
          <a:p>
            <a:pPr algn="ctr"/>
            <a:r>
              <a:rPr lang="fr-FR" dirty="0" smtClean="0">
                <a:solidFill>
                  <a:srgbClr val="00B050"/>
                </a:solidFill>
              </a:rPr>
              <a:t>Merci</a:t>
            </a:r>
            <a:br>
              <a:rPr lang="fr-FR" dirty="0" smtClean="0">
                <a:solidFill>
                  <a:srgbClr val="00B050"/>
                </a:solidFill>
              </a:rPr>
            </a:br>
            <a:r>
              <a:rPr lang="fr-FR" dirty="0" smtClean="0">
                <a:solidFill>
                  <a:srgbClr val="00B050"/>
                </a:solidFill>
              </a:rPr>
              <a:t> de votre attention!</a:t>
            </a:r>
            <a:endParaRPr lang="fr-FR"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b="1" dirty="0" smtClean="0"/>
              <a:t>i/</a:t>
            </a:r>
            <a:r>
              <a:rPr lang="fr-FR" b="1" dirty="0" err="1" smtClean="0"/>
              <a:t>reunion</a:t>
            </a:r>
            <a:r>
              <a:rPr lang="fr-FR" b="1" dirty="0" smtClean="0"/>
              <a:t> </a:t>
            </a:r>
            <a:r>
              <a:rPr lang="fr-FR" b="1" dirty="0" err="1" smtClean="0"/>
              <a:t>pre</a:t>
            </a:r>
            <a:r>
              <a:rPr lang="fr-FR" b="1" dirty="0" smtClean="0"/>
              <a:t>-CVS</a:t>
            </a:r>
            <a:endParaRPr lang="fr-FR" b="1"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43172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REUNION PRE-CVS</a:t>
            </a:r>
            <a:endParaRPr lang="fr-FR" dirty="0"/>
          </a:p>
        </p:txBody>
      </p:sp>
      <p:sp>
        <p:nvSpPr>
          <p:cNvPr id="3" name="Espace réservé du contenu 2"/>
          <p:cNvSpPr>
            <a:spLocks noGrp="1"/>
          </p:cNvSpPr>
          <p:nvPr>
            <p:ph idx="1"/>
          </p:nvPr>
        </p:nvSpPr>
        <p:spPr>
          <a:xfrm>
            <a:off x="395536" y="1417638"/>
            <a:ext cx="8496944" cy="4891681"/>
          </a:xfrm>
        </p:spPr>
        <p:txBody>
          <a:bodyPr/>
          <a:lstStyle/>
          <a:p>
            <a:r>
              <a:rPr lang="fr-FR" dirty="0" smtClean="0"/>
              <a:t>Lecture du compte-rendu de la réunion du 24/08/2022</a:t>
            </a:r>
          </a:p>
          <a:p>
            <a:pPr marL="68580" indent="0">
              <a:buNone/>
            </a:pPr>
            <a:endParaRPr lang="fr-FR" sz="900" dirty="0" smtClean="0"/>
          </a:p>
          <a:p>
            <a:r>
              <a:rPr lang="fr-FR" dirty="0" smtClean="0"/>
              <a:t>7 habitants présents – 4 quartiers représentés (Aquarelle, Glycines, Bleuets et Mimosas)</a:t>
            </a:r>
          </a:p>
          <a:p>
            <a:pPr marL="68580" indent="0">
              <a:buNone/>
            </a:pPr>
            <a:endParaRPr lang="fr-FR" sz="900" dirty="0" smtClean="0"/>
          </a:p>
          <a:p>
            <a:r>
              <a:rPr lang="fr-FR" dirty="0" smtClean="0"/>
              <a:t>Principaux points abordés : </a:t>
            </a:r>
          </a:p>
          <a:p>
            <a:pPr algn="ctr">
              <a:buFont typeface="Wingdings" panose="05000000000000000000" pitchFamily="2" charset="2"/>
              <a:buChar char="§"/>
            </a:pPr>
            <a:r>
              <a:rPr lang="fr-FR" dirty="0" smtClean="0"/>
              <a:t>Retour sur les récentes acquisitions suite aux subventions </a:t>
            </a:r>
            <a:r>
              <a:rPr lang="fr-FR" dirty="0" smtClean="0"/>
              <a:t>(à la demande </a:t>
            </a:r>
            <a:r>
              <a:rPr lang="fr-FR" dirty="0" smtClean="0"/>
              <a:t>ARS/département)</a:t>
            </a:r>
          </a:p>
          <a:p>
            <a:pPr algn="ctr">
              <a:buFont typeface="Wingdings" panose="05000000000000000000" pitchFamily="2" charset="2"/>
              <a:buChar char="§"/>
            </a:pPr>
            <a:r>
              <a:rPr lang="fr-FR" dirty="0" smtClean="0"/>
              <a:t>Bilan sur les animations été + futurs projets</a:t>
            </a:r>
          </a:p>
          <a:p>
            <a:pPr algn="ctr">
              <a:buFont typeface="Wingdings" panose="05000000000000000000" pitchFamily="2" charset="2"/>
              <a:buChar char="§"/>
            </a:pPr>
            <a:r>
              <a:rPr lang="fr-FR" dirty="0" smtClean="0"/>
              <a:t>Point sur l’alimentation</a:t>
            </a:r>
          </a:p>
          <a:p>
            <a:pPr marL="68580" indent="0" algn="ctr">
              <a:buNone/>
            </a:pPr>
            <a:endParaRPr lang="fr-FR" sz="900" dirty="0" smtClean="0"/>
          </a:p>
          <a:p>
            <a:r>
              <a:rPr lang="fr-FR" dirty="0" smtClean="0"/>
              <a:t>Apports éléments réponse, notamment en lien avec service cuisine</a:t>
            </a:r>
            <a:endParaRPr lang="fr-FR" dirty="0"/>
          </a:p>
        </p:txBody>
      </p:sp>
    </p:spTree>
    <p:extLst>
      <p:ext uri="{BB962C8B-B14F-4D97-AF65-F5344CB8AC3E}">
        <p14:creationId xmlns:p14="http://schemas.microsoft.com/office/powerpoint/2010/main" val="233036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51919" y="2302259"/>
            <a:ext cx="5266857" cy="1524000"/>
          </a:xfrm>
        </p:spPr>
        <p:txBody>
          <a:bodyPr>
            <a:normAutofit/>
          </a:bodyPr>
          <a:lstStyle/>
          <a:p>
            <a:r>
              <a:rPr lang="fr-FR" b="1" dirty="0" smtClean="0"/>
              <a:t>II/POINT COVID</a:t>
            </a:r>
            <a:endParaRPr lang="fr-FR" b="1" dirty="0"/>
          </a:p>
        </p:txBody>
      </p:sp>
      <p:sp>
        <p:nvSpPr>
          <p:cNvPr id="3" name="Sous-titre 2"/>
          <p:cNvSpPr>
            <a:spLocks noGrp="1"/>
          </p:cNvSpPr>
          <p:nvPr>
            <p:ph type="subTitle" idx="1"/>
          </p:nvPr>
        </p:nvSpPr>
        <p:spPr>
          <a:xfrm>
            <a:off x="4932040" y="4104888"/>
            <a:ext cx="3886200" cy="1825625"/>
          </a:xfrm>
        </p:spPr>
        <p:txBody>
          <a:bodyPr/>
          <a:lstStyle/>
          <a:p>
            <a:endParaRPr lang="fr-FR"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1140" y="4138032"/>
            <a:ext cx="3048000" cy="1524000"/>
          </a:xfrm>
          <a:prstGeom prst="rect">
            <a:avLst/>
          </a:prstGeom>
        </p:spPr>
      </p:pic>
    </p:spTree>
    <p:extLst>
      <p:ext uri="{BB962C8B-B14F-4D97-AF65-F5344CB8AC3E}">
        <p14:creationId xmlns:p14="http://schemas.microsoft.com/office/powerpoint/2010/main" val="6587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SITUATION REGIONALE au  06/10/2022</a:t>
            </a:r>
            <a:endParaRPr lang="fr-FR" dirty="0"/>
          </a:p>
        </p:txBody>
      </p:sp>
      <p:sp>
        <p:nvSpPr>
          <p:cNvPr id="5" name="ZoneTexte 4"/>
          <p:cNvSpPr txBox="1"/>
          <p:nvPr/>
        </p:nvSpPr>
        <p:spPr>
          <a:xfrm>
            <a:off x="4751512" y="6381328"/>
            <a:ext cx="4392488" cy="369332"/>
          </a:xfrm>
          <a:prstGeom prst="rect">
            <a:avLst/>
          </a:prstGeom>
          <a:noFill/>
        </p:spPr>
        <p:txBody>
          <a:bodyPr wrap="square" rtlCol="0">
            <a:spAutoFit/>
          </a:bodyPr>
          <a:lstStyle/>
          <a:p>
            <a:r>
              <a:rPr lang="fr-FR" i="1" dirty="0" smtClean="0">
                <a:latin typeface="+mn-lt"/>
              </a:rPr>
              <a:t>Source : Santé Publique France</a:t>
            </a:r>
            <a:endParaRPr lang="fr-FR" i="1" dirty="0">
              <a:latin typeface="+mn-lt"/>
            </a:endParaRPr>
          </a:p>
        </p:txBody>
      </p:sp>
      <p:sp>
        <p:nvSpPr>
          <p:cNvPr id="3" name="Espace réservé du contenu 2"/>
          <p:cNvSpPr>
            <a:spLocks noGrp="1"/>
          </p:cNvSpPr>
          <p:nvPr>
            <p:ph idx="1"/>
          </p:nvPr>
        </p:nvSpPr>
        <p:spPr>
          <a:xfrm>
            <a:off x="0" y="1600200"/>
            <a:ext cx="9036496" cy="4997152"/>
          </a:xfrm>
          <a:ln>
            <a:solidFill>
              <a:schemeClr val="accent1"/>
            </a:solidFill>
          </a:ln>
        </p:spPr>
        <p:txBody>
          <a:bodyPr>
            <a:noAutofit/>
          </a:bodyPr>
          <a:lstStyle/>
          <a:p>
            <a:r>
              <a:rPr lang="fr-FR" dirty="0"/>
              <a:t>En semaine </a:t>
            </a:r>
            <a:r>
              <a:rPr lang="fr-FR" dirty="0" smtClean="0"/>
              <a:t>39</a:t>
            </a:r>
            <a:r>
              <a:rPr lang="fr-FR" dirty="0"/>
              <a:t>, augmentation de la circulation du </a:t>
            </a:r>
            <a:r>
              <a:rPr lang="fr-FR" dirty="0" smtClean="0"/>
              <a:t>SARS-CoV-2=&gt; un </a:t>
            </a:r>
            <a:r>
              <a:rPr lang="fr-FR" dirty="0"/>
              <a:t>taux d’incidence (TI) régional à </a:t>
            </a:r>
            <a:r>
              <a:rPr lang="fr-FR" b="1" dirty="0" smtClean="0"/>
              <a:t>497 pour </a:t>
            </a:r>
            <a:r>
              <a:rPr lang="fr-FR" b="1" dirty="0"/>
              <a:t>100 000 habitants </a:t>
            </a:r>
            <a:r>
              <a:rPr lang="fr-FR" b="1" dirty="0" smtClean="0"/>
              <a:t>mais </a:t>
            </a:r>
            <a:r>
              <a:rPr lang="fr-FR" dirty="0" smtClean="0"/>
              <a:t>avec </a:t>
            </a:r>
            <a:r>
              <a:rPr lang="fr-FR" dirty="0"/>
              <a:t>une </a:t>
            </a:r>
            <a:r>
              <a:rPr lang="fr-FR" b="1" dirty="0" smtClean="0"/>
              <a:t>forte augmentation du taux de positivité par </a:t>
            </a:r>
            <a:r>
              <a:rPr lang="fr-FR" b="1" dirty="0"/>
              <a:t>rapport à la semaine </a:t>
            </a:r>
            <a:r>
              <a:rPr lang="fr-FR" b="1" dirty="0" smtClean="0"/>
              <a:t>précédente (28% de test +). </a:t>
            </a:r>
          </a:p>
          <a:p>
            <a:r>
              <a:rPr lang="fr-FR" dirty="0" smtClean="0"/>
              <a:t>En </a:t>
            </a:r>
            <a:r>
              <a:rPr lang="fr-FR" dirty="0"/>
              <a:t>parallèle, le </a:t>
            </a:r>
            <a:r>
              <a:rPr lang="fr-FR" b="1" dirty="0"/>
              <a:t>nombre de passages dans les services d’urgences, de nouvelles hospitalisations en services conventionnels </a:t>
            </a:r>
            <a:r>
              <a:rPr lang="fr-FR" dirty="0" smtClean="0"/>
              <a:t>repartent à la hausse</a:t>
            </a:r>
          </a:p>
          <a:p>
            <a:r>
              <a:rPr lang="fr-FR" dirty="0" smtClean="0"/>
              <a:t>SITUATION ETABLISSEMENTS MEDICO-SOCIAUX </a:t>
            </a:r>
            <a:r>
              <a:rPr lang="fr-FR" dirty="0" smtClean="0"/>
              <a:t>: en </a:t>
            </a:r>
            <a:r>
              <a:rPr lang="fr-FR" dirty="0"/>
              <a:t>S39, on observait une diminution du nombre de nouvelles déclarations d’épisodes de COVID-19 (8 vs 21 en S38</a:t>
            </a:r>
            <a:r>
              <a:rPr lang="fr-FR" dirty="0" smtClean="0"/>
              <a:t>). Le </a:t>
            </a:r>
            <a:r>
              <a:rPr lang="fr-FR" b="1" dirty="0"/>
              <a:t>nombre de nouveaux cas déclarés était néanmoins en augmentation</a:t>
            </a:r>
            <a:r>
              <a:rPr lang="fr-FR" dirty="0"/>
              <a:t> chez les résidents (210 vs 147 en S38, + 43 %), ainsi </a:t>
            </a:r>
            <a:r>
              <a:rPr lang="fr-FR" dirty="0" smtClean="0"/>
              <a:t>que chez </a:t>
            </a:r>
            <a:r>
              <a:rPr lang="fr-FR" dirty="0"/>
              <a:t>les professionnels (72 vs 43 en S38, + 68 %). Le nombre de nouveaux décès déclarés chez les résidents était en </a:t>
            </a:r>
            <a:r>
              <a:rPr lang="fr-FR" dirty="0" smtClean="0"/>
              <a:t>hausse mais </a:t>
            </a:r>
            <a:r>
              <a:rPr lang="fr-FR" dirty="0"/>
              <a:t>restait à un niveau bas (4 décès en S39 vs 3 en S38). </a:t>
            </a:r>
            <a:endParaRPr lang="fr-FR" dirty="0" smtClean="0"/>
          </a:p>
        </p:txBody>
      </p:sp>
    </p:spTree>
    <p:extLst>
      <p:ext uri="{BB962C8B-B14F-4D97-AF65-F5344CB8AC3E}">
        <p14:creationId xmlns:p14="http://schemas.microsoft.com/office/powerpoint/2010/main" val="189853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VACCINATION AU SEIN DE L’EHPAD</a:t>
            </a:r>
            <a:endParaRPr lang="fr-FR" dirty="0"/>
          </a:p>
        </p:txBody>
      </p:sp>
      <p:sp>
        <p:nvSpPr>
          <p:cNvPr id="3" name="Espace réservé du contenu 2"/>
          <p:cNvSpPr>
            <a:spLocks noGrp="1"/>
          </p:cNvSpPr>
          <p:nvPr>
            <p:ph idx="1"/>
          </p:nvPr>
        </p:nvSpPr>
        <p:spPr>
          <a:xfrm>
            <a:off x="323528" y="1196752"/>
            <a:ext cx="8638648" cy="5328592"/>
          </a:xfrm>
        </p:spPr>
        <p:txBody>
          <a:bodyPr>
            <a:normAutofit/>
          </a:bodyPr>
          <a:lstStyle/>
          <a:p>
            <a:r>
              <a:rPr lang="fr-FR" u="sng" dirty="0" smtClean="0"/>
              <a:t>Résidents</a:t>
            </a:r>
            <a:r>
              <a:rPr lang="fr-FR" dirty="0" smtClean="0"/>
              <a:t> :</a:t>
            </a:r>
          </a:p>
          <a:p>
            <a:pPr marL="68580" indent="0">
              <a:buNone/>
            </a:pPr>
            <a:endParaRPr lang="fr-FR" dirty="0" smtClean="0"/>
          </a:p>
          <a:p>
            <a:pPr marL="68580" indent="0">
              <a:buNone/>
            </a:pPr>
            <a:endParaRPr lang="fr-FR" dirty="0"/>
          </a:p>
          <a:p>
            <a:pPr marL="68580" indent="0">
              <a:buNone/>
            </a:pPr>
            <a:endParaRPr lang="fr-FR" dirty="0" smtClean="0"/>
          </a:p>
          <a:p>
            <a:pPr marL="68580" indent="0">
              <a:buNone/>
            </a:pPr>
            <a:endParaRPr lang="fr-FR" dirty="0"/>
          </a:p>
          <a:p>
            <a:pPr marL="68580" indent="0">
              <a:buNone/>
            </a:pPr>
            <a:endParaRPr lang="fr-FR" dirty="0"/>
          </a:p>
          <a:p>
            <a:pPr lvl="0">
              <a:buClr>
                <a:srgbClr val="86CE24"/>
              </a:buClr>
            </a:pPr>
            <a:endParaRPr lang="fr-FR" u="sng" dirty="0" smtClean="0">
              <a:solidFill>
                <a:srgbClr val="000000"/>
              </a:solidFill>
            </a:endParaRPr>
          </a:p>
          <a:p>
            <a:pPr lvl="0">
              <a:buClr>
                <a:srgbClr val="86CE24"/>
              </a:buClr>
            </a:pPr>
            <a:endParaRPr lang="fr-FR" u="sng" dirty="0">
              <a:solidFill>
                <a:srgbClr val="000000"/>
              </a:solidFill>
            </a:endParaRPr>
          </a:p>
          <a:p>
            <a:pPr lvl="0">
              <a:buClr>
                <a:srgbClr val="86CE24"/>
              </a:buClr>
            </a:pPr>
            <a:r>
              <a:rPr lang="fr-FR" u="sng" dirty="0" smtClean="0">
                <a:solidFill>
                  <a:srgbClr val="000000"/>
                </a:solidFill>
              </a:rPr>
              <a:t>Agents EHPAD et SSIAD</a:t>
            </a:r>
            <a:r>
              <a:rPr lang="fr-FR" dirty="0" smtClean="0">
                <a:solidFill>
                  <a:srgbClr val="000000"/>
                </a:solidFill>
              </a:rPr>
              <a:t>:</a:t>
            </a:r>
            <a:endParaRPr lang="fr-FR" dirty="0">
              <a:solidFill>
                <a:srgbClr val="000000"/>
              </a:solidFill>
            </a:endParaRPr>
          </a:p>
          <a:p>
            <a:pPr>
              <a:buFont typeface="Arial" panose="020B0604020202020204" pitchFamily="34" charset="0"/>
              <a:buChar char="•"/>
            </a:pPr>
            <a:r>
              <a:rPr lang="fr-FR" dirty="0" smtClean="0"/>
              <a:t>Ensemble des agents présents ont reçu 2, 3 ou </a:t>
            </a:r>
            <a:r>
              <a:rPr lang="fr-FR" dirty="0"/>
              <a:t>4</a:t>
            </a:r>
            <a:r>
              <a:rPr lang="fr-FR" dirty="0" smtClean="0"/>
              <a:t> doses, en fonction de leur schéma vaccinal</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003270261"/>
              </p:ext>
            </p:extLst>
          </p:nvPr>
        </p:nvGraphicFramePr>
        <p:xfrm>
          <a:off x="3707904" y="1556792"/>
          <a:ext cx="4536504" cy="2120265"/>
        </p:xfrm>
        <a:graphic>
          <a:graphicData uri="http://schemas.openxmlformats.org/drawingml/2006/table">
            <a:tbl>
              <a:tblPr/>
              <a:tblGrid>
                <a:gridCol w="2268252">
                  <a:extLst>
                    <a:ext uri="{9D8B030D-6E8A-4147-A177-3AD203B41FA5}">
                      <a16:colId xmlns:a16="http://schemas.microsoft.com/office/drawing/2014/main" val="1989525874"/>
                    </a:ext>
                  </a:extLst>
                </a:gridCol>
                <a:gridCol w="2268252">
                  <a:extLst>
                    <a:ext uri="{9D8B030D-6E8A-4147-A177-3AD203B41FA5}">
                      <a16:colId xmlns:a16="http://schemas.microsoft.com/office/drawing/2014/main" val="581378513"/>
                    </a:ext>
                  </a:extLst>
                </a:gridCol>
              </a:tblGrid>
              <a:tr h="246333">
                <a:tc>
                  <a:txBody>
                    <a:bodyPr/>
                    <a:lstStyle/>
                    <a:p>
                      <a:pPr algn="l" fontAlgn="b"/>
                      <a:r>
                        <a:rPr lang="fr-FR" sz="1800" b="0" i="0" u="sng" strike="noStrike" dirty="0">
                          <a:solidFill>
                            <a:srgbClr val="00B0F0"/>
                          </a:solidFill>
                          <a:effectLst/>
                          <a:latin typeface="Georgia" panose="02040502050405020303" pitchFamily="18" charset="0"/>
                        </a:rPr>
                        <a:t>Au </a:t>
                      </a:r>
                      <a:r>
                        <a:rPr lang="fr-FR" sz="1800" b="0" i="0" u="sng" strike="noStrike" dirty="0" smtClean="0">
                          <a:solidFill>
                            <a:srgbClr val="00B0F0"/>
                          </a:solidFill>
                          <a:effectLst/>
                          <a:latin typeface="Georgia" panose="02040502050405020303" pitchFamily="18" charset="0"/>
                        </a:rPr>
                        <a:t>29/06/2022</a:t>
                      </a:r>
                      <a:endParaRPr lang="fr-FR" sz="1800" b="0" i="0" u="sng" strike="noStrike" dirty="0">
                        <a:solidFill>
                          <a:srgbClr val="00B0F0"/>
                        </a:solidFill>
                        <a:effectLst/>
                        <a:latin typeface="Georgia" panose="02040502050405020303" pitchFamily="18" charset="0"/>
                      </a:endParaRPr>
                    </a:p>
                  </a:txBody>
                  <a:tcPr marL="9525" marR="9525" marT="9525" marB="0" anchor="b">
                    <a:lnL>
                      <a:noFill/>
                    </a:lnL>
                    <a:lnR>
                      <a:noFill/>
                    </a:lnR>
                    <a:lnT>
                      <a:noFill/>
                    </a:lnT>
                    <a:lnB>
                      <a:noFill/>
                    </a:lnB>
                  </a:tcPr>
                </a:tc>
                <a:tc>
                  <a:txBody>
                    <a:bodyPr/>
                    <a:lstStyle/>
                    <a:p>
                      <a:pPr algn="l" fontAlgn="b"/>
                      <a:endParaRPr lang="fr-FR" sz="1800" b="0" i="0" u="none" strike="noStrike">
                        <a:solidFill>
                          <a:srgbClr val="000000"/>
                        </a:solidFill>
                        <a:effectLst/>
                        <a:latin typeface="Georgia" panose="02040502050405020303"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543190728"/>
                  </a:ext>
                </a:extLst>
              </a:tr>
              <a:tr h="246333">
                <a:tc>
                  <a:txBody>
                    <a:bodyPr/>
                    <a:lstStyle/>
                    <a:p>
                      <a:pPr algn="l" fontAlgn="b"/>
                      <a:r>
                        <a:rPr lang="fr-FR" sz="1800" b="0" i="0" u="none" strike="noStrike" dirty="0">
                          <a:solidFill>
                            <a:srgbClr val="000000"/>
                          </a:solidFill>
                          <a:effectLst/>
                          <a:latin typeface="Georgia" panose="02040502050405020303" pitchFamily="18" charset="0"/>
                        </a:rPr>
                        <a:t>Résidents ayant reçu</a:t>
                      </a:r>
                    </a:p>
                  </a:txBody>
                  <a:tcPr marL="9525" marR="9525" marT="9525" marB="0" anchor="b">
                    <a:lnL>
                      <a:noFill/>
                    </a:lnL>
                    <a:lnR>
                      <a:noFill/>
                    </a:lnR>
                    <a:lnT>
                      <a:noFill/>
                    </a:lnT>
                    <a:lnB>
                      <a:noFill/>
                    </a:lnB>
                  </a:tcPr>
                </a:tc>
                <a:tc>
                  <a:txBody>
                    <a:bodyPr/>
                    <a:lstStyle/>
                    <a:p>
                      <a:pPr algn="l" fontAlgn="b"/>
                      <a:endParaRPr lang="fr-FR" sz="1800" b="0" i="0" u="none" strike="noStrike">
                        <a:solidFill>
                          <a:srgbClr val="000000"/>
                        </a:solidFill>
                        <a:effectLst/>
                        <a:latin typeface="Georgia" panose="02040502050405020303"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672294"/>
                  </a:ext>
                </a:extLst>
              </a:tr>
              <a:tr h="246333">
                <a:tc>
                  <a:txBody>
                    <a:bodyPr/>
                    <a:lstStyle/>
                    <a:p>
                      <a:pPr algn="r" fontAlgn="b"/>
                      <a:r>
                        <a:rPr lang="fr-FR" sz="1800" b="0" i="0" u="none" strike="noStrike" dirty="0">
                          <a:solidFill>
                            <a:srgbClr val="000000"/>
                          </a:solidFill>
                          <a:effectLst/>
                          <a:latin typeface="Georgia" panose="02040502050405020303" pitchFamily="18" charset="0"/>
                        </a:rPr>
                        <a:t>4 </a:t>
                      </a:r>
                      <a:r>
                        <a:rPr lang="fr-FR" sz="1800" b="0" i="0" u="none" strike="noStrike" dirty="0" smtClean="0">
                          <a:solidFill>
                            <a:srgbClr val="000000"/>
                          </a:solidFill>
                          <a:effectLst/>
                          <a:latin typeface="Georgia" panose="02040502050405020303" pitchFamily="18" charset="0"/>
                        </a:rPr>
                        <a:t>doses</a:t>
                      </a:r>
                    </a:p>
                  </a:txBody>
                  <a:tcPr marL="9525" marR="9525" marT="9525" marB="0" anchor="b">
                    <a:lnL>
                      <a:noFill/>
                    </a:lnL>
                    <a:lnR>
                      <a:noFill/>
                    </a:lnR>
                    <a:lnT>
                      <a:noFill/>
                    </a:lnT>
                    <a:lnB>
                      <a:noFill/>
                    </a:lnB>
                  </a:tcPr>
                </a:tc>
                <a:tc>
                  <a:txBody>
                    <a:bodyPr/>
                    <a:lstStyle/>
                    <a:p>
                      <a:pPr algn="r" fontAlgn="b"/>
                      <a:r>
                        <a:rPr lang="fr-FR" sz="1800" b="0" i="0" u="none" strike="noStrike" dirty="0" smtClean="0">
                          <a:solidFill>
                            <a:srgbClr val="000000"/>
                          </a:solidFill>
                          <a:effectLst/>
                          <a:latin typeface="Georgia" panose="02040502050405020303" pitchFamily="18" charset="0"/>
                        </a:rPr>
                        <a:t>93</a:t>
                      </a:r>
                      <a:endParaRPr lang="fr-FR" sz="1800" b="0" i="0" u="none" strike="noStrike" dirty="0">
                        <a:solidFill>
                          <a:srgbClr val="000000"/>
                        </a:solidFill>
                        <a:effectLst/>
                        <a:latin typeface="Georgia" panose="02040502050405020303"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677583262"/>
                  </a:ext>
                </a:extLst>
              </a:tr>
              <a:tr h="246333">
                <a:tc>
                  <a:txBody>
                    <a:bodyPr/>
                    <a:lstStyle/>
                    <a:p>
                      <a:pPr algn="r" fontAlgn="b"/>
                      <a:r>
                        <a:rPr lang="fr-FR" sz="1800" b="0" i="0" u="none" strike="noStrike" dirty="0" smtClean="0">
                          <a:solidFill>
                            <a:srgbClr val="000000"/>
                          </a:solidFill>
                          <a:effectLst/>
                          <a:latin typeface="Georgia" panose="02040502050405020303" pitchFamily="18" charset="0"/>
                        </a:rPr>
                        <a:t>3 doses</a:t>
                      </a:r>
                      <a:endParaRPr lang="fr-FR" sz="1800" b="0" i="0" u="none" strike="noStrike" dirty="0">
                        <a:solidFill>
                          <a:srgbClr val="000000"/>
                        </a:solidFill>
                        <a:effectLst/>
                        <a:latin typeface="Georgia" panose="02040502050405020303" pitchFamily="18" charset="0"/>
                      </a:endParaRPr>
                    </a:p>
                  </a:txBody>
                  <a:tcPr marL="9525" marR="9525" marT="9525" marB="0" anchor="b">
                    <a:lnL>
                      <a:noFill/>
                    </a:lnL>
                    <a:lnR>
                      <a:noFill/>
                    </a:lnR>
                    <a:lnT>
                      <a:noFill/>
                    </a:lnT>
                    <a:lnB>
                      <a:noFill/>
                    </a:lnB>
                  </a:tcPr>
                </a:tc>
                <a:tc>
                  <a:txBody>
                    <a:bodyPr/>
                    <a:lstStyle/>
                    <a:p>
                      <a:pPr algn="r" fontAlgn="b"/>
                      <a:r>
                        <a:rPr lang="fr-FR" sz="1800" b="0" i="0" u="none" strike="noStrike" dirty="0" smtClean="0">
                          <a:solidFill>
                            <a:srgbClr val="000000"/>
                          </a:solidFill>
                          <a:effectLst/>
                          <a:latin typeface="Georgia" panose="02040502050405020303" pitchFamily="18" charset="0"/>
                        </a:rPr>
                        <a:t>96</a:t>
                      </a:r>
                      <a:endParaRPr lang="fr-FR" sz="1800" b="0" i="0" u="none" strike="noStrike" dirty="0">
                        <a:solidFill>
                          <a:srgbClr val="000000"/>
                        </a:solidFill>
                        <a:effectLst/>
                        <a:latin typeface="Georgia" panose="02040502050405020303"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159912347"/>
                  </a:ext>
                </a:extLst>
              </a:tr>
              <a:tr h="219882">
                <a:tc>
                  <a:txBody>
                    <a:bodyPr/>
                    <a:lstStyle/>
                    <a:p>
                      <a:pPr algn="l" fontAlgn="b"/>
                      <a:r>
                        <a:rPr lang="fr-FR" sz="1600" b="0" i="0" u="none" strike="noStrike" dirty="0" smtClean="0">
                          <a:solidFill>
                            <a:srgbClr val="000000"/>
                          </a:solidFill>
                          <a:effectLst/>
                          <a:latin typeface="Georgia" panose="02040502050405020303" pitchFamily="18" charset="0"/>
                        </a:rPr>
                        <a:t>4</a:t>
                      </a:r>
                      <a:r>
                        <a:rPr lang="fr-FR" sz="1600" b="0" i="0" u="none" strike="noStrike" baseline="0" dirty="0" smtClean="0">
                          <a:solidFill>
                            <a:srgbClr val="000000"/>
                          </a:solidFill>
                          <a:effectLst/>
                          <a:latin typeface="Georgia" panose="02040502050405020303" pitchFamily="18" charset="0"/>
                        </a:rPr>
                        <a:t> </a:t>
                      </a:r>
                      <a:r>
                        <a:rPr lang="fr-FR" sz="1600" b="0" i="0" u="none" strike="noStrike" dirty="0" smtClean="0">
                          <a:solidFill>
                            <a:srgbClr val="000000"/>
                          </a:solidFill>
                          <a:effectLst/>
                          <a:latin typeface="Georgia" panose="02040502050405020303" pitchFamily="18" charset="0"/>
                        </a:rPr>
                        <a:t>non-vaccinés (refus, contre-indications)</a:t>
                      </a:r>
                    </a:p>
                    <a:p>
                      <a:pPr algn="l" fontAlgn="b"/>
                      <a:r>
                        <a:rPr lang="fr-FR" sz="1600" b="0" i="0" u="none" strike="noStrike" dirty="0" smtClean="0">
                          <a:solidFill>
                            <a:srgbClr val="000000"/>
                          </a:solidFill>
                          <a:effectLst/>
                          <a:latin typeface="Georgia" panose="02040502050405020303" pitchFamily="18" charset="0"/>
                        </a:rPr>
                        <a:t>1 personne a refusé la 4</a:t>
                      </a:r>
                      <a:r>
                        <a:rPr lang="fr-FR" sz="1600" b="0" i="0" u="none" strike="noStrike" baseline="30000" dirty="0" smtClean="0">
                          <a:solidFill>
                            <a:srgbClr val="000000"/>
                          </a:solidFill>
                          <a:effectLst/>
                          <a:latin typeface="Georgia" panose="02040502050405020303" pitchFamily="18" charset="0"/>
                        </a:rPr>
                        <a:t>ème</a:t>
                      </a:r>
                      <a:r>
                        <a:rPr lang="fr-FR" sz="1600" b="0" i="0" u="none" strike="noStrike" dirty="0" smtClean="0">
                          <a:solidFill>
                            <a:srgbClr val="000000"/>
                          </a:solidFill>
                          <a:effectLst/>
                          <a:latin typeface="Georgia" panose="02040502050405020303" pitchFamily="18" charset="0"/>
                        </a:rPr>
                        <a:t> dose </a:t>
                      </a:r>
                      <a:endParaRPr lang="fr-FR" sz="1600" b="0" i="0" u="none" strike="noStrike" dirty="0">
                        <a:solidFill>
                          <a:srgbClr val="000000"/>
                        </a:solidFill>
                        <a:effectLst/>
                        <a:latin typeface="Georgia" panose="02040502050405020303" pitchFamily="18" charset="0"/>
                      </a:endParaRPr>
                    </a:p>
                  </a:txBody>
                  <a:tcPr marL="9525" marR="9525" marT="9525" marB="0" anchor="b">
                    <a:lnL>
                      <a:noFill/>
                    </a:lnL>
                    <a:lnR>
                      <a:noFill/>
                    </a:lnR>
                    <a:lnT>
                      <a:noFill/>
                    </a:lnT>
                    <a:lnB>
                      <a:noFill/>
                    </a:lnB>
                  </a:tcPr>
                </a:tc>
                <a:tc>
                  <a:txBody>
                    <a:bodyPr/>
                    <a:lstStyle/>
                    <a:p>
                      <a:pPr algn="l" fontAlgn="b"/>
                      <a:endParaRPr lang="fr-FR" sz="1600" b="0" i="0" u="none" strike="noStrike" dirty="0">
                        <a:solidFill>
                          <a:srgbClr val="000000"/>
                        </a:solidFill>
                        <a:effectLst/>
                        <a:latin typeface="Georgia" panose="02040502050405020303"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654868360"/>
                  </a:ext>
                </a:extLst>
              </a:tr>
            </a:tbl>
          </a:graphicData>
        </a:graphic>
      </p:graphicFrame>
    </p:spTree>
    <p:extLst>
      <p:ext uri="{BB962C8B-B14F-4D97-AF65-F5344CB8AC3E}">
        <p14:creationId xmlns:p14="http://schemas.microsoft.com/office/powerpoint/2010/main" val="269192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CONSIGNES DES AUTORITES SANITAIRES</a:t>
            </a:r>
            <a:endParaRPr lang="fr-FR" dirty="0"/>
          </a:p>
        </p:txBody>
      </p:sp>
      <p:sp>
        <p:nvSpPr>
          <p:cNvPr id="3" name="Espace réservé du contenu 2"/>
          <p:cNvSpPr>
            <a:spLocks noGrp="1"/>
          </p:cNvSpPr>
          <p:nvPr>
            <p:ph idx="1"/>
          </p:nvPr>
        </p:nvSpPr>
        <p:spPr>
          <a:xfrm>
            <a:off x="251520" y="1417638"/>
            <a:ext cx="8424936" cy="4963690"/>
          </a:xfrm>
        </p:spPr>
        <p:txBody>
          <a:bodyPr>
            <a:normAutofit fontScale="92500"/>
          </a:bodyPr>
          <a:lstStyle/>
          <a:p>
            <a:r>
              <a:rPr lang="fr-FR" sz="2400" dirty="0"/>
              <a:t>A ce jour, base pour les EHPAD = </a:t>
            </a:r>
            <a:endParaRPr lang="fr-FR" sz="2400" dirty="0" smtClean="0"/>
          </a:p>
          <a:p>
            <a:pPr>
              <a:buFont typeface="Symbol" panose="05050102010706020507" pitchFamily="18" charset="2"/>
              <a:buChar char="Þ"/>
            </a:pPr>
            <a:r>
              <a:rPr lang="fr-FR" sz="2400" b="1" dirty="0" smtClean="0"/>
              <a:t>Recommandations </a:t>
            </a:r>
            <a:r>
              <a:rPr lang="fr-FR" sz="2400" b="1" dirty="0"/>
              <a:t>sanitaires pour les établissements accueillant des personnes âgées ou une majorité de personnes à risque de forme grave de la </a:t>
            </a:r>
            <a:r>
              <a:rPr lang="fr-FR" sz="2400" b="1" dirty="0" smtClean="0"/>
              <a:t>COVID-19 (août 2022)</a:t>
            </a:r>
          </a:p>
          <a:p>
            <a:pPr marL="68580" indent="0">
              <a:buNone/>
            </a:pPr>
            <a:endParaRPr lang="fr-FR" sz="2400" b="1" dirty="0"/>
          </a:p>
          <a:p>
            <a:pPr algn="ctr">
              <a:buFont typeface="Arial" panose="020B0604020202020204" pitchFamily="34" charset="0"/>
              <a:buChar char="•"/>
            </a:pPr>
            <a:r>
              <a:rPr lang="fr-FR" sz="2400" dirty="0">
                <a:solidFill>
                  <a:srgbClr val="00B050"/>
                </a:solidFill>
              </a:rPr>
              <a:t>P</a:t>
            </a:r>
            <a:r>
              <a:rPr lang="fr-FR" sz="2400" dirty="0" smtClean="0">
                <a:solidFill>
                  <a:srgbClr val="00B050"/>
                </a:solidFill>
              </a:rPr>
              <a:t>lus de </a:t>
            </a:r>
            <a:r>
              <a:rPr lang="fr-FR" sz="2400" dirty="0" err="1" smtClean="0">
                <a:solidFill>
                  <a:srgbClr val="00B050"/>
                </a:solidFill>
              </a:rPr>
              <a:t>pass</a:t>
            </a:r>
            <a:r>
              <a:rPr lang="fr-FR" sz="2400" dirty="0" smtClean="0">
                <a:solidFill>
                  <a:srgbClr val="00B050"/>
                </a:solidFill>
              </a:rPr>
              <a:t> sanitaire à présenter obligatoirement depuis la fin de l’état d’urgence au 31/07/2022</a:t>
            </a:r>
          </a:p>
          <a:p>
            <a:pPr algn="ctr">
              <a:buFont typeface="Arial" panose="020B0604020202020204" pitchFamily="34" charset="0"/>
              <a:buChar char="•"/>
            </a:pPr>
            <a:r>
              <a:rPr lang="fr-FR" sz="2400" dirty="0">
                <a:solidFill>
                  <a:srgbClr val="00B050"/>
                </a:solidFill>
              </a:rPr>
              <a:t>Les directeurs et directrices d’établissements et services conserveront la faculté de rendre obligatoire le port d'un masque de protection pour les personnes d'au moins 6 ans. A cet effet, un arrêté sera pris sur la base de l’article L.3131-1 du code de la santé publique pour en sécuriser le cadre juridique. </a:t>
            </a:r>
            <a:endParaRPr lang="fr-FR" sz="2400" dirty="0" smtClean="0">
              <a:solidFill>
                <a:srgbClr val="00B050"/>
              </a:solidFill>
            </a:endParaRPr>
          </a:p>
          <a:p>
            <a:pPr marL="68580" indent="0">
              <a:buNone/>
            </a:pPr>
            <a:endParaRPr lang="fr-FR" sz="2400" dirty="0">
              <a:solidFill>
                <a:srgbClr val="00B050"/>
              </a:solidFill>
            </a:endParaRPr>
          </a:p>
        </p:txBody>
      </p:sp>
    </p:spTree>
    <p:extLst>
      <p:ext uri="{BB962C8B-B14F-4D97-AF65-F5344CB8AC3E}">
        <p14:creationId xmlns:p14="http://schemas.microsoft.com/office/powerpoint/2010/main" val="65153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CONSIGNES GENERALES AUTORITES SANITAIRES</a:t>
            </a:r>
            <a:endParaRPr lang="fr-FR" dirty="0"/>
          </a:p>
        </p:txBody>
      </p:sp>
      <p:sp>
        <p:nvSpPr>
          <p:cNvPr id="3" name="Espace réservé du contenu 2"/>
          <p:cNvSpPr>
            <a:spLocks noGrp="1"/>
          </p:cNvSpPr>
          <p:nvPr>
            <p:ph idx="1"/>
          </p:nvPr>
        </p:nvSpPr>
        <p:spPr>
          <a:xfrm>
            <a:off x="685800" y="1600200"/>
            <a:ext cx="7772400" cy="4925143"/>
          </a:xfrm>
        </p:spPr>
        <p:txBody>
          <a:bodyPr>
            <a:normAutofit fontScale="92500" lnSpcReduction="10000"/>
          </a:bodyPr>
          <a:lstStyle/>
          <a:p>
            <a:pPr marL="68580" indent="0">
              <a:buNone/>
            </a:pPr>
            <a:r>
              <a:rPr lang="fr-FR" dirty="0" smtClean="0"/>
              <a:t>« En </a:t>
            </a:r>
            <a:r>
              <a:rPr lang="fr-FR" dirty="0"/>
              <a:t>raison de la fragilité des personnes accueillies et du niveau de circulation actuel du virus, le port du masque reste très fortement recommandé, lorsqu’il est possible, dans les établissements accueillant des personnes âgées ou une majorité de personnes à risque de forme grave de la COVID-19 :</a:t>
            </a:r>
          </a:p>
          <a:p>
            <a:pPr marL="68580" indent="0">
              <a:buNone/>
            </a:pPr>
            <a:r>
              <a:rPr lang="fr-FR" dirty="0" smtClean="0"/>
              <a:t>- Cette </a:t>
            </a:r>
            <a:r>
              <a:rPr lang="fr-FR" dirty="0"/>
              <a:t>recommandation concerne les professionnels, les résidents et les visiteurs, en intérieur, dans les espaces communs et pour les activités collectives (en dehors des repas). </a:t>
            </a:r>
          </a:p>
          <a:p>
            <a:pPr marL="68580" indent="0">
              <a:buNone/>
            </a:pPr>
            <a:r>
              <a:rPr lang="fr-FR" dirty="0" smtClean="0"/>
              <a:t>- Elle </a:t>
            </a:r>
            <a:r>
              <a:rPr lang="fr-FR" dirty="0"/>
              <a:t>ne s’applique pas au cadre privé, familial ou social, des résidents dans leur chambre. Les visiteurs peuvent ne pas porter de masque dans la chambre du résident s’ils ont bénéficié d’un schéma vaccinal complet et à condition de respecter les autres mesures barrières ; en chambre double, l’accord de l’autre résident est requis pour permettre cet allègement.</a:t>
            </a:r>
          </a:p>
          <a:p>
            <a:pPr marL="68580" indent="0">
              <a:buNone/>
            </a:pPr>
            <a:r>
              <a:rPr lang="fr-FR" dirty="0" smtClean="0"/>
              <a:t>- La </a:t>
            </a:r>
            <a:r>
              <a:rPr lang="fr-FR" dirty="0"/>
              <a:t>recommandation du port du masque s’applique aussi aux professionnels effectuant des interventions au domicile des personnes âgées ou à risque de forme grave, à l’occasion de leurs </a:t>
            </a:r>
            <a:r>
              <a:rPr lang="fr-FR" dirty="0" smtClean="0"/>
              <a:t>interventions. »</a:t>
            </a:r>
            <a:endParaRPr lang="fr-FR" dirty="0"/>
          </a:p>
          <a:p>
            <a:pPr marL="68580" indent="0">
              <a:buNone/>
            </a:pPr>
            <a:endParaRPr lang="fr-FR" dirty="0"/>
          </a:p>
        </p:txBody>
      </p:sp>
    </p:spTree>
    <p:extLst>
      <p:ext uri="{BB962C8B-B14F-4D97-AF65-F5344CB8AC3E}">
        <p14:creationId xmlns:p14="http://schemas.microsoft.com/office/powerpoint/2010/main" val="2325510014"/>
      </p:ext>
    </p:extLst>
  </p:cSld>
  <p:clrMapOvr>
    <a:masterClrMapping/>
  </p:clrMapOvr>
</p:sld>
</file>

<file path=ppt/theme/theme1.xml><?xml version="1.0" encoding="utf-8"?>
<a:theme xmlns:a="http://schemas.openxmlformats.org/drawingml/2006/main" name="urbain pop">
  <a:themeElements>
    <a:clrScheme name="urbai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TM01859862[[fn=Pop urbain]]</Template>
  <TotalTime>5158</TotalTime>
  <Words>1991</Words>
  <Application>Microsoft Office PowerPoint</Application>
  <PresentationFormat>Affichage à l'écran (4:3)</PresentationFormat>
  <Paragraphs>156</Paragraphs>
  <Slides>25</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Georgia</vt:lpstr>
      <vt:lpstr>Symbol</vt:lpstr>
      <vt:lpstr>Times New Roman</vt:lpstr>
      <vt:lpstr>Wingdings</vt:lpstr>
      <vt:lpstr>Wingdings 3</vt:lpstr>
      <vt:lpstr>urbain pop</vt:lpstr>
      <vt:lpstr>Présentation PowerPoint</vt:lpstr>
      <vt:lpstr>ORDRE DU JOUR</vt:lpstr>
      <vt:lpstr>i/reunion pre-CVS</vt:lpstr>
      <vt:lpstr>REUNION PRE-CVS</vt:lpstr>
      <vt:lpstr>II/POINT COVID</vt:lpstr>
      <vt:lpstr>SITUATION REGIONALE au  06/10/2022</vt:lpstr>
      <vt:lpstr>VACCINATION AU SEIN DE L’EHPAD</vt:lpstr>
      <vt:lpstr>CONSIGNES DES AUTORITES SANITAIRES</vt:lpstr>
      <vt:lpstr>CONSIGNES GENERALES AUTORITES SANITAIRES</vt:lpstr>
      <vt:lpstr>AU SEIN DE L’établissement</vt:lpstr>
      <vt:lpstr>AU SEIN DE L’ETABLISSEMENT</vt:lpstr>
      <vt:lpstr>AU SEIN DE L’établissement</vt:lpstr>
      <vt:lpstr>III/appel a projet « investissement du quotidien »</vt:lpstr>
      <vt:lpstr>AVANT-PROPOS</vt:lpstr>
      <vt:lpstr>CHOIX RETENU</vt:lpstr>
      <vt:lpstr>Iv/ Enquete satisfaction aupres des habitants</vt:lpstr>
      <vt:lpstr>Enquête de satisfaction menée auprès des habitants de l’EHPAD</vt:lpstr>
      <vt:lpstr>Enquête de satisfaction menée auprès des familles des habitants de l’EHPAD </vt:lpstr>
      <vt:lpstr>V/ PRESENTATION DU DISPOSITIF DORE </vt:lpstr>
      <vt:lpstr>PRESENTATION DISPOSITIF</vt:lpstr>
      <vt:lpstr>PRESENTATION Dispositif (2)</vt:lpstr>
      <vt:lpstr>VI/ PROJETS ANIMATION</vt:lpstr>
      <vt:lpstr>VII/ Questions diverses</vt:lpstr>
      <vt:lpstr>DES QUESTIONS?</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direction</dc:creator>
  <cp:lastModifiedBy>Directeur</cp:lastModifiedBy>
  <cp:revision>420</cp:revision>
  <cp:lastPrinted>2018-01-18T15:39:06Z</cp:lastPrinted>
  <dcterms:created xsi:type="dcterms:W3CDTF">2009-02-26T14:43:10Z</dcterms:created>
  <dcterms:modified xsi:type="dcterms:W3CDTF">2022-10-13T11:48:56Z</dcterms:modified>
</cp:coreProperties>
</file>