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42"/>
  </p:notesMasterIdLst>
  <p:handoutMasterIdLst>
    <p:handoutMasterId r:id="rId43"/>
  </p:handoutMasterIdLst>
  <p:sldIdLst>
    <p:sldId id="256" r:id="rId2"/>
    <p:sldId id="306" r:id="rId3"/>
    <p:sldId id="436" r:id="rId4"/>
    <p:sldId id="515" r:id="rId5"/>
    <p:sldId id="516" r:id="rId6"/>
    <p:sldId id="517" r:id="rId7"/>
    <p:sldId id="518" r:id="rId8"/>
    <p:sldId id="519" r:id="rId9"/>
    <p:sldId id="520" r:id="rId10"/>
    <p:sldId id="521" r:id="rId11"/>
    <p:sldId id="522" r:id="rId12"/>
    <p:sldId id="523" r:id="rId13"/>
    <p:sldId id="524" r:id="rId14"/>
    <p:sldId id="475" r:id="rId15"/>
    <p:sldId id="486" r:id="rId16"/>
    <p:sldId id="514" r:id="rId17"/>
    <p:sldId id="527" r:id="rId18"/>
    <p:sldId id="528" r:id="rId19"/>
    <p:sldId id="358" r:id="rId20"/>
    <p:sldId id="504" r:id="rId21"/>
    <p:sldId id="505" r:id="rId22"/>
    <p:sldId id="506" r:id="rId23"/>
    <p:sldId id="507" r:id="rId24"/>
    <p:sldId id="525" r:id="rId25"/>
    <p:sldId id="531" r:id="rId26"/>
    <p:sldId id="532" r:id="rId27"/>
    <p:sldId id="533" r:id="rId28"/>
    <p:sldId id="534" r:id="rId29"/>
    <p:sldId id="526" r:id="rId30"/>
    <p:sldId id="535" r:id="rId31"/>
    <p:sldId id="530" r:id="rId32"/>
    <p:sldId id="480" r:id="rId33"/>
    <p:sldId id="508" r:id="rId34"/>
    <p:sldId id="509" r:id="rId35"/>
    <p:sldId id="510" r:id="rId36"/>
    <p:sldId id="511" r:id="rId37"/>
    <p:sldId id="453" r:id="rId38"/>
    <p:sldId id="513" r:id="rId39"/>
    <p:sldId id="375" r:id="rId40"/>
    <p:sldId id="292" r:id="rId4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F1558"/>
    <a:srgbClr val="FFCC99"/>
    <a:srgbClr val="FFCCFF"/>
    <a:srgbClr val="CCECFF"/>
    <a:srgbClr val="FF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2" autoAdjust="0"/>
    <p:restoredTop sz="94660"/>
  </p:normalViewPr>
  <p:slideViewPr>
    <p:cSldViewPr>
      <p:cViewPr varScale="1">
        <p:scale>
          <a:sx n="109" d="100"/>
          <a:sy n="109" d="100"/>
        </p:scale>
        <p:origin x="20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1983F-AF00-487C-8DDC-3DD280D14AEC}" type="datetimeFigureOut">
              <a:rPr lang="fr-FR"/>
              <a:pPr>
                <a:defRPr/>
              </a:pPr>
              <a:t>22/06/2023</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4DFA3C-6914-47EA-96E7-A127167A6F53}" type="slidenum">
              <a:rPr lang="fr-FR"/>
              <a:pPr>
                <a:defRPr/>
              </a:pPr>
              <a:t>‹N°›</a:t>
            </a:fld>
            <a:endParaRPr lang="fr-FR"/>
          </a:p>
        </p:txBody>
      </p:sp>
    </p:spTree>
    <p:extLst>
      <p:ext uri="{BB962C8B-B14F-4D97-AF65-F5344CB8AC3E}">
        <p14:creationId xmlns:p14="http://schemas.microsoft.com/office/powerpoint/2010/main" val="47784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9F1DD1-340A-414E-BF15-D8945F0B6634}" type="datetimeFigureOut">
              <a:rPr lang="fr-FR"/>
              <a:pPr>
                <a:defRPr/>
              </a:pPr>
              <a:t>22/06/2023</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F324167-BACA-44D0-970F-CC05C4B456CB}" type="slidenum">
              <a:rPr lang="fr-FR"/>
              <a:pPr>
                <a:defRPr/>
              </a:pPr>
              <a:t>‹N°›</a:t>
            </a:fld>
            <a:endParaRPr lang="fr-FR"/>
          </a:p>
        </p:txBody>
      </p:sp>
    </p:spTree>
    <p:extLst>
      <p:ext uri="{BB962C8B-B14F-4D97-AF65-F5344CB8AC3E}">
        <p14:creationId xmlns:p14="http://schemas.microsoft.com/office/powerpoint/2010/main" val="161822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a:t>Critères pour le calcul de la dotation dépendance fixée par le Conseil départemental en fonction :</a:t>
            </a:r>
          </a:p>
          <a:p>
            <a:r>
              <a:rPr lang="fr-FR" dirty="0"/>
              <a:t>-	Du GMP validé par un médecin du Conseil départemental</a:t>
            </a:r>
          </a:p>
          <a:p>
            <a:r>
              <a:rPr lang="fr-FR" dirty="0"/>
              <a:t>L’évaluation de la perte d’autonomie, réalisée à l’aide de la grille nationale AGGIR, donne lieu à un classement de chaque personne dans un « groupe iso-ressources » (GIR) ; elle permet de calculer un niveau de perte d’autonomie moyen des personnes hébergées, dénommé « groupe iso-ressources moyen pondéré » (GMP). Dans ce modèle, les diverses activités de la vie courante sont résumées par 10 variables d’activités corporelles et mentales: cohérence, orientation, toilette, habillage, alimentation, élimination, transferts, déplacements intérieurs, déplacements à l’extérieur et communication à distance.</a:t>
            </a:r>
          </a:p>
          <a:p>
            <a:r>
              <a:rPr lang="fr-FR" dirty="0"/>
              <a:t>-	Du nombre de places</a:t>
            </a:r>
          </a:p>
          <a:p>
            <a:r>
              <a:rPr lang="fr-FR" dirty="0"/>
              <a:t>Critères pour le calcul de la dotation soins fixée par l’ARS en fonction :</a:t>
            </a:r>
          </a:p>
          <a:p>
            <a:r>
              <a:rPr lang="fr-FR" dirty="0"/>
              <a:t>-	Du PMP validé par un médecin de l’ARS</a:t>
            </a:r>
          </a:p>
          <a:p>
            <a:r>
              <a:rPr lang="fr-FR" dirty="0"/>
              <a:t>Le "Pathos Moyen Pondéré" ou PMP est un indicateur synthétique de charge en soins médicaux et techniques pour une population donnée.</a:t>
            </a:r>
          </a:p>
          <a:p>
            <a:r>
              <a:rPr lang="fr-FR" dirty="0"/>
              <a:t>Il correspond, dans cette population, à la somme des points de niveaux de soins dans les huit postes de ressources (médecin/psychiatre/infirmier/rééducation/psychothérapie/biologie/imagerie/pharmacie)  pondérés par un coefficient variable selon les postes, exprimé en moyenne par individu.</a:t>
            </a:r>
          </a:p>
          <a:p>
            <a:r>
              <a:rPr lang="fr-FR" dirty="0"/>
              <a:t>-	De la présence ou non d’une pharmacie à usage interne</a:t>
            </a:r>
          </a:p>
          <a:p>
            <a:r>
              <a:rPr lang="fr-FR" dirty="0"/>
              <a:t>-	Du nombre de places accordées</a:t>
            </a:r>
          </a:p>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10</a:t>
            </a:fld>
            <a:endParaRPr lang="fr-FR"/>
          </a:p>
        </p:txBody>
      </p:sp>
    </p:spTree>
    <p:extLst>
      <p:ext uri="{BB962C8B-B14F-4D97-AF65-F5344CB8AC3E}">
        <p14:creationId xmlns:p14="http://schemas.microsoft.com/office/powerpoint/2010/main" val="91255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11</a:t>
            </a:fld>
            <a:endParaRPr lang="fr-FR"/>
          </a:p>
        </p:txBody>
      </p:sp>
    </p:spTree>
    <p:extLst>
      <p:ext uri="{BB962C8B-B14F-4D97-AF65-F5344CB8AC3E}">
        <p14:creationId xmlns:p14="http://schemas.microsoft.com/office/powerpoint/2010/main" val="3245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62,14</a:t>
            </a:r>
            <a:r>
              <a:rPr lang="fr-FR" baseline="0" dirty="0"/>
              <a:t> € depuis 01/07/2022 pour ch. 1 lit et 56,47 € pour ch. 2 lits</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12</a:t>
            </a:fld>
            <a:endParaRPr lang="fr-FR"/>
          </a:p>
        </p:txBody>
      </p:sp>
    </p:spTree>
    <p:extLst>
      <p:ext uri="{BB962C8B-B14F-4D97-AF65-F5344CB8AC3E}">
        <p14:creationId xmlns:p14="http://schemas.microsoft.com/office/powerpoint/2010/main" val="159300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17</a:t>
            </a:fld>
            <a:endParaRPr lang="fr-FR"/>
          </a:p>
        </p:txBody>
      </p:sp>
    </p:spTree>
    <p:extLst>
      <p:ext uri="{BB962C8B-B14F-4D97-AF65-F5344CB8AC3E}">
        <p14:creationId xmlns:p14="http://schemas.microsoft.com/office/powerpoint/2010/main" val="242285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Dépenses réelles</a:t>
            </a:r>
            <a:r>
              <a:rPr lang="fr-FR" baseline="0" dirty="0"/>
              <a:t> constatées au seul groupe 1 déjà bien au-delà des sommes accordées avant l’inflation : 368 595,08€ en 2019, 356 468,06 € en 2020, 368 449,02 € en 2021 et 436 304,89€ en 2022</a:t>
            </a:r>
          </a:p>
          <a:p>
            <a:r>
              <a:rPr lang="fr-FR" dirty="0"/>
              <a:t>+2,98 € (1 lit),</a:t>
            </a:r>
            <a:r>
              <a:rPr lang="fr-FR" baseline="0" dirty="0"/>
              <a:t> +2,68 € (2 lits)</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18</a:t>
            </a:fld>
            <a:endParaRPr lang="fr-FR"/>
          </a:p>
        </p:txBody>
      </p:sp>
    </p:spTree>
    <p:extLst>
      <p:ext uri="{BB962C8B-B14F-4D97-AF65-F5344CB8AC3E}">
        <p14:creationId xmlns:p14="http://schemas.microsoft.com/office/powerpoint/2010/main" val="218634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 Département, ARS, caisses de retraite (MSA, CARSAT,</a:t>
            </a:r>
          </a:p>
          <a:p>
            <a:r>
              <a:rPr lang="fr-FR" dirty="0"/>
              <a:t>AGIRC-ARRCO), services de l’Etat (DDETS, DDTM), communautés d’agglomération et de communes</a:t>
            </a:r>
          </a:p>
          <a:p>
            <a:r>
              <a:rPr lang="fr-FR" dirty="0"/>
              <a:t>du département, Union Départementale des CCAS, Caisse Primaire d’Assurance Maladie, Mutualité</a:t>
            </a:r>
          </a:p>
          <a:p>
            <a:r>
              <a:rPr lang="fr-FR" dirty="0"/>
              <a:t>Française…</a:t>
            </a:r>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33</a:t>
            </a:fld>
            <a:endParaRPr lang="fr-FR"/>
          </a:p>
        </p:txBody>
      </p:sp>
    </p:spTree>
    <p:extLst>
      <p:ext uri="{BB962C8B-B14F-4D97-AF65-F5344CB8AC3E}">
        <p14:creationId xmlns:p14="http://schemas.microsoft.com/office/powerpoint/2010/main" val="291763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37</a:t>
            </a:fld>
            <a:endParaRPr lang="fr-FR"/>
          </a:p>
        </p:txBody>
      </p:sp>
    </p:spTree>
    <p:extLst>
      <p:ext uri="{BB962C8B-B14F-4D97-AF65-F5344CB8AC3E}">
        <p14:creationId xmlns:p14="http://schemas.microsoft.com/office/powerpoint/2010/main" val="308377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39</a:t>
            </a:fld>
            <a:endParaRPr lang="fr-FR"/>
          </a:p>
        </p:txBody>
      </p:sp>
    </p:spTree>
    <p:extLst>
      <p:ext uri="{BB962C8B-B14F-4D97-AF65-F5344CB8AC3E}">
        <p14:creationId xmlns:p14="http://schemas.microsoft.com/office/powerpoint/2010/main" val="315640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fr-FR"/>
              <a:t>Modifiez le style du titre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9808CF-DCCF-4E58-9457-FE38F42571DC}" type="datetimeFigureOut">
              <a:rPr lang="fr-FR" smtClean="0"/>
              <a:pPr>
                <a:defRPr/>
              </a:pPr>
              <a:t>22/06/2023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normAutofit/>
          </a:bodyPr>
          <a:lstStyle/>
          <a:p>
            <a:pPr>
              <a:defRPr/>
            </a:pPr>
            <a:fld id="{EB6CC875-09AD-4E73-AAC3-45DD7EB7C1EA}"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fld id="{3DBBF334-1230-4866-84B3-FA268496B8BD}" type="datetimeFigureOut">
              <a:rPr lang="fr-FR" smtClean="0"/>
              <a:pPr>
                <a:defRPr/>
              </a:pPr>
              <a:t>22/06/2023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ABADA14-D8E9-49C4-A03E-3A662B3240B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fld id="{DBFEDEE8-7093-4104-A5EA-21EDE6BA7D70}" type="datetimeFigureOut">
              <a:rPr lang="fr-FR" smtClean="0"/>
              <a:pPr>
                <a:defRPr/>
              </a:pPr>
              <a:t>22/06/2023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B1D6701-FD9F-4CF8-868F-CFE082E5092F}"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ableau 2"/>
          <p:cNvSpPr>
            <a:spLocks noGrp="1"/>
          </p:cNvSpPr>
          <p:nvPr>
            <p:ph type="tbl" idx="1"/>
          </p:nvPr>
        </p:nvSpPr>
        <p:spPr>
          <a:xfrm>
            <a:off x="457200" y="1600200"/>
            <a:ext cx="8229600" cy="4708525"/>
          </a:xfrm>
        </p:spPr>
        <p:txBody>
          <a:bodyPr/>
          <a:lstStyle/>
          <a:p>
            <a:pPr lvl="0"/>
            <a:endParaRPr lang="fr-FR" noProof="0"/>
          </a:p>
        </p:txBody>
      </p:sp>
      <p:sp>
        <p:nvSpPr>
          <p:cNvPr id="4" name="Espace réservé de la date 13"/>
          <p:cNvSpPr>
            <a:spLocks noGrp="1"/>
          </p:cNvSpPr>
          <p:nvPr>
            <p:ph type="dt" sz="half" idx="10"/>
          </p:nvPr>
        </p:nvSpPr>
        <p:spPr/>
        <p:txBody>
          <a:bodyPr/>
          <a:lstStyle>
            <a:lvl1pPr>
              <a:defRPr/>
            </a:lvl1pPr>
          </a:lstStyle>
          <a:p>
            <a:pPr>
              <a:defRPr/>
            </a:pPr>
            <a:fld id="{C06CB0EE-FEDA-4A80-B575-C513D90F3D59}" type="datetimeFigureOut">
              <a:rPr lang="fr-FR"/>
              <a:pPr>
                <a:defRPr/>
              </a:pPr>
              <a:t>22/06/2023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6E138609-37DF-45F4-9F93-0F8D977530F0}"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1_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22/06/2023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034361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a:xfrm>
            <a:off x="685800" y="1600201"/>
            <a:ext cx="7772400" cy="3733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4B3DE60-579F-4232-9539-C14E7FFAE245}" type="datetimeFigureOut">
              <a:rPr lang="fr-FR" smtClean="0"/>
              <a:pPr>
                <a:defRPr/>
              </a:pPr>
              <a:t>22/06/2023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56B8B14-9287-4560-9001-64B816CF6D1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fr-FR"/>
              <a:t>Modifiez le style du titre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FF479D9-F508-45ED-AA49-5415ADB61E1C}" type="datetimeFigureOut">
              <a:rPr lang="fr-FR" smtClean="0"/>
              <a:pPr>
                <a:defRPr/>
              </a:pPr>
              <a:t>22/06/2023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B9AFDB1-9C5B-4387-B54B-C8AD62F0EAB7}"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Modifiez le style du titre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867B0A2-B985-4E05-B9D1-63AA0EDD644A}" type="datetimeFigureOut">
              <a:rPr lang="fr-FR" smtClean="0"/>
              <a:pPr>
                <a:defRPr/>
              </a:pPr>
              <a:t>22/06/2023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878319B6-00A7-47F1-95D6-83C40DCA1DC6}" type="slidenum">
              <a:rPr lang="fr-FR" smtClean="0"/>
              <a:pPr>
                <a:defRPr/>
              </a:pPr>
              <a:t>‹N°›</a:t>
            </a:fld>
            <a:endParaRPr lang="fr-FR"/>
          </a:p>
        </p:txBody>
      </p:sp>
      <p:sp>
        <p:nvSpPr>
          <p:cNvPr id="13" name="Content Placeholder 12"/>
          <p:cNvSpPr>
            <a:spLocks noGrp="1"/>
          </p:cNvSpPr>
          <p:nvPr>
            <p:ph sz="quarter" idx="13"/>
          </p:nvPr>
        </p:nvSpPr>
        <p:spPr>
          <a:xfrm>
            <a:off x="685800" y="1536192"/>
            <a:ext cx="3657600"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8DACCE50-2270-4A69-8C89-23324C60CF87}" type="datetimeFigureOut">
              <a:rPr lang="fr-FR" smtClean="0"/>
              <a:pPr>
                <a:defRPr/>
              </a:pPr>
              <a:t>22/06/2023</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8D1806C-763E-451A-B755-98FB8BBE243C}" type="slidenum">
              <a:rPr lang="fr-FR" smtClean="0"/>
              <a:pPr>
                <a:defRPr/>
              </a:pPr>
              <a:t>‹N°›</a:t>
            </a:fld>
            <a:endParaRPr lang="fr-FR"/>
          </a:p>
        </p:txBody>
      </p:sp>
      <p:sp>
        <p:nvSpPr>
          <p:cNvPr id="15" name="Content Placeholder 14"/>
          <p:cNvSpPr>
            <a:spLocks noGrp="1"/>
          </p:cNvSpPr>
          <p:nvPr>
            <p:ph sz="quarter" idx="13"/>
          </p:nvPr>
        </p:nvSpPr>
        <p:spPr>
          <a:xfrm>
            <a:off x="685800" y="2209800"/>
            <a:ext cx="3657600" cy="3200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Modifiez le style du titre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4D42438B-AE31-4536-AFDD-CB6F2C25D177}" type="datetimeFigureOut">
              <a:rPr lang="fr-FR" smtClean="0"/>
              <a:pPr>
                <a:defRPr/>
              </a:pPr>
              <a:t>22/06/2023</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1575E2AF-1D6D-4580-8906-CB0A570C9598}"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1095FD7B-A73D-411C-80AD-4E2EBF8F2A97}" type="datetimeFigureOut">
              <a:rPr lang="fr-FR" smtClean="0"/>
              <a:pPr>
                <a:defRPr/>
              </a:pPr>
              <a:t>22/06/2023</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D549A41-D41F-4174-9954-64BF13417AC8}"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a:t>Modifiez le style du titre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0766BF0-1D6B-40D3-86F6-CB28FCFFE49C}" type="datetimeFigureOut">
              <a:rPr lang="fr-FR" smtClean="0"/>
              <a:pPr>
                <a:defRPr/>
              </a:pPr>
              <a:t>22/06/2023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67FD56A-5CE9-4CB2-A4E5-E16B5EDD010C}" type="slidenum">
              <a:rPr lang="fr-FR" smtClean="0"/>
              <a:pPr>
                <a:defRPr/>
              </a:pPr>
              <a:t>‹N°›</a:t>
            </a:fld>
            <a:endParaRPr lang="fr-FR"/>
          </a:p>
        </p:txBody>
      </p:sp>
      <p:sp>
        <p:nvSpPr>
          <p:cNvPr id="13" name="Content Placeholder 12"/>
          <p:cNvSpPr>
            <a:spLocks noGrp="1"/>
          </p:cNvSpPr>
          <p:nvPr>
            <p:ph sz="quarter" idx="13"/>
          </p:nvPr>
        </p:nvSpPr>
        <p:spPr>
          <a:xfrm>
            <a:off x="4572000" y="609600"/>
            <a:ext cx="3886200" cy="4191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C3D3CC8-9B0A-4619-99F9-D4798E047556}" type="datetimeFigureOut">
              <a:rPr lang="fr-FR" smtClean="0"/>
              <a:pPr>
                <a:defRPr/>
              </a:pPr>
              <a:t>22/06/2023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A657DE9A-286E-4D38-BC8C-255B3991199D}" type="slidenum">
              <a:rPr lang="fr-FR" smtClean="0"/>
              <a:pPr>
                <a:defRPr/>
              </a:pPr>
              <a:t>‹N°›</a:t>
            </a:fld>
            <a:endParaRPr lang="fr-F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a:t>Modifiez le style du titre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5">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68BEC2F5-2498-45BE-96E6-5247DC20C066}" type="datetimeFigureOut">
              <a:rPr lang="fr-FR" smtClean="0"/>
              <a:pPr>
                <a:defRPr/>
              </a:pPr>
              <a:t>22/06/2023</a:t>
            </a:fld>
            <a:endParaRPr lang="fr-F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fr-F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00476C31-F2BC-4CE8-A79D-4B95F4B8EB62}"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us-titre 2"/>
          <p:cNvSpPr>
            <a:spLocks noGrp="1"/>
          </p:cNvSpPr>
          <p:nvPr>
            <p:ph type="subTitle" idx="1"/>
          </p:nvPr>
        </p:nvSpPr>
        <p:spPr>
          <a:xfrm>
            <a:off x="1403648" y="1196752"/>
            <a:ext cx="6400800" cy="3941763"/>
          </a:xfrm>
        </p:spPr>
        <p:txBody>
          <a:bodyPr>
            <a:normAutofit/>
          </a:bodyPr>
          <a:lstStyle/>
          <a:p>
            <a:pPr eaLnBrk="1" hangingPunct="1"/>
            <a:endParaRPr lang="fr-FR" dirty="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a:latin typeface="Georgia" panose="02040502050405020303" pitchFamily="18" charset="0"/>
            </a:endParaRPr>
          </a:p>
          <a:p>
            <a:pPr algn="ctr" eaLnBrk="1" hangingPunct="1"/>
            <a:r>
              <a:rPr lang="fr-FR" sz="3600" b="1" dirty="0">
                <a:solidFill>
                  <a:schemeClr val="tx1">
                    <a:lumMod val="65000"/>
                    <a:lumOff val="35000"/>
                  </a:schemeClr>
                </a:solidFill>
                <a:latin typeface="Georgia" panose="02040502050405020303" pitchFamily="18" charset="0"/>
              </a:rPr>
              <a:t>Conseil de la Vie Sociale</a:t>
            </a:r>
          </a:p>
          <a:p>
            <a:pPr algn="ctr" eaLnBrk="1" hangingPunct="1"/>
            <a:r>
              <a:rPr lang="fr-FR" sz="2800" dirty="0">
                <a:solidFill>
                  <a:schemeClr val="tx1">
                    <a:lumMod val="65000"/>
                    <a:lumOff val="35000"/>
                  </a:schemeClr>
                </a:solidFill>
                <a:latin typeface="Georgia" panose="02040502050405020303" pitchFamily="18" charset="0"/>
              </a:rPr>
              <a:t>15 juin 2023</a:t>
            </a:r>
          </a:p>
        </p:txBody>
      </p:sp>
      <p:pic>
        <p:nvPicPr>
          <p:cNvPr id="2050" name="Picture 2" descr="X:\Commun\logo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31" y="1268760"/>
            <a:ext cx="2270052"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PROJECTIONS FINANCIERES</a:t>
            </a:r>
          </a:p>
        </p:txBody>
      </p:sp>
      <p:sp>
        <p:nvSpPr>
          <p:cNvPr id="3" name="Espace réservé du contenu 2"/>
          <p:cNvSpPr>
            <a:spLocks noGrp="1"/>
          </p:cNvSpPr>
          <p:nvPr>
            <p:ph idx="1"/>
          </p:nvPr>
        </p:nvSpPr>
        <p:spPr>
          <a:xfrm>
            <a:off x="179512" y="1268760"/>
            <a:ext cx="8640960" cy="5184576"/>
          </a:xfrm>
        </p:spPr>
        <p:txBody>
          <a:bodyPr/>
          <a:lstStyle/>
          <a:p>
            <a:r>
              <a:rPr lang="fr-FR" dirty="0"/>
              <a:t>Un certain nombre d’éléments ne fait pas l’objet de négociations : ces données sont fixées par le Conseil département et l’ARS selon des règles de calcul et critères nationaux : notamment le nombre de places, l’évaluation de la perte d’autonomie, l’évaluation de la « charge en soins médicaux et techniques », la présence ou non d’une pharmacie à usage interne</a:t>
            </a:r>
          </a:p>
          <a:p>
            <a:pPr marL="68580" indent="0">
              <a:buNone/>
            </a:pPr>
            <a:endParaRPr lang="fr-FR" dirty="0"/>
          </a:p>
          <a:p>
            <a:r>
              <a:rPr lang="fr-FR" dirty="0"/>
              <a:t>NB : le processus de négociations n’est pas encore terminé ; </a:t>
            </a:r>
            <a:r>
              <a:rPr lang="fr-FR" b="1" dirty="0">
                <a:solidFill>
                  <a:srgbClr val="00B050"/>
                </a:solidFill>
              </a:rPr>
              <a:t>points restants à valider</a:t>
            </a:r>
            <a:r>
              <a:rPr lang="fr-FR" dirty="0"/>
              <a:t> :</a:t>
            </a:r>
          </a:p>
          <a:p>
            <a:pPr>
              <a:buFont typeface="Arial" panose="020B0604020202020204" pitchFamily="34" charset="0"/>
              <a:buChar char="•"/>
            </a:pPr>
            <a:r>
              <a:rPr lang="fr-FR" dirty="0"/>
              <a:t>Validation tarifs hébergement année 2023</a:t>
            </a:r>
          </a:p>
          <a:p>
            <a:pPr algn="ctr">
              <a:buFont typeface="Symbol" panose="05050102010706020507" pitchFamily="18" charset="2"/>
              <a:buChar char="Þ"/>
            </a:pPr>
            <a:r>
              <a:rPr lang="fr-FR" dirty="0"/>
              <a:t>Le changement de tarifs devrait intervenir au 01/07/2023</a:t>
            </a:r>
          </a:p>
          <a:p>
            <a:pPr algn="ctr">
              <a:buFont typeface="Symbol" panose="05050102010706020507" pitchFamily="18" charset="2"/>
              <a:buChar char="Þ"/>
            </a:pPr>
            <a:r>
              <a:rPr lang="fr-FR" dirty="0"/>
              <a:t>Vote définitif au niveau département le 21/06/2023</a:t>
            </a:r>
          </a:p>
          <a:p>
            <a:pPr algn="ctr">
              <a:buFont typeface="Symbol" panose="05050102010706020507" pitchFamily="18" charset="2"/>
              <a:buChar char="Þ"/>
            </a:pPr>
            <a:r>
              <a:rPr lang="fr-FR" dirty="0"/>
              <a:t>Eléments complémentaires seront présentés au point 2.</a:t>
            </a:r>
          </a:p>
          <a:p>
            <a:pPr>
              <a:buFont typeface="Arial" panose="020B0604020202020204" pitchFamily="34" charset="0"/>
              <a:buChar char="•"/>
            </a:pPr>
            <a:r>
              <a:rPr lang="fr-FR" dirty="0"/>
              <a:t>Montant dotation soins</a:t>
            </a:r>
          </a:p>
        </p:txBody>
      </p:sp>
    </p:spTree>
    <p:extLst>
      <p:ext uri="{BB962C8B-B14F-4D97-AF65-F5344CB8AC3E}">
        <p14:creationId xmlns:p14="http://schemas.microsoft.com/office/powerpoint/2010/main" val="163424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4" y="116632"/>
            <a:ext cx="7772400" cy="274042"/>
          </a:xfrm>
        </p:spPr>
        <p:txBody>
          <a:bodyPr>
            <a:normAutofit fontScale="90000"/>
          </a:bodyPr>
          <a:lstStyle/>
          <a:p>
            <a:pPr algn="ctr"/>
            <a:r>
              <a:rPr lang="fr-FR" dirty="0"/>
              <a:t>SECTION HEBERGEMENT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66319450"/>
              </p:ext>
            </p:extLst>
          </p:nvPr>
        </p:nvGraphicFramePr>
        <p:xfrm>
          <a:off x="107501" y="548682"/>
          <a:ext cx="6480722" cy="5785887"/>
        </p:xfrm>
        <a:graphic>
          <a:graphicData uri="http://schemas.openxmlformats.org/drawingml/2006/table">
            <a:tbl>
              <a:tblPr/>
              <a:tblGrid>
                <a:gridCol w="1728195">
                  <a:extLst>
                    <a:ext uri="{9D8B030D-6E8A-4147-A177-3AD203B41FA5}">
                      <a16:colId xmlns:a16="http://schemas.microsoft.com/office/drawing/2014/main" val="2061367088"/>
                    </a:ext>
                  </a:extLst>
                </a:gridCol>
                <a:gridCol w="936104">
                  <a:extLst>
                    <a:ext uri="{9D8B030D-6E8A-4147-A177-3AD203B41FA5}">
                      <a16:colId xmlns:a16="http://schemas.microsoft.com/office/drawing/2014/main" val="514507762"/>
                    </a:ext>
                  </a:extLst>
                </a:gridCol>
                <a:gridCol w="936104">
                  <a:extLst>
                    <a:ext uri="{9D8B030D-6E8A-4147-A177-3AD203B41FA5}">
                      <a16:colId xmlns:a16="http://schemas.microsoft.com/office/drawing/2014/main" val="519026513"/>
                    </a:ext>
                  </a:extLst>
                </a:gridCol>
                <a:gridCol w="936104">
                  <a:extLst>
                    <a:ext uri="{9D8B030D-6E8A-4147-A177-3AD203B41FA5}">
                      <a16:colId xmlns:a16="http://schemas.microsoft.com/office/drawing/2014/main" val="467745766"/>
                    </a:ext>
                  </a:extLst>
                </a:gridCol>
                <a:gridCol w="1037179">
                  <a:extLst>
                    <a:ext uri="{9D8B030D-6E8A-4147-A177-3AD203B41FA5}">
                      <a16:colId xmlns:a16="http://schemas.microsoft.com/office/drawing/2014/main" val="3347084689"/>
                    </a:ext>
                  </a:extLst>
                </a:gridCol>
                <a:gridCol w="907036">
                  <a:extLst>
                    <a:ext uri="{9D8B030D-6E8A-4147-A177-3AD203B41FA5}">
                      <a16:colId xmlns:a16="http://schemas.microsoft.com/office/drawing/2014/main" val="418971929"/>
                    </a:ext>
                  </a:extLst>
                </a:gridCol>
              </a:tblGrid>
              <a:tr h="373113">
                <a:tc>
                  <a:txBody>
                    <a:bodyPr/>
                    <a:lstStyle/>
                    <a:p>
                      <a:pPr algn="ctr" fontAlgn="b"/>
                      <a:r>
                        <a:rPr lang="fr-FR" sz="1200" b="1" i="0" u="none" strike="noStrike" dirty="0">
                          <a:solidFill>
                            <a:srgbClr val="000000"/>
                          </a:solidFill>
                          <a:effectLst/>
                          <a:latin typeface="Liberation Sans"/>
                        </a:rPr>
                        <a:t>Détails</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fontAlgn="b"/>
                      <a:r>
                        <a:rPr lang="fr-FR" sz="1200" b="1" i="0" u="none" strike="noStrike" dirty="0">
                          <a:solidFill>
                            <a:srgbClr val="000000"/>
                          </a:solidFill>
                          <a:effectLst/>
                          <a:latin typeface="Liberation Sans"/>
                        </a:rPr>
                        <a:t>BP 2023</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fontAlgn="b"/>
                      <a:r>
                        <a:rPr lang="fr-FR" sz="1200" b="1" i="0" u="none" strike="noStrike">
                          <a:solidFill>
                            <a:srgbClr val="000000"/>
                          </a:solidFill>
                          <a:effectLst/>
                          <a:latin typeface="Liberation Sans"/>
                        </a:rPr>
                        <a:t>BP 2024</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fontAlgn="b"/>
                      <a:r>
                        <a:rPr lang="fr-FR" sz="1200" b="1" i="0" u="none" strike="noStrike">
                          <a:solidFill>
                            <a:srgbClr val="000000"/>
                          </a:solidFill>
                          <a:effectLst/>
                          <a:latin typeface="Liberation Sans"/>
                        </a:rPr>
                        <a:t>BP 2025</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fontAlgn="b"/>
                      <a:r>
                        <a:rPr lang="fr-FR" sz="1200" b="1" i="0" u="none" strike="noStrike" dirty="0">
                          <a:solidFill>
                            <a:srgbClr val="000000"/>
                          </a:solidFill>
                          <a:effectLst/>
                          <a:latin typeface="Liberation Sans"/>
                        </a:rPr>
                        <a:t>BP 2026</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gn="ctr" fontAlgn="b"/>
                      <a:r>
                        <a:rPr lang="fr-FR" sz="1200" b="1" i="0" u="none" strike="noStrike" dirty="0">
                          <a:solidFill>
                            <a:srgbClr val="000000"/>
                          </a:solidFill>
                          <a:effectLst/>
                          <a:latin typeface="Liberation Sans"/>
                        </a:rPr>
                        <a:t>BP 2027</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60957389"/>
                  </a:ext>
                </a:extLst>
              </a:tr>
              <a:tr h="484631">
                <a:tc>
                  <a:txBody>
                    <a:bodyPr/>
                    <a:lstStyle/>
                    <a:p>
                      <a:pPr algn="l" fontAlgn="ctr"/>
                      <a:r>
                        <a:rPr lang="fr-FR" sz="1100" b="1" i="0" u="none" strike="noStrike" dirty="0">
                          <a:solidFill>
                            <a:schemeClr val="accent1">
                              <a:lumMod val="50000"/>
                            </a:schemeClr>
                          </a:solidFill>
                          <a:effectLst/>
                          <a:latin typeface="Liberation Sans"/>
                        </a:rPr>
                        <a:t>Recettes de fonctionnement hébergement</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2 252 129,01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2 312 810,54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2 319 142,63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2 325 511,01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2 331 488,67</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911075113"/>
                  </a:ext>
                </a:extLst>
              </a:tr>
              <a:tr h="354456">
                <a:tc>
                  <a:txBody>
                    <a:bodyPr/>
                    <a:lstStyle/>
                    <a:p>
                      <a:pPr algn="l" fontAlgn="ctr"/>
                      <a:r>
                        <a:rPr lang="fr-FR" sz="1100" b="0" i="0" u="none" strike="noStrike" dirty="0">
                          <a:solidFill>
                            <a:srgbClr val="000000"/>
                          </a:solidFill>
                          <a:effectLst/>
                          <a:latin typeface="Liberation Sans"/>
                        </a:rPr>
                        <a:t>G1</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2 024 143,42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2 076 549,22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2 080 784,91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2 085 020,61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2 089 256,30</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52037525"/>
                  </a:ext>
                </a:extLst>
              </a:tr>
              <a:tr h="354456">
                <a:tc>
                  <a:txBody>
                    <a:bodyPr/>
                    <a:lstStyle/>
                    <a:p>
                      <a:pPr algn="l" fontAlgn="ctr"/>
                      <a:r>
                        <a:rPr lang="fr-FR" sz="1100" b="0" i="0" u="none" strike="noStrike" dirty="0">
                          <a:solidFill>
                            <a:srgbClr val="000000"/>
                          </a:solidFill>
                          <a:effectLst/>
                          <a:latin typeface="Liberation Sans"/>
                        </a:rPr>
                        <a:t>Autres produits Groupe II</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202 822,91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211 098,74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213 195,14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215 327,82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217 069,79</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6787409"/>
                  </a:ext>
                </a:extLst>
              </a:tr>
              <a:tr h="354456">
                <a:tc>
                  <a:txBody>
                    <a:bodyPr/>
                    <a:lstStyle/>
                    <a:p>
                      <a:pPr algn="l" fontAlgn="ctr"/>
                      <a:r>
                        <a:rPr lang="fr-FR" sz="1100" b="0" i="0" u="none" strike="noStrike">
                          <a:solidFill>
                            <a:srgbClr val="000000"/>
                          </a:solidFill>
                          <a:effectLst/>
                          <a:latin typeface="Liberation Sans"/>
                        </a:rPr>
                        <a:t>Autres produits Groupe III</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25 162,68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25 162,58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25 162,58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25 162,58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25 162,58</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07553"/>
                  </a:ext>
                </a:extLst>
              </a:tr>
              <a:tr h="491818">
                <a:tc>
                  <a:txBody>
                    <a:bodyPr/>
                    <a:lstStyle/>
                    <a:p>
                      <a:pPr algn="l" fontAlgn="ctr"/>
                      <a:r>
                        <a:rPr lang="fr-FR" sz="1100" b="1" i="0" u="none" strike="noStrike" dirty="0">
                          <a:solidFill>
                            <a:schemeClr val="accent1">
                              <a:lumMod val="50000"/>
                            </a:schemeClr>
                          </a:solidFill>
                          <a:effectLst/>
                          <a:latin typeface="Liberation Sans"/>
                        </a:rPr>
                        <a:t>Dépenses de fonctionnement hébergement</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2 225 585,58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2 247 841,44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2 270 319,85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2 293 023,05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2 315 953,28</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259033510"/>
                  </a:ext>
                </a:extLst>
              </a:tr>
              <a:tr h="354456">
                <a:tc>
                  <a:txBody>
                    <a:bodyPr/>
                    <a:lstStyle/>
                    <a:p>
                      <a:pPr algn="l" fontAlgn="ctr"/>
                      <a:r>
                        <a:rPr lang="fr-FR" sz="1100" b="0" i="0" u="none" strike="noStrike" dirty="0">
                          <a:solidFill>
                            <a:srgbClr val="000000"/>
                          </a:solidFill>
                          <a:effectLst/>
                          <a:latin typeface="Liberation Sans"/>
                        </a:rPr>
                        <a:t>G1</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285 059,97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287 910,57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290 789,68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293 697,57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296 634,55</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10137387"/>
                  </a:ext>
                </a:extLst>
              </a:tr>
              <a:tr h="354456">
                <a:tc>
                  <a:txBody>
                    <a:bodyPr/>
                    <a:lstStyle/>
                    <a:p>
                      <a:pPr algn="l" fontAlgn="ctr"/>
                      <a:r>
                        <a:rPr lang="fr-FR" sz="1100" b="0" i="0" u="none" strike="noStrike" dirty="0">
                          <a:solidFill>
                            <a:srgbClr val="000000"/>
                          </a:solidFill>
                          <a:effectLst/>
                          <a:latin typeface="Liberation Sans"/>
                        </a:rPr>
                        <a:t>G2 dépenses de personnel</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1 456 030,83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1 470 591,14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1 485 297,05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1 500 150,02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1 515 151,52</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91003403"/>
                  </a:ext>
                </a:extLst>
              </a:tr>
              <a:tr h="354456">
                <a:tc>
                  <a:txBody>
                    <a:bodyPr/>
                    <a:lstStyle/>
                    <a:p>
                      <a:pPr algn="l" fontAlgn="ctr"/>
                      <a:r>
                        <a:rPr lang="fr-FR" sz="1100" b="0" i="0" u="none" strike="noStrike" dirty="0">
                          <a:solidFill>
                            <a:srgbClr val="000000"/>
                          </a:solidFill>
                          <a:effectLst/>
                          <a:latin typeface="Liberation Sans"/>
                        </a:rPr>
                        <a:t>G3</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484 494,78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489 339,73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494 233,13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499 175,46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504 167,21</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2575499"/>
                  </a:ext>
                </a:extLst>
              </a:tr>
              <a:tr h="268116">
                <a:tc>
                  <a:txBody>
                    <a:bodyPr/>
                    <a:lstStyle/>
                    <a:p>
                      <a:pPr algn="l" fontAlgn="ctr"/>
                      <a:r>
                        <a:rPr lang="fr-FR" sz="1200" b="1" i="0" u="none" strike="noStrike" dirty="0">
                          <a:solidFill>
                            <a:srgbClr val="000000"/>
                          </a:solidFill>
                          <a:effectLst/>
                          <a:latin typeface="Liberation Sans"/>
                        </a:rPr>
                        <a:t>Résultat d’exploitation</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fr-FR" sz="1200" b="0" i="0" u="none" strike="noStrike" dirty="0">
                          <a:solidFill>
                            <a:srgbClr val="000000"/>
                          </a:solidFill>
                          <a:effectLst/>
                          <a:latin typeface="Liberation Sans"/>
                        </a:rPr>
                        <a:t>26 543,43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fr-FR" sz="1200" b="0" i="0" u="none" strike="noStrike" dirty="0">
                          <a:solidFill>
                            <a:srgbClr val="000000"/>
                          </a:solidFill>
                          <a:effectLst/>
                          <a:latin typeface="Liberation Sans"/>
                        </a:rPr>
                        <a:t>64 969,10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fr-FR" sz="1200" b="0" i="0" u="none" strike="noStrike" dirty="0">
                          <a:solidFill>
                            <a:srgbClr val="000000"/>
                          </a:solidFill>
                          <a:effectLst/>
                          <a:latin typeface="Liberation Sans"/>
                        </a:rPr>
                        <a:t>48 822,78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fr-FR" sz="1200" b="0" i="0" u="none" strike="noStrike" dirty="0">
                          <a:solidFill>
                            <a:srgbClr val="000000"/>
                          </a:solidFill>
                          <a:effectLst/>
                          <a:latin typeface="Liberation Sans"/>
                        </a:rPr>
                        <a:t>32 487,96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fr-FR" sz="1200" b="0" i="0" u="none" strike="noStrike" dirty="0">
                          <a:solidFill>
                            <a:srgbClr val="000000"/>
                          </a:solidFill>
                          <a:effectLst/>
                          <a:latin typeface="Liberation Sans"/>
                        </a:rPr>
                        <a:t>15 535,39</a:t>
                      </a:r>
                    </a:p>
                  </a:txBody>
                  <a:tcPr marL="5214" marR="5214" marT="521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84900501"/>
                  </a:ext>
                </a:extLst>
              </a:tr>
              <a:tr h="2164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200" b="1" i="0" u="none" strike="noStrike" dirty="0">
                          <a:solidFill>
                            <a:srgbClr val="000000"/>
                          </a:solidFill>
                          <a:effectLst/>
                          <a:latin typeface="Liberation Sans"/>
                        </a:rPr>
                        <a:t>Tarif </a:t>
                      </a:r>
                      <a:r>
                        <a:rPr lang="fr-FR" sz="1200" b="1" i="0" u="none" strike="noStrike" dirty="0" err="1">
                          <a:solidFill>
                            <a:srgbClr val="000000"/>
                          </a:solidFill>
                          <a:effectLst/>
                          <a:latin typeface="Liberation Sans"/>
                        </a:rPr>
                        <a:t>Heb</a:t>
                      </a:r>
                      <a:r>
                        <a:rPr lang="fr-FR" sz="1200" b="1" i="0" u="none" strike="noStrike" dirty="0">
                          <a:solidFill>
                            <a:srgbClr val="000000"/>
                          </a:solidFill>
                          <a:effectLst/>
                          <a:latin typeface="Liberation Sans"/>
                        </a:rPr>
                        <a:t> applicable </a:t>
                      </a:r>
                      <a:r>
                        <a:rPr lang="fr-FR" sz="1200" b="1" i="0" u="sng" strike="noStrike" dirty="0">
                          <a:solidFill>
                            <a:srgbClr val="FF0000"/>
                          </a:solidFill>
                          <a:effectLst/>
                          <a:latin typeface="Liberation Sans"/>
                        </a:rPr>
                        <a:t>en année pleine</a:t>
                      </a:r>
                    </a:p>
                    <a:p>
                      <a:pPr algn="l" fontAlgn="b"/>
                      <a:endParaRPr lang="fr-FR" sz="1200" b="1" i="0" u="none" strike="noStrike" dirty="0">
                        <a:solidFill>
                          <a:srgbClr val="000000"/>
                        </a:solidFill>
                        <a:effectLst/>
                        <a:latin typeface="Liberation Sans"/>
                      </a:endParaRP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58,83</a:t>
                      </a:r>
                    </a:p>
                  </a:txBody>
                  <a:tcPr marL="5214" marR="5214" marT="521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58,95</a:t>
                      </a:r>
                    </a:p>
                  </a:txBody>
                  <a:tcPr marL="5214" marR="5214" marT="5214"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59,07</a:t>
                      </a:r>
                    </a:p>
                  </a:txBody>
                  <a:tcPr marL="5214" marR="5214" marT="5214"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59,19</a:t>
                      </a:r>
                    </a:p>
                  </a:txBody>
                  <a:tcPr marL="5214" marR="5214" marT="5214"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59,31</a:t>
                      </a:r>
                    </a:p>
                  </a:txBody>
                  <a:tcPr marL="5214" marR="5214" marT="5214"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916657"/>
                  </a:ext>
                </a:extLst>
              </a:tr>
              <a:tr h="528015">
                <a:tc>
                  <a:txBody>
                    <a:bodyPr/>
                    <a:lstStyle/>
                    <a:p>
                      <a:pPr algn="l" fontAlgn="b"/>
                      <a:r>
                        <a:rPr lang="fr-FR" sz="1200" b="1" i="0" u="none" strike="noStrike" dirty="0">
                          <a:solidFill>
                            <a:srgbClr val="000000"/>
                          </a:solidFill>
                          <a:effectLst/>
                          <a:latin typeface="Liberation Sans"/>
                        </a:rPr>
                        <a:t>Tarif applicable chambres à 1 lit</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59,65</a:t>
                      </a:r>
                    </a:p>
                  </a:txBody>
                  <a:tcPr marL="5214" marR="5214" marT="5214" marB="0" anchor="ctr">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59,68</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59,80</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59,92</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60,04</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229885"/>
                  </a:ext>
                </a:extLst>
              </a:tr>
              <a:tr h="528015">
                <a:tc>
                  <a:txBody>
                    <a:bodyPr/>
                    <a:lstStyle/>
                    <a:p>
                      <a:pPr algn="l" fontAlgn="b"/>
                      <a:r>
                        <a:rPr lang="fr-FR" sz="1200" b="1" i="0" u="none" strike="noStrike">
                          <a:solidFill>
                            <a:srgbClr val="000000"/>
                          </a:solidFill>
                          <a:effectLst/>
                          <a:latin typeface="Liberation Sans"/>
                        </a:rPr>
                        <a:t>Tarif applicable chambre à 2 lits</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53,68</a:t>
                      </a:r>
                    </a:p>
                  </a:txBody>
                  <a:tcPr marL="5214" marR="5214" marT="5214" marB="0" anchor="ctr">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53,71</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53,82</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53,93</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1200" b="1" i="0" u="none" strike="noStrike" dirty="0">
                          <a:solidFill>
                            <a:srgbClr val="000000"/>
                          </a:solidFill>
                          <a:effectLst/>
                          <a:latin typeface="Liberation Sans"/>
                        </a:rPr>
                        <a:t>54,04</a:t>
                      </a:r>
                    </a:p>
                  </a:txBody>
                  <a:tcPr marL="5214" marR="5214" marT="52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458400"/>
                  </a:ext>
                </a:extLst>
              </a:tr>
              <a:tr h="391770">
                <a:tc>
                  <a:txBody>
                    <a:bodyPr/>
                    <a:lstStyle/>
                    <a:p>
                      <a:pPr algn="l" fontAlgn="b"/>
                      <a:r>
                        <a:rPr lang="fr-FR" sz="1200" b="1" i="0" u="none" strike="noStrike">
                          <a:solidFill>
                            <a:srgbClr val="000000"/>
                          </a:solidFill>
                          <a:effectLst/>
                          <a:latin typeface="Liberation Sans"/>
                        </a:rPr>
                        <a:t>Evolution</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a:solidFill>
                            <a:srgbClr val="000000"/>
                          </a:solidFill>
                          <a:effectLst/>
                          <a:latin typeface="Liberation Sans"/>
                        </a:rPr>
                        <a:t>6,00%</a:t>
                      </a:r>
                    </a:p>
                  </a:txBody>
                  <a:tcPr marL="5214" marR="5214" marT="5214"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a:solidFill>
                            <a:srgbClr val="000000"/>
                          </a:solidFill>
                          <a:effectLst/>
                          <a:latin typeface="Liberation Sans"/>
                        </a:rPr>
                        <a:t>2,59%</a:t>
                      </a:r>
                    </a:p>
                  </a:txBody>
                  <a:tcPr marL="5214" marR="5214" marT="52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rgbClr val="000000"/>
                          </a:solidFill>
                          <a:effectLst/>
                          <a:latin typeface="Liberation Sans"/>
                        </a:rPr>
                        <a:t>0,20%</a:t>
                      </a:r>
                    </a:p>
                  </a:txBody>
                  <a:tcPr marL="5214" marR="5214" marT="52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rgbClr val="000000"/>
                          </a:solidFill>
                          <a:effectLst/>
                          <a:latin typeface="Liberation Sans"/>
                        </a:rPr>
                        <a:t>0,20%</a:t>
                      </a:r>
                    </a:p>
                  </a:txBody>
                  <a:tcPr marL="5214" marR="5214" marT="52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rgbClr val="000000"/>
                          </a:solidFill>
                          <a:effectLst/>
                          <a:latin typeface="Liberation Sans"/>
                        </a:rPr>
                        <a:t>0,20%</a:t>
                      </a:r>
                    </a:p>
                  </a:txBody>
                  <a:tcPr marL="5214" marR="5214" marT="52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40191"/>
                  </a:ext>
                </a:extLst>
              </a:tr>
            </a:tbl>
          </a:graphicData>
        </a:graphic>
      </p:graphicFrame>
      <p:sp>
        <p:nvSpPr>
          <p:cNvPr id="5" name="ZoneTexte 4"/>
          <p:cNvSpPr txBox="1"/>
          <p:nvPr/>
        </p:nvSpPr>
        <p:spPr>
          <a:xfrm>
            <a:off x="7380312" y="116632"/>
            <a:ext cx="1944216" cy="6740307"/>
          </a:xfrm>
          <a:prstGeom prst="rect">
            <a:avLst/>
          </a:prstGeom>
          <a:noFill/>
        </p:spPr>
        <p:txBody>
          <a:bodyPr wrap="square" rtlCol="0">
            <a:spAutoFit/>
          </a:bodyPr>
          <a:lstStyle/>
          <a:p>
            <a:r>
              <a:rPr lang="fr-FR" dirty="0">
                <a:latin typeface="+mn-lt"/>
              </a:rPr>
              <a:t>NB : </a:t>
            </a:r>
          </a:p>
          <a:p>
            <a:r>
              <a:rPr lang="fr-FR" u="sng" dirty="0">
                <a:latin typeface="+mn-lt"/>
              </a:rPr>
              <a:t>Tarif HEB en année pleine 2019-2022</a:t>
            </a:r>
          </a:p>
          <a:p>
            <a:r>
              <a:rPr lang="fr-FR" dirty="0">
                <a:latin typeface="+mn-lt"/>
              </a:rPr>
              <a:t>54,48 € en 2019</a:t>
            </a:r>
          </a:p>
          <a:p>
            <a:r>
              <a:rPr lang="fr-FR" dirty="0">
                <a:latin typeface="+mn-lt"/>
              </a:rPr>
              <a:t>54,55 € en 2020 54,74 € en 2021</a:t>
            </a:r>
          </a:p>
          <a:p>
            <a:r>
              <a:rPr lang="fr-FR" dirty="0">
                <a:latin typeface="+mn-lt"/>
              </a:rPr>
              <a:t>55,50 € en 2022</a:t>
            </a:r>
          </a:p>
          <a:p>
            <a:pPr marL="285750" indent="-285750">
              <a:buFont typeface="Symbol" panose="05050102010706020507" pitchFamily="18" charset="2"/>
              <a:buChar char="Þ"/>
            </a:pPr>
            <a:r>
              <a:rPr lang="fr-FR" dirty="0">
                <a:latin typeface="+mn-lt"/>
              </a:rPr>
              <a:t>Évolution modérée</a:t>
            </a:r>
          </a:p>
          <a:p>
            <a:pPr marL="285750" indent="-285750">
              <a:buFont typeface="Symbol" panose="05050102010706020507" pitchFamily="18" charset="2"/>
              <a:buChar char="Þ"/>
            </a:pPr>
            <a:endParaRPr lang="fr-FR" dirty="0">
              <a:latin typeface="+mn-lt"/>
            </a:endParaRPr>
          </a:p>
          <a:p>
            <a:r>
              <a:rPr lang="fr-FR" dirty="0">
                <a:latin typeface="+mn-lt"/>
              </a:rPr>
              <a:t>Mail département 26/05/2023 pour annoncer l’augmentation de manière générale des tarifs hébergement 2023 à hauteur de 6 % sur la base du tarif 2022</a:t>
            </a:r>
          </a:p>
        </p:txBody>
      </p:sp>
    </p:spTree>
    <p:extLst>
      <p:ext uri="{BB962C8B-B14F-4D97-AF65-F5344CB8AC3E}">
        <p14:creationId xmlns:p14="http://schemas.microsoft.com/office/powerpoint/2010/main" val="19622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71400"/>
            <a:ext cx="7772400" cy="1143000"/>
          </a:xfrm>
        </p:spPr>
        <p:txBody>
          <a:bodyPr/>
          <a:lstStyle/>
          <a:p>
            <a:r>
              <a:rPr lang="fr-FR" dirty="0"/>
              <a:t>SECTION DEPENDANCE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02906011"/>
              </p:ext>
            </p:extLst>
          </p:nvPr>
        </p:nvGraphicFramePr>
        <p:xfrm>
          <a:off x="350689" y="692696"/>
          <a:ext cx="5301432" cy="5658316"/>
        </p:xfrm>
        <a:graphic>
          <a:graphicData uri="http://schemas.openxmlformats.org/drawingml/2006/table">
            <a:tbl>
              <a:tblPr/>
              <a:tblGrid>
                <a:gridCol w="1196975">
                  <a:extLst>
                    <a:ext uri="{9D8B030D-6E8A-4147-A177-3AD203B41FA5}">
                      <a16:colId xmlns:a16="http://schemas.microsoft.com/office/drawing/2014/main" val="1010832271"/>
                    </a:ext>
                  </a:extLst>
                </a:gridCol>
                <a:gridCol w="792088">
                  <a:extLst>
                    <a:ext uri="{9D8B030D-6E8A-4147-A177-3AD203B41FA5}">
                      <a16:colId xmlns:a16="http://schemas.microsoft.com/office/drawing/2014/main" val="3266255537"/>
                    </a:ext>
                  </a:extLst>
                </a:gridCol>
                <a:gridCol w="792088">
                  <a:extLst>
                    <a:ext uri="{9D8B030D-6E8A-4147-A177-3AD203B41FA5}">
                      <a16:colId xmlns:a16="http://schemas.microsoft.com/office/drawing/2014/main" val="3333686569"/>
                    </a:ext>
                  </a:extLst>
                </a:gridCol>
                <a:gridCol w="831570">
                  <a:extLst>
                    <a:ext uri="{9D8B030D-6E8A-4147-A177-3AD203B41FA5}">
                      <a16:colId xmlns:a16="http://schemas.microsoft.com/office/drawing/2014/main" val="4218176571"/>
                    </a:ext>
                  </a:extLst>
                </a:gridCol>
                <a:gridCol w="777365">
                  <a:extLst>
                    <a:ext uri="{9D8B030D-6E8A-4147-A177-3AD203B41FA5}">
                      <a16:colId xmlns:a16="http://schemas.microsoft.com/office/drawing/2014/main" val="733815544"/>
                    </a:ext>
                  </a:extLst>
                </a:gridCol>
                <a:gridCol w="911346">
                  <a:extLst>
                    <a:ext uri="{9D8B030D-6E8A-4147-A177-3AD203B41FA5}">
                      <a16:colId xmlns:a16="http://schemas.microsoft.com/office/drawing/2014/main" val="2843088098"/>
                    </a:ext>
                  </a:extLst>
                </a:gridCol>
              </a:tblGrid>
              <a:tr h="216024">
                <a:tc>
                  <a:txBody>
                    <a:bodyPr/>
                    <a:lstStyle/>
                    <a:p>
                      <a:pPr algn="l" fontAlgn="ctr"/>
                      <a:endParaRPr lang="fr-FR" sz="1200" b="1" i="0" u="none" strike="noStrike" dirty="0">
                        <a:solidFill>
                          <a:srgbClr val="000000"/>
                        </a:solidFill>
                        <a:effectLst/>
                        <a:latin typeface="Liberation Sans"/>
                      </a:endParaRP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fr-FR" sz="1200" b="0" i="0" u="none" strike="noStrike" dirty="0">
                          <a:solidFill>
                            <a:srgbClr val="000000"/>
                          </a:solidFill>
                          <a:effectLst/>
                          <a:latin typeface="Liberation Sans"/>
                        </a:rPr>
                        <a:t>BP 2023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fr-FR" sz="1200" b="0" i="0" u="none" strike="noStrike" dirty="0">
                          <a:solidFill>
                            <a:srgbClr val="000000"/>
                          </a:solidFill>
                          <a:effectLst/>
                          <a:latin typeface="Liberation Sans"/>
                        </a:rPr>
                        <a:t>BP 2024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fr-FR" sz="1200" b="0" i="0" u="none" strike="noStrike" dirty="0">
                          <a:solidFill>
                            <a:srgbClr val="000000"/>
                          </a:solidFill>
                          <a:effectLst/>
                          <a:latin typeface="Liberation Sans"/>
                        </a:rPr>
                        <a:t>BP 2025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fr-FR" sz="1200" b="0" i="0" u="none" strike="noStrike" dirty="0">
                          <a:solidFill>
                            <a:srgbClr val="000000"/>
                          </a:solidFill>
                          <a:effectLst/>
                          <a:latin typeface="Liberation Sans"/>
                        </a:rPr>
                        <a:t>BP 2026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fr-FR" sz="1200" b="0" i="0" u="none" strike="noStrike" dirty="0">
                          <a:solidFill>
                            <a:srgbClr val="000000"/>
                          </a:solidFill>
                          <a:effectLst/>
                          <a:latin typeface="Liberation Sans"/>
                        </a:rPr>
                        <a:t>BP 2027</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91618759"/>
                  </a:ext>
                </a:extLst>
              </a:tr>
              <a:tr h="740589">
                <a:tc>
                  <a:txBody>
                    <a:bodyPr/>
                    <a:lstStyle/>
                    <a:p>
                      <a:pPr algn="l" fontAlgn="ctr"/>
                      <a:r>
                        <a:rPr lang="fr-FR" sz="1200" b="1" i="0" u="none" strike="noStrike" dirty="0">
                          <a:solidFill>
                            <a:schemeClr val="accent1">
                              <a:lumMod val="50000"/>
                            </a:schemeClr>
                          </a:solidFill>
                          <a:effectLst/>
                          <a:latin typeface="Liberation Sans"/>
                        </a:rPr>
                        <a:t>Recettes de fonctionnement Dépendance</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740 417,02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743 022,62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744 172,50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751 225,12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751 225,12</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420875164"/>
                  </a:ext>
                </a:extLst>
              </a:tr>
              <a:tr h="267523">
                <a:tc>
                  <a:txBody>
                    <a:bodyPr/>
                    <a:lstStyle/>
                    <a:p>
                      <a:pPr algn="l" fontAlgn="b"/>
                      <a:r>
                        <a:rPr lang="fr-FR" sz="1200" b="1" i="0" u="none" strike="noStrike" dirty="0">
                          <a:solidFill>
                            <a:srgbClr val="000000"/>
                          </a:solidFill>
                          <a:effectLst/>
                          <a:latin typeface="Liberation Sans"/>
                        </a:rPr>
                        <a:t>Recettes G1</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628 034,40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628 034,40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628 034,40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628 034,40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628 034,40</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24011045"/>
                  </a:ext>
                </a:extLst>
              </a:tr>
              <a:tr h="301862">
                <a:tc>
                  <a:txBody>
                    <a:bodyPr/>
                    <a:lstStyle/>
                    <a:p>
                      <a:pPr algn="l" fontAlgn="b"/>
                      <a:r>
                        <a:rPr lang="fr-FR" sz="1200" b="1" i="0" u="none" strike="noStrike">
                          <a:solidFill>
                            <a:srgbClr val="000000"/>
                          </a:solidFill>
                          <a:effectLst/>
                          <a:latin typeface="Liberation Sans"/>
                        </a:rPr>
                        <a:t>Recettes G2</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112 382,62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114 988,22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116 138,10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123 190,72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123 190,72</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66707051"/>
                  </a:ext>
                </a:extLst>
              </a:tr>
              <a:tr h="243583">
                <a:tc>
                  <a:txBody>
                    <a:bodyPr/>
                    <a:lstStyle/>
                    <a:p>
                      <a:pPr algn="l" fontAlgn="b"/>
                      <a:r>
                        <a:rPr lang="fr-FR" sz="1200" b="1" i="0" u="none" strike="noStrike">
                          <a:solidFill>
                            <a:srgbClr val="000000"/>
                          </a:solidFill>
                          <a:effectLst/>
                          <a:latin typeface="Liberation Sans"/>
                        </a:rPr>
                        <a:t>Recettes G3</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 </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 </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 </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 </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 </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50954559"/>
                  </a:ext>
                </a:extLst>
              </a:tr>
              <a:tr h="370779">
                <a:tc>
                  <a:txBody>
                    <a:bodyPr/>
                    <a:lstStyle/>
                    <a:p>
                      <a:pPr algn="l" fontAlgn="b"/>
                      <a:r>
                        <a:rPr lang="fr-FR" sz="1200" b="1" i="0" u="none" strike="noStrike" dirty="0">
                          <a:solidFill>
                            <a:schemeClr val="accent1">
                              <a:lumMod val="50000"/>
                            </a:schemeClr>
                          </a:solidFill>
                          <a:effectLst/>
                          <a:latin typeface="Liberation Sans"/>
                        </a:rPr>
                        <a:t>Dépenses de fonctionnement Dépendance</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736 133,02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743 947,37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751 848,93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759 367,43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200" b="1" i="0" u="none" strike="noStrike" dirty="0">
                          <a:solidFill>
                            <a:schemeClr val="accent1">
                              <a:lumMod val="50000"/>
                            </a:schemeClr>
                          </a:solidFill>
                          <a:effectLst/>
                          <a:latin typeface="Liberation Sans"/>
                        </a:rPr>
                        <a:t>766 953,98</a:t>
                      </a:r>
                    </a:p>
                  </a:txBody>
                  <a:tcPr marL="5214" marR="5214" marT="521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675617454"/>
                  </a:ext>
                </a:extLst>
              </a:tr>
              <a:tr h="418319">
                <a:tc>
                  <a:txBody>
                    <a:bodyPr/>
                    <a:lstStyle/>
                    <a:p>
                      <a:pPr algn="l" fontAlgn="b"/>
                      <a:r>
                        <a:rPr lang="fr-FR" sz="1200" b="1" i="0" u="none" strike="noStrike">
                          <a:solidFill>
                            <a:srgbClr val="000000"/>
                          </a:solidFill>
                          <a:effectLst/>
                          <a:latin typeface="Liberation Sans"/>
                        </a:rPr>
                        <a:t>G1 + G3 hors charges au réél</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45 302,40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46 208,45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47 132,62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47 603,95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48 079,99</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4047592"/>
                  </a:ext>
                </a:extLst>
              </a:tr>
              <a:tr h="418319">
                <a:tc>
                  <a:txBody>
                    <a:bodyPr/>
                    <a:lstStyle/>
                    <a:p>
                      <a:pPr algn="l" fontAlgn="b"/>
                      <a:r>
                        <a:rPr lang="fr-FR" sz="1200" b="1" i="0" u="none" strike="noStrike">
                          <a:solidFill>
                            <a:srgbClr val="000000"/>
                          </a:solidFill>
                          <a:effectLst/>
                          <a:latin typeface="Liberation Sans"/>
                        </a:rPr>
                        <a:t>G2 dépenses de personnel</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690 139,77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697 041,16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704 011,58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711 051,69</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718 162,21</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96917810"/>
                  </a:ext>
                </a:extLst>
              </a:tr>
              <a:tr h="418319">
                <a:tc>
                  <a:txBody>
                    <a:bodyPr/>
                    <a:lstStyle/>
                    <a:p>
                      <a:pPr algn="l" fontAlgn="b"/>
                      <a:r>
                        <a:rPr lang="fr-FR" sz="1200" b="1" i="0" u="none" strike="noStrike">
                          <a:solidFill>
                            <a:srgbClr val="000000"/>
                          </a:solidFill>
                          <a:effectLst/>
                          <a:latin typeface="Liberation Sans"/>
                        </a:rPr>
                        <a:t>Charges au réél (66-67-68)</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690,85</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697,76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a:solidFill>
                            <a:srgbClr val="000000"/>
                          </a:solidFill>
                          <a:effectLst/>
                          <a:latin typeface="Liberation Sans"/>
                        </a:rPr>
                        <a:t>704,74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711,79</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200" b="0" i="0" u="none" strike="noStrike" dirty="0">
                          <a:solidFill>
                            <a:srgbClr val="000000"/>
                          </a:solidFill>
                          <a:effectLst/>
                          <a:latin typeface="Liberation Sans"/>
                        </a:rPr>
                        <a:t>711,79</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07152270"/>
                  </a:ext>
                </a:extLst>
              </a:tr>
              <a:tr h="454056">
                <a:tc>
                  <a:txBody>
                    <a:bodyPr/>
                    <a:lstStyle/>
                    <a:p>
                      <a:pPr algn="l" fontAlgn="b"/>
                      <a:r>
                        <a:rPr lang="fr-FR" sz="1400" b="1" i="0" u="none" strike="noStrike" dirty="0">
                          <a:solidFill>
                            <a:srgbClr val="000000"/>
                          </a:solidFill>
                          <a:effectLst/>
                          <a:latin typeface="Liberation Sans"/>
                        </a:rPr>
                        <a:t>Résultat d’exploitation</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r" fontAlgn="b"/>
                      <a:r>
                        <a:rPr lang="fr-FR" sz="1200" b="0" i="0" u="none" strike="noStrike" dirty="0">
                          <a:solidFill>
                            <a:srgbClr val="000000"/>
                          </a:solidFill>
                          <a:effectLst/>
                          <a:latin typeface="Liberation Sans"/>
                        </a:rPr>
                        <a:t>4 284,00</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r" fontAlgn="b"/>
                      <a:r>
                        <a:rPr lang="fr-FR" sz="1200" b="0" i="0" u="none" strike="noStrike" dirty="0">
                          <a:solidFill>
                            <a:srgbClr val="000000"/>
                          </a:solidFill>
                          <a:effectLst/>
                          <a:latin typeface="Liberation Sans"/>
                        </a:rPr>
                        <a:t>-924,75</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r" fontAlgn="b"/>
                      <a:r>
                        <a:rPr lang="fr-FR" sz="1200" b="0" i="0" u="none" strike="noStrike" dirty="0">
                          <a:solidFill>
                            <a:srgbClr val="000000"/>
                          </a:solidFill>
                          <a:effectLst/>
                          <a:latin typeface="Liberation Sans"/>
                        </a:rPr>
                        <a:t>-7 676,43</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r" fontAlgn="b"/>
                      <a:r>
                        <a:rPr lang="fr-FR" sz="1200" b="0" i="0" u="none" strike="noStrike" dirty="0">
                          <a:solidFill>
                            <a:srgbClr val="000000"/>
                          </a:solidFill>
                          <a:effectLst/>
                          <a:latin typeface="Liberation Sans"/>
                        </a:rPr>
                        <a:t>-8 142,31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r" fontAlgn="b"/>
                      <a:r>
                        <a:rPr lang="fr-FR" sz="1200" b="0" i="0" u="none" strike="noStrike" dirty="0">
                          <a:solidFill>
                            <a:srgbClr val="000000"/>
                          </a:solidFill>
                          <a:effectLst/>
                          <a:latin typeface="Liberation Sans"/>
                        </a:rPr>
                        <a:t>-15 728,86</a:t>
                      </a:r>
                    </a:p>
                  </a:txBody>
                  <a:tcPr marL="5214" marR="5214" marT="5214"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889899403"/>
                  </a:ext>
                </a:extLst>
              </a:tr>
              <a:tr h="440336">
                <a:tc>
                  <a:txBody>
                    <a:bodyPr/>
                    <a:lstStyle/>
                    <a:p>
                      <a:pPr algn="l" fontAlgn="b"/>
                      <a:r>
                        <a:rPr lang="fr-FR" sz="1200" b="1" i="0" u="none" strike="noStrike" dirty="0">
                          <a:solidFill>
                            <a:srgbClr val="000000"/>
                          </a:solidFill>
                          <a:effectLst/>
                          <a:latin typeface="Liberation Sans"/>
                        </a:rPr>
                        <a:t>Ticket modérateur en année pleine</a:t>
                      </a:r>
                    </a:p>
                  </a:txBody>
                  <a:tcPr marL="5214" marR="5214" marT="521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816137"/>
                  </a:ext>
                </a:extLst>
              </a:tr>
              <a:tr h="632920">
                <a:tc>
                  <a:txBody>
                    <a:bodyPr/>
                    <a:lstStyle/>
                    <a:p>
                      <a:pPr algn="l" fontAlgn="b"/>
                      <a:r>
                        <a:rPr lang="fr-FR" sz="1400" b="1" i="0" u="none" strike="noStrike" dirty="0">
                          <a:solidFill>
                            <a:schemeClr val="accent1">
                              <a:lumMod val="50000"/>
                            </a:schemeClr>
                          </a:solidFill>
                          <a:effectLst/>
                          <a:latin typeface="Liberation Sans"/>
                        </a:rPr>
                        <a:t>Tarif à charge du résident </a:t>
                      </a:r>
                      <a:r>
                        <a:rPr lang="fr-FR" sz="1400" b="1" i="0" u="none" strike="noStrike" dirty="0">
                          <a:solidFill>
                            <a:srgbClr val="FF0000"/>
                          </a:solidFill>
                          <a:effectLst/>
                          <a:latin typeface="Liberation Sans"/>
                        </a:rPr>
                        <a:t>en année pleine</a:t>
                      </a:r>
                      <a:r>
                        <a:rPr lang="fr-FR" sz="1400" b="1" i="0" u="none" strike="noStrike" baseline="0" dirty="0">
                          <a:solidFill>
                            <a:srgbClr val="FF0000"/>
                          </a:solidFill>
                          <a:effectLst/>
                          <a:latin typeface="Liberation Sans"/>
                        </a:rPr>
                        <a:t> </a:t>
                      </a:r>
                      <a:r>
                        <a:rPr lang="fr-FR" sz="1400" b="1" i="0" u="none" strike="noStrike" dirty="0">
                          <a:solidFill>
                            <a:schemeClr val="accent1">
                              <a:lumMod val="50000"/>
                            </a:schemeClr>
                          </a:solidFill>
                          <a:effectLst/>
                          <a:latin typeface="Liberation Sans"/>
                        </a:rPr>
                        <a:t>(HEB + DEP)</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chemeClr val="accent1">
                              <a:lumMod val="50000"/>
                            </a:schemeClr>
                          </a:solidFill>
                          <a:effectLst/>
                          <a:latin typeface="Liberation Sans"/>
                        </a:rPr>
                        <a:t>63,07</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chemeClr val="accent1">
                              <a:lumMod val="50000"/>
                            </a:schemeClr>
                          </a:solidFill>
                          <a:effectLst/>
                          <a:latin typeface="Liberation Sans"/>
                        </a:rPr>
                        <a:t>64,56</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chemeClr val="accent1">
                              <a:lumMod val="50000"/>
                            </a:schemeClr>
                          </a:solidFill>
                          <a:effectLst/>
                          <a:latin typeface="Liberation Sans"/>
                        </a:rPr>
                        <a:t>64,68</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chemeClr val="accent1">
                              <a:lumMod val="50000"/>
                            </a:schemeClr>
                          </a:solidFill>
                          <a:effectLst/>
                          <a:latin typeface="Liberation Sans"/>
                        </a:rPr>
                        <a:t>64,80</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1" i="0" u="none" strike="noStrike" dirty="0">
                          <a:solidFill>
                            <a:schemeClr val="accent1">
                              <a:lumMod val="50000"/>
                            </a:schemeClr>
                          </a:solidFill>
                          <a:effectLst/>
                          <a:latin typeface="Liberation Sans"/>
                        </a:rPr>
                        <a:t>64,92</a:t>
                      </a:r>
                    </a:p>
                  </a:txBody>
                  <a:tcPr marL="5214" marR="5214" marT="5214"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419709"/>
                  </a:ext>
                </a:extLst>
              </a:tr>
            </a:tbl>
          </a:graphicData>
        </a:graphic>
      </p:graphicFrame>
      <p:sp>
        <p:nvSpPr>
          <p:cNvPr id="5" name="ZoneTexte 4"/>
          <p:cNvSpPr txBox="1"/>
          <p:nvPr/>
        </p:nvSpPr>
        <p:spPr>
          <a:xfrm>
            <a:off x="6660232" y="971600"/>
            <a:ext cx="2016224" cy="5078313"/>
          </a:xfrm>
          <a:prstGeom prst="rect">
            <a:avLst/>
          </a:prstGeom>
          <a:noFill/>
        </p:spPr>
        <p:txBody>
          <a:bodyPr wrap="square" rtlCol="0">
            <a:spAutoFit/>
          </a:bodyPr>
          <a:lstStyle/>
          <a:p>
            <a:r>
              <a:rPr lang="fr-FR" dirty="0">
                <a:latin typeface="+mn-lt"/>
              </a:rPr>
              <a:t>Ticket modérateur = part dépendance à la charge de l’habitant</a:t>
            </a:r>
          </a:p>
          <a:p>
            <a:pPr algn="ctr"/>
            <a:r>
              <a:rPr lang="fr-FR" dirty="0">
                <a:solidFill>
                  <a:schemeClr val="accent1">
                    <a:lumMod val="50000"/>
                  </a:schemeClr>
                </a:solidFill>
                <a:latin typeface="+mn-lt"/>
              </a:rPr>
              <a:t>HEB + TICKET DEPENDANCE = PRIX DE JOURNEE </a:t>
            </a:r>
          </a:p>
          <a:p>
            <a:endParaRPr lang="fr-FR" dirty="0">
              <a:latin typeface="+mn-lt"/>
            </a:endParaRPr>
          </a:p>
          <a:p>
            <a:r>
              <a:rPr lang="fr-FR" dirty="0">
                <a:latin typeface="+mn-lt"/>
              </a:rPr>
              <a:t>NB : en 2019, 2020 et 2021, ticket modérateur était plus élevé (respectivement 5,86 €/jour, 5,74 € et 5,73 €); 5,47 € en 2022</a:t>
            </a:r>
          </a:p>
        </p:txBody>
      </p:sp>
    </p:spTree>
    <p:extLst>
      <p:ext uri="{BB962C8B-B14F-4D97-AF65-F5344CB8AC3E}">
        <p14:creationId xmlns:p14="http://schemas.microsoft.com/office/powerpoint/2010/main" val="20886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562074"/>
          </a:xfrm>
        </p:spPr>
        <p:txBody>
          <a:bodyPr>
            <a:normAutofit fontScale="90000"/>
          </a:bodyPr>
          <a:lstStyle/>
          <a:p>
            <a:r>
              <a:rPr lang="fr-FR" dirty="0"/>
              <a:t>Section soins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42529461"/>
              </p:ext>
            </p:extLst>
          </p:nvPr>
        </p:nvGraphicFramePr>
        <p:xfrm>
          <a:off x="685797" y="1052737"/>
          <a:ext cx="7846642" cy="5303939"/>
        </p:xfrm>
        <a:graphic>
          <a:graphicData uri="http://schemas.openxmlformats.org/drawingml/2006/table">
            <a:tbl>
              <a:tblPr/>
              <a:tblGrid>
                <a:gridCol w="1765604">
                  <a:extLst>
                    <a:ext uri="{9D8B030D-6E8A-4147-A177-3AD203B41FA5}">
                      <a16:colId xmlns:a16="http://schemas.microsoft.com/office/drawing/2014/main" val="3533446516"/>
                    </a:ext>
                  </a:extLst>
                </a:gridCol>
                <a:gridCol w="1216208">
                  <a:extLst>
                    <a:ext uri="{9D8B030D-6E8A-4147-A177-3AD203B41FA5}">
                      <a16:colId xmlns:a16="http://schemas.microsoft.com/office/drawing/2014/main" val="726494547"/>
                    </a:ext>
                  </a:extLst>
                </a:gridCol>
                <a:gridCol w="1216208">
                  <a:extLst>
                    <a:ext uri="{9D8B030D-6E8A-4147-A177-3AD203B41FA5}">
                      <a16:colId xmlns:a16="http://schemas.microsoft.com/office/drawing/2014/main" val="1330800693"/>
                    </a:ext>
                  </a:extLst>
                </a:gridCol>
                <a:gridCol w="1105643">
                  <a:extLst>
                    <a:ext uri="{9D8B030D-6E8A-4147-A177-3AD203B41FA5}">
                      <a16:colId xmlns:a16="http://schemas.microsoft.com/office/drawing/2014/main" val="971983993"/>
                    </a:ext>
                  </a:extLst>
                </a:gridCol>
                <a:gridCol w="1216208">
                  <a:extLst>
                    <a:ext uri="{9D8B030D-6E8A-4147-A177-3AD203B41FA5}">
                      <a16:colId xmlns:a16="http://schemas.microsoft.com/office/drawing/2014/main" val="383860492"/>
                    </a:ext>
                  </a:extLst>
                </a:gridCol>
                <a:gridCol w="1326771">
                  <a:extLst>
                    <a:ext uri="{9D8B030D-6E8A-4147-A177-3AD203B41FA5}">
                      <a16:colId xmlns:a16="http://schemas.microsoft.com/office/drawing/2014/main" val="2709030614"/>
                    </a:ext>
                  </a:extLst>
                </a:gridCol>
              </a:tblGrid>
              <a:tr h="360039">
                <a:tc>
                  <a:txBody>
                    <a:bodyPr/>
                    <a:lstStyle/>
                    <a:p>
                      <a:pPr algn="l" fontAlgn="ctr"/>
                      <a:endParaRPr lang="fr-FR" sz="800" b="1" i="0" u="none" strike="noStrike" dirty="0">
                        <a:solidFill>
                          <a:srgbClr val="000000"/>
                        </a:solidFill>
                        <a:effectLst/>
                        <a:latin typeface="Liberation Sans"/>
                      </a:endParaRP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600" b="1" i="0" u="none" strike="noStrike">
                          <a:solidFill>
                            <a:srgbClr val="000000"/>
                          </a:solidFill>
                          <a:effectLst/>
                          <a:latin typeface="Liberation Sans"/>
                        </a:rPr>
                        <a:t>BP 2023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600" b="1" i="0" u="none" strike="noStrike">
                          <a:solidFill>
                            <a:srgbClr val="000000"/>
                          </a:solidFill>
                          <a:effectLst/>
                          <a:latin typeface="Liberation Sans"/>
                        </a:rPr>
                        <a:t>BP 2024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600" b="1" i="0" u="none" strike="noStrike">
                          <a:solidFill>
                            <a:srgbClr val="000000"/>
                          </a:solidFill>
                          <a:effectLst/>
                          <a:latin typeface="Liberation Sans"/>
                        </a:rPr>
                        <a:t>BP 2025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600" b="1" i="0" u="none" strike="noStrike">
                          <a:solidFill>
                            <a:srgbClr val="000000"/>
                          </a:solidFill>
                          <a:effectLst/>
                          <a:latin typeface="Liberation Sans"/>
                        </a:rPr>
                        <a:t>BP 2026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600" b="1" i="0" u="none" strike="noStrike" dirty="0">
                          <a:solidFill>
                            <a:srgbClr val="000000"/>
                          </a:solidFill>
                          <a:effectLst/>
                          <a:latin typeface="Liberation Sans"/>
                        </a:rPr>
                        <a:t>BP 2027</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5008414"/>
                  </a:ext>
                </a:extLst>
              </a:tr>
              <a:tr h="1080793">
                <a:tc>
                  <a:txBody>
                    <a:bodyPr/>
                    <a:lstStyle/>
                    <a:p>
                      <a:pPr algn="l" fontAlgn="ctr"/>
                      <a:r>
                        <a:rPr lang="fr-FR" sz="1400" b="1" i="0" u="none" strike="noStrike" dirty="0">
                          <a:solidFill>
                            <a:srgbClr val="000000"/>
                          </a:solidFill>
                          <a:effectLst/>
                          <a:latin typeface="Liberation Sans"/>
                        </a:rPr>
                        <a:t>Recettes de fonctionnement soins </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1 960 757,11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1 980 318,42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2 000 060,76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a:solidFill>
                            <a:srgbClr val="000000"/>
                          </a:solidFill>
                          <a:effectLst/>
                          <a:latin typeface="Liberation Sans"/>
                        </a:rPr>
                        <a:t>2 020 000,52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a:solidFill>
                            <a:srgbClr val="000000"/>
                          </a:solidFill>
                          <a:effectLst/>
                          <a:latin typeface="Liberation Sans"/>
                        </a:rPr>
                        <a:t>2 020 000,52</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1336196000"/>
                  </a:ext>
                </a:extLst>
              </a:tr>
              <a:tr h="466706">
                <a:tc>
                  <a:txBody>
                    <a:bodyPr/>
                    <a:lstStyle/>
                    <a:p>
                      <a:pPr algn="l" fontAlgn="b"/>
                      <a:r>
                        <a:rPr lang="fr-FR" sz="1400" b="1" i="0" u="none" strike="noStrike">
                          <a:solidFill>
                            <a:srgbClr val="000000"/>
                          </a:solidFill>
                          <a:effectLst/>
                          <a:latin typeface="Liberation Sans"/>
                        </a:rPr>
                        <a:t>Dotation HP</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1 939 401,68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1 958 810,28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1 978 398,38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1 998 182,36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1 998 182,36</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52527940"/>
                  </a:ext>
                </a:extLst>
              </a:tr>
              <a:tr h="466706">
                <a:tc>
                  <a:txBody>
                    <a:bodyPr/>
                    <a:lstStyle/>
                    <a:p>
                      <a:pPr algn="l" fontAlgn="ctr"/>
                      <a:r>
                        <a:rPr lang="fr-FR" sz="1400" b="1" i="0" u="none" strike="noStrike">
                          <a:solidFill>
                            <a:srgbClr val="000000"/>
                          </a:solidFill>
                          <a:effectLst/>
                          <a:latin typeface="Liberation Sans"/>
                        </a:rPr>
                        <a:t>autres recettes</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21 355,43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21 508,14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21 662,38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21 818,16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21 818,16</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4028033"/>
                  </a:ext>
                </a:extLst>
              </a:tr>
              <a:tr h="466706">
                <a:tc>
                  <a:txBody>
                    <a:bodyPr/>
                    <a:lstStyle/>
                    <a:p>
                      <a:pPr algn="l" fontAlgn="ctr"/>
                      <a:r>
                        <a:rPr lang="fr-FR" sz="1400" b="1" i="0" u="none" strike="noStrike">
                          <a:solidFill>
                            <a:srgbClr val="000000"/>
                          </a:solidFill>
                          <a:effectLst/>
                          <a:latin typeface="Liberation Sans"/>
                        </a:rPr>
                        <a:t>Dépenses de fonctionnement soins</a:t>
                      </a:r>
                    </a:p>
                  </a:txBody>
                  <a:tcPr marL="5214" marR="5214" marT="521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2 034 635,68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a:solidFill>
                            <a:srgbClr val="000000"/>
                          </a:solidFill>
                          <a:effectLst/>
                          <a:latin typeface="Liberation Sans"/>
                        </a:rPr>
                        <a:t>2 054 982,04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2 075 531,86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2 096 287,18</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r" fontAlgn="ctr"/>
                      <a:r>
                        <a:rPr lang="fr-FR" sz="1400" b="0" i="0" u="none" strike="noStrike" dirty="0">
                          <a:solidFill>
                            <a:srgbClr val="000000"/>
                          </a:solidFill>
                          <a:effectLst/>
                          <a:latin typeface="Liberation Sans"/>
                        </a:rPr>
                        <a:t>2 117 250,05</a:t>
                      </a:r>
                    </a:p>
                  </a:txBody>
                  <a:tcPr marL="5214" marR="5214" marT="5214"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657452213"/>
                  </a:ext>
                </a:extLst>
              </a:tr>
              <a:tr h="835156">
                <a:tc>
                  <a:txBody>
                    <a:bodyPr/>
                    <a:lstStyle/>
                    <a:p>
                      <a:pPr algn="l" fontAlgn="b"/>
                      <a:r>
                        <a:rPr lang="fr-FR" sz="1400" b="1" i="0" u="none" strike="noStrike">
                          <a:solidFill>
                            <a:srgbClr val="000000"/>
                          </a:solidFill>
                          <a:effectLst/>
                          <a:latin typeface="Liberation Sans"/>
                        </a:rPr>
                        <a:t>Dépenses de fonctionnement (Gr I et III)</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149 098,93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150 589,92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152 095,82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153 616,77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155 152,94</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50686240"/>
                  </a:ext>
                </a:extLst>
              </a:tr>
              <a:tr h="466706">
                <a:tc>
                  <a:txBody>
                    <a:bodyPr/>
                    <a:lstStyle/>
                    <a:p>
                      <a:pPr algn="l" fontAlgn="b"/>
                      <a:r>
                        <a:rPr lang="fr-FR" sz="1400" b="1" i="0" u="none" strike="noStrike">
                          <a:solidFill>
                            <a:srgbClr val="000000"/>
                          </a:solidFill>
                          <a:effectLst/>
                          <a:latin typeface="Liberation Sans"/>
                        </a:rPr>
                        <a:t>G2 dépenses de personnel</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1 863 216,06</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1 881 848,22</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1 900 666,71</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1 919 673,37</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1 938 870,11</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3820511"/>
                  </a:ext>
                </a:extLst>
              </a:tr>
              <a:tr h="466706">
                <a:tc>
                  <a:txBody>
                    <a:bodyPr/>
                    <a:lstStyle/>
                    <a:p>
                      <a:pPr algn="l" fontAlgn="b"/>
                      <a:r>
                        <a:rPr lang="fr-FR" sz="1400" b="1" i="0" u="none" strike="noStrike">
                          <a:solidFill>
                            <a:srgbClr val="000000"/>
                          </a:solidFill>
                          <a:effectLst/>
                          <a:latin typeface="Liberation Sans"/>
                        </a:rPr>
                        <a:t>Dotations aux amortissements</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22 320,69</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22 543,90</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a:solidFill>
                            <a:srgbClr val="000000"/>
                          </a:solidFill>
                          <a:effectLst/>
                          <a:latin typeface="Liberation Sans"/>
                        </a:rPr>
                        <a:t>22 769,34</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22 997,03</a:t>
                      </a:r>
                    </a:p>
                  </a:txBody>
                  <a:tcPr marL="5214" marR="5214" marT="521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fr-FR" sz="1400" b="0" i="0" u="none" strike="noStrike" dirty="0">
                          <a:solidFill>
                            <a:srgbClr val="000000"/>
                          </a:solidFill>
                          <a:effectLst/>
                          <a:latin typeface="Liberation Sans"/>
                        </a:rPr>
                        <a:t>23 227,00</a:t>
                      </a:r>
                    </a:p>
                  </a:txBody>
                  <a:tcPr marL="5214" marR="5214" marT="521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63998945"/>
                  </a:ext>
                </a:extLst>
              </a:tr>
              <a:tr h="515833">
                <a:tc>
                  <a:txBody>
                    <a:bodyPr/>
                    <a:lstStyle/>
                    <a:p>
                      <a:pPr algn="l" fontAlgn="b"/>
                      <a:r>
                        <a:rPr lang="fr-FR" sz="1600" b="1" i="0" u="none" strike="noStrike">
                          <a:solidFill>
                            <a:srgbClr val="000000"/>
                          </a:solidFill>
                          <a:effectLst/>
                          <a:latin typeface="Liberation Sans"/>
                        </a:rPr>
                        <a:t>Résultat d’exploitation</a:t>
                      </a:r>
                    </a:p>
                  </a:txBody>
                  <a:tcPr marL="5214" marR="5214" marT="5214"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Liberation Sans"/>
                        </a:rPr>
                        <a:t>-73 878,57</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1400" b="0" i="0" u="none" strike="noStrike">
                          <a:solidFill>
                            <a:srgbClr val="000000"/>
                          </a:solidFill>
                          <a:effectLst/>
                          <a:latin typeface="Liberation Sans"/>
                        </a:rPr>
                        <a:t>-74 663,62</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1400" b="0" i="0" u="none" strike="noStrike">
                          <a:solidFill>
                            <a:srgbClr val="000000"/>
                          </a:solidFill>
                          <a:effectLst/>
                          <a:latin typeface="Liberation Sans"/>
                        </a:rPr>
                        <a:t>-75 471,10</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1400" b="0" i="0" u="none" strike="noStrike" dirty="0">
                          <a:solidFill>
                            <a:srgbClr val="000000"/>
                          </a:solidFill>
                          <a:effectLst/>
                          <a:latin typeface="Liberation Sans"/>
                        </a:rPr>
                        <a:t>-76 286,66</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b"/>
                      <a:r>
                        <a:rPr lang="fr-FR" sz="1400" b="0" i="0" u="none" strike="noStrike" dirty="0">
                          <a:solidFill>
                            <a:srgbClr val="000000"/>
                          </a:solidFill>
                          <a:effectLst/>
                          <a:latin typeface="Liberation Sans"/>
                        </a:rPr>
                        <a:t>-97 249,53</a:t>
                      </a:r>
                    </a:p>
                  </a:txBody>
                  <a:tcPr marL="5214" marR="5214" marT="5214"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41654391"/>
                  </a:ext>
                </a:extLst>
              </a:tr>
            </a:tbl>
          </a:graphicData>
        </a:graphic>
      </p:graphicFrame>
    </p:spTree>
    <p:extLst>
      <p:ext uri="{BB962C8B-B14F-4D97-AF65-F5344CB8AC3E}">
        <p14:creationId xmlns:p14="http://schemas.microsoft.com/office/powerpoint/2010/main" val="428364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19" y="2302259"/>
            <a:ext cx="5266857" cy="1524000"/>
          </a:xfrm>
        </p:spPr>
        <p:txBody>
          <a:bodyPr>
            <a:normAutofit/>
          </a:bodyPr>
          <a:lstStyle/>
          <a:p>
            <a:r>
              <a:rPr lang="fr-FR" b="1" dirty="0"/>
              <a:t>II/BUDGET 2023</a:t>
            </a:r>
            <a:endParaRPr lang="fr-FR" sz="2700" b="1" i="1" dirty="0"/>
          </a:p>
        </p:txBody>
      </p:sp>
      <p:sp>
        <p:nvSpPr>
          <p:cNvPr id="3" name="Sous-titre 2"/>
          <p:cNvSpPr>
            <a:spLocks noGrp="1"/>
          </p:cNvSpPr>
          <p:nvPr>
            <p:ph type="subTitle" idx="1"/>
          </p:nvPr>
        </p:nvSpPr>
        <p:spPr>
          <a:xfrm>
            <a:off x="4932040" y="4104888"/>
            <a:ext cx="3886200" cy="1825625"/>
          </a:xfrm>
        </p:spPr>
        <p:txBody>
          <a:bodyPr/>
          <a:lstStyle/>
          <a:p>
            <a:endParaRPr lang="fr-FR" dirty="0"/>
          </a:p>
        </p:txBody>
      </p:sp>
    </p:spTree>
    <p:extLst>
      <p:ext uri="{BB962C8B-B14F-4D97-AF65-F5344CB8AC3E}">
        <p14:creationId xmlns:p14="http://schemas.microsoft.com/office/powerpoint/2010/main" val="6587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808" y="0"/>
            <a:ext cx="7772400" cy="1052736"/>
          </a:xfrm>
        </p:spPr>
        <p:txBody>
          <a:bodyPr>
            <a:normAutofit fontScale="90000"/>
          </a:bodyPr>
          <a:lstStyle/>
          <a:p>
            <a:r>
              <a:rPr lang="fr-FR" b="1" dirty="0"/>
              <a:t>ANNONCES DEPARTEMENT POUR 2023</a:t>
            </a:r>
            <a:endParaRPr lang="fr-FR" dirty="0"/>
          </a:p>
        </p:txBody>
      </p:sp>
      <p:sp>
        <p:nvSpPr>
          <p:cNvPr id="3" name="Espace réservé du contenu 2"/>
          <p:cNvSpPr>
            <a:spLocks noGrp="1"/>
          </p:cNvSpPr>
          <p:nvPr>
            <p:ph idx="1"/>
          </p:nvPr>
        </p:nvSpPr>
        <p:spPr>
          <a:xfrm>
            <a:off x="251520" y="1052736"/>
            <a:ext cx="8784976" cy="5544615"/>
          </a:xfrm>
        </p:spPr>
        <p:txBody>
          <a:bodyPr>
            <a:normAutofit/>
          </a:bodyPr>
          <a:lstStyle/>
          <a:p>
            <a:pPr hangingPunct="0"/>
            <a:r>
              <a:rPr lang="fr-FR" b="1" u="sng" dirty="0"/>
              <a:t> </a:t>
            </a:r>
            <a:r>
              <a:rPr lang="fr-FR" u="sng" dirty="0"/>
              <a:t>Mail 26/05/2023 du Département</a:t>
            </a:r>
          </a:p>
          <a:p>
            <a:pPr marL="68580" indent="0" algn="ctr" hangingPunct="0">
              <a:buNone/>
            </a:pPr>
            <a:r>
              <a:rPr lang="fr-FR" b="1" dirty="0"/>
              <a:t>TRAVAUX</a:t>
            </a:r>
          </a:p>
          <a:p>
            <a:pPr marL="68580" indent="0" algn="ctr" hangingPunct="0">
              <a:buNone/>
            </a:pPr>
            <a:r>
              <a:rPr lang="fr-FR" b="1" dirty="0"/>
              <a:t> </a:t>
            </a:r>
            <a:r>
              <a:rPr lang="fr-FR" i="1" dirty="0"/>
              <a:t>« </a:t>
            </a:r>
            <a:r>
              <a:rPr lang="fr-FR" b="1" i="1" dirty="0"/>
              <a:t>Les </a:t>
            </a:r>
            <a:r>
              <a:rPr lang="fr-FR" b="1" i="1" dirty="0" err="1"/>
              <a:t>Ehpads</a:t>
            </a:r>
            <a:r>
              <a:rPr lang="fr-FR" b="1" i="1" dirty="0"/>
              <a:t> sont confrontés, plus que jamais, à une situation financière dégradée. </a:t>
            </a:r>
            <a:r>
              <a:rPr lang="fr-FR" i="1" dirty="0"/>
              <a:t>Conscient de l’importance du service rendu à la population et dans l’intérêt de préserver vos structures, le président du Département de la Manche a annoncé des actions de soutien sans précédent. Ainsi, lors de la session plénière du 23 juin prochain, les élus vont voter pour :</a:t>
            </a:r>
          </a:p>
          <a:p>
            <a:pPr marL="68580" indent="0" hangingPunct="0">
              <a:buNone/>
            </a:pPr>
            <a:r>
              <a:rPr lang="fr-FR" b="1" i="1" dirty="0"/>
              <a:t>* la poursuite de l’aide à l’investissement à destination des EHPAD à hauteur de six millions d’euros pour la période 2026-2028 ;</a:t>
            </a:r>
          </a:p>
          <a:p>
            <a:pPr marL="68580" indent="0">
              <a:buNone/>
            </a:pPr>
            <a:r>
              <a:rPr lang="fr-FR" b="1" i="1" dirty="0"/>
              <a:t>* l’autorisation du dépassement du taux de 6% en cas de travaux et dans le cadre d’une subvention d’investissement limitée, sans excéder un tarif hébergement de 70 € pour une reconstruction totale »</a:t>
            </a:r>
          </a:p>
          <a:p>
            <a:endParaRPr lang="fr-FR" dirty="0"/>
          </a:p>
        </p:txBody>
      </p:sp>
    </p:spTree>
    <p:extLst>
      <p:ext uri="{BB962C8B-B14F-4D97-AF65-F5344CB8AC3E}">
        <p14:creationId xmlns:p14="http://schemas.microsoft.com/office/powerpoint/2010/main" val="258671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808" y="0"/>
            <a:ext cx="7772400" cy="1052736"/>
          </a:xfrm>
        </p:spPr>
        <p:txBody>
          <a:bodyPr>
            <a:normAutofit fontScale="90000"/>
          </a:bodyPr>
          <a:lstStyle/>
          <a:p>
            <a:r>
              <a:rPr lang="fr-FR" b="1" dirty="0"/>
              <a:t>ANNONCES DEPARTEMENT POUR 2023 (2)</a:t>
            </a:r>
            <a:endParaRPr lang="fr-FR" dirty="0"/>
          </a:p>
        </p:txBody>
      </p:sp>
      <p:sp>
        <p:nvSpPr>
          <p:cNvPr id="3" name="Espace réservé du contenu 2"/>
          <p:cNvSpPr>
            <a:spLocks noGrp="1"/>
          </p:cNvSpPr>
          <p:nvPr>
            <p:ph idx="1"/>
          </p:nvPr>
        </p:nvSpPr>
        <p:spPr>
          <a:xfrm>
            <a:off x="251520" y="1052736"/>
            <a:ext cx="8784976" cy="5544615"/>
          </a:xfrm>
        </p:spPr>
        <p:txBody>
          <a:bodyPr>
            <a:normAutofit/>
          </a:bodyPr>
          <a:lstStyle/>
          <a:p>
            <a:pPr hangingPunct="0"/>
            <a:r>
              <a:rPr lang="fr-FR" b="1" u="sng" dirty="0"/>
              <a:t> </a:t>
            </a:r>
            <a:r>
              <a:rPr lang="fr-FR" u="sng" dirty="0"/>
              <a:t>Mail 26/05/2023 du Département</a:t>
            </a:r>
          </a:p>
          <a:p>
            <a:pPr marL="68580" indent="0" algn="ctr" hangingPunct="0">
              <a:buNone/>
            </a:pPr>
            <a:r>
              <a:rPr lang="fr-FR" b="1" dirty="0"/>
              <a:t>TARIFS</a:t>
            </a:r>
          </a:p>
          <a:p>
            <a:pPr marL="68580" indent="0" hangingPunct="0">
              <a:buNone/>
            </a:pPr>
            <a:r>
              <a:rPr lang="fr-FR" i="1" dirty="0"/>
              <a:t>« (…)* </a:t>
            </a:r>
            <a:r>
              <a:rPr lang="fr-FR" b="1" i="1" dirty="0"/>
              <a:t>l’augmentation de manière générale des tarifs hébergement 2023 à hauteur de 6 % sur la base du tarif 2022 </a:t>
            </a:r>
            <a:r>
              <a:rPr lang="fr-FR" i="1" dirty="0"/>
              <a:t>pour les établissements hors CPOM. En ce qui concerne les structures en CPOM, votre demande sera étudiée sur la base de la sollicitation du directeur (</a:t>
            </a:r>
            <a:r>
              <a:rPr lang="fr-FR" i="1" dirty="0" err="1"/>
              <a:t>trice</a:t>
            </a:r>
            <a:r>
              <a:rPr lang="fr-FR" i="1" dirty="0"/>
              <a:t>). Pour les </a:t>
            </a:r>
            <a:r>
              <a:rPr lang="fr-FR" i="1" dirty="0" err="1"/>
              <a:t>Ehpad</a:t>
            </a:r>
            <a:r>
              <a:rPr lang="fr-FR" i="1" dirty="0"/>
              <a:t> qui ont déjà bénéficié d’une augmentation, mais qui reste inférieure à 6 %, une nouvelle demande pourra être formulée auprès du référent </a:t>
            </a:r>
            <a:r>
              <a:rPr lang="fr-FR" i="1" dirty="0" err="1"/>
              <a:t>Ehpad</a:t>
            </a:r>
            <a:r>
              <a:rPr lang="fr-FR" i="1" dirty="0"/>
              <a:t> du Département, sans qu’elle puisse excéder 6% du tarif 2022. »</a:t>
            </a:r>
          </a:p>
          <a:p>
            <a:endParaRPr lang="fr-FR" dirty="0"/>
          </a:p>
        </p:txBody>
      </p:sp>
    </p:spTree>
    <p:extLst>
      <p:ext uri="{BB962C8B-B14F-4D97-AF65-F5344CB8AC3E}">
        <p14:creationId xmlns:p14="http://schemas.microsoft.com/office/powerpoint/2010/main" val="125235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TARIFS AU 01/07/2023 – sous </a:t>
            </a:r>
            <a:r>
              <a:rPr lang="fr-FR" dirty="0" err="1"/>
              <a:t>reserve</a:t>
            </a:r>
            <a:r>
              <a:rPr lang="fr-FR" dirty="0"/>
              <a:t> confirmation </a:t>
            </a:r>
            <a:r>
              <a:rPr lang="fr-FR" dirty="0" err="1"/>
              <a:t>ecrite</a:t>
            </a:r>
            <a:r>
              <a:rPr lang="fr-FR" dirty="0"/>
              <a:t> </a:t>
            </a:r>
            <a:r>
              <a:rPr lang="fr-FR" dirty="0" err="1"/>
              <a:t>departement</a:t>
            </a:r>
            <a:endParaRPr lang="fr-FR" dirty="0"/>
          </a:p>
        </p:txBody>
      </p:sp>
      <p:pic>
        <p:nvPicPr>
          <p:cNvPr id="4" name="Espace réservé du contenu 3"/>
          <p:cNvPicPr>
            <a:picLocks noGrp="1" noChangeAspect="1"/>
          </p:cNvPicPr>
          <p:nvPr>
            <p:ph idx="1"/>
          </p:nvPr>
        </p:nvPicPr>
        <p:blipFill>
          <a:blip r:embed="rId3"/>
          <a:stretch>
            <a:fillRect/>
          </a:stretch>
        </p:blipFill>
        <p:spPr>
          <a:xfrm>
            <a:off x="1115616" y="1600200"/>
            <a:ext cx="5514217" cy="3733800"/>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049741671"/>
              </p:ext>
            </p:extLst>
          </p:nvPr>
        </p:nvGraphicFramePr>
        <p:xfrm>
          <a:off x="1116792" y="5481098"/>
          <a:ext cx="5513042" cy="440336"/>
        </p:xfrm>
        <a:graphic>
          <a:graphicData uri="http://schemas.openxmlformats.org/drawingml/2006/table">
            <a:tbl>
              <a:tblPr/>
              <a:tblGrid>
                <a:gridCol w="1438984">
                  <a:extLst>
                    <a:ext uri="{9D8B030D-6E8A-4147-A177-3AD203B41FA5}">
                      <a16:colId xmlns:a16="http://schemas.microsoft.com/office/drawing/2014/main" val="1267725107"/>
                    </a:ext>
                  </a:extLst>
                </a:gridCol>
                <a:gridCol w="792088">
                  <a:extLst>
                    <a:ext uri="{9D8B030D-6E8A-4147-A177-3AD203B41FA5}">
                      <a16:colId xmlns:a16="http://schemas.microsoft.com/office/drawing/2014/main" val="417353166"/>
                    </a:ext>
                  </a:extLst>
                </a:gridCol>
                <a:gridCol w="1008112">
                  <a:extLst>
                    <a:ext uri="{9D8B030D-6E8A-4147-A177-3AD203B41FA5}">
                      <a16:colId xmlns:a16="http://schemas.microsoft.com/office/drawing/2014/main" val="3640628776"/>
                    </a:ext>
                  </a:extLst>
                </a:gridCol>
                <a:gridCol w="720080">
                  <a:extLst>
                    <a:ext uri="{9D8B030D-6E8A-4147-A177-3AD203B41FA5}">
                      <a16:colId xmlns:a16="http://schemas.microsoft.com/office/drawing/2014/main" val="2990005671"/>
                    </a:ext>
                  </a:extLst>
                </a:gridCol>
                <a:gridCol w="936104">
                  <a:extLst>
                    <a:ext uri="{9D8B030D-6E8A-4147-A177-3AD203B41FA5}">
                      <a16:colId xmlns:a16="http://schemas.microsoft.com/office/drawing/2014/main" val="3081347709"/>
                    </a:ext>
                  </a:extLst>
                </a:gridCol>
                <a:gridCol w="617674">
                  <a:extLst>
                    <a:ext uri="{9D8B030D-6E8A-4147-A177-3AD203B41FA5}">
                      <a16:colId xmlns:a16="http://schemas.microsoft.com/office/drawing/2014/main" val="204539339"/>
                    </a:ext>
                  </a:extLst>
                </a:gridCol>
              </a:tblGrid>
              <a:tr h="440336">
                <a:tc>
                  <a:txBody>
                    <a:bodyPr/>
                    <a:lstStyle/>
                    <a:p>
                      <a:pPr algn="l" fontAlgn="b"/>
                      <a:r>
                        <a:rPr lang="fr-FR" sz="1200" b="1" i="0" u="none" strike="noStrike" dirty="0">
                          <a:solidFill>
                            <a:srgbClr val="000000"/>
                          </a:solidFill>
                          <a:effectLst/>
                          <a:latin typeface="Liberation Sans"/>
                        </a:rPr>
                        <a:t>Ticket modérateur en année pleine</a:t>
                      </a:r>
                    </a:p>
                  </a:txBody>
                  <a:tcPr marL="5214" marR="5214" marT="521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Liberation Sans"/>
                        </a:rPr>
                        <a:t>5,61</a:t>
                      </a:r>
                    </a:p>
                  </a:txBody>
                  <a:tcPr marL="5214" marR="5214" marT="5214"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69231"/>
                  </a:ext>
                </a:extLst>
              </a:tr>
            </a:tbl>
          </a:graphicData>
        </a:graphic>
      </p:graphicFrame>
      <p:sp>
        <p:nvSpPr>
          <p:cNvPr id="6" name="ZoneTexte 5"/>
          <p:cNvSpPr txBox="1"/>
          <p:nvPr/>
        </p:nvSpPr>
        <p:spPr>
          <a:xfrm>
            <a:off x="6804248" y="1600200"/>
            <a:ext cx="2339752" cy="369332"/>
          </a:xfrm>
          <a:prstGeom prst="rect">
            <a:avLst/>
          </a:prstGeom>
          <a:noFill/>
        </p:spPr>
        <p:txBody>
          <a:bodyPr wrap="square" rtlCol="0">
            <a:spAutoFit/>
          </a:bodyPr>
          <a:lstStyle/>
          <a:p>
            <a:r>
              <a:rPr lang="fr-FR" b="1" dirty="0">
                <a:latin typeface="+mn-lt"/>
              </a:rPr>
              <a:t>HEBERGEMENT</a:t>
            </a:r>
          </a:p>
        </p:txBody>
      </p:sp>
      <p:sp>
        <p:nvSpPr>
          <p:cNvPr id="7" name="ZoneTexte 6"/>
          <p:cNvSpPr txBox="1"/>
          <p:nvPr/>
        </p:nvSpPr>
        <p:spPr>
          <a:xfrm>
            <a:off x="6948264" y="5589240"/>
            <a:ext cx="2088232" cy="369332"/>
          </a:xfrm>
          <a:prstGeom prst="rect">
            <a:avLst/>
          </a:prstGeom>
          <a:noFill/>
        </p:spPr>
        <p:txBody>
          <a:bodyPr wrap="square" rtlCol="0">
            <a:spAutoFit/>
          </a:bodyPr>
          <a:lstStyle/>
          <a:p>
            <a:r>
              <a:rPr lang="fr-FR" b="1" dirty="0">
                <a:latin typeface="+mn-lt"/>
              </a:rPr>
              <a:t>DEPENDANCE</a:t>
            </a:r>
          </a:p>
        </p:txBody>
      </p:sp>
    </p:spTree>
    <p:extLst>
      <p:ext uri="{BB962C8B-B14F-4D97-AF65-F5344CB8AC3E}">
        <p14:creationId xmlns:p14="http://schemas.microsoft.com/office/powerpoint/2010/main" val="392182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u="sng" dirty="0"/>
              <a:t>Rappel tarifs actuels</a:t>
            </a:r>
          </a:p>
          <a:p>
            <a:pPr marL="68580" indent="0">
              <a:buNone/>
            </a:pPr>
            <a:r>
              <a:rPr lang="fr-FR" dirty="0"/>
              <a:t>HEBERGEMENT = 56,67 € pour ch. 1 lit et 51 € pour ch. 2 lits</a:t>
            </a:r>
          </a:p>
          <a:p>
            <a:pPr marL="68580" indent="0">
              <a:buNone/>
            </a:pPr>
            <a:r>
              <a:rPr lang="fr-FR" dirty="0"/>
              <a:t>DEPENDANCE = 5,47 € </a:t>
            </a:r>
          </a:p>
          <a:p>
            <a:pPr marL="68580" indent="0">
              <a:buNone/>
            </a:pPr>
            <a:endParaRPr lang="fr-FR" dirty="0"/>
          </a:p>
          <a:p>
            <a:pPr lvl="0">
              <a:buClr>
                <a:srgbClr val="86CE24"/>
              </a:buClr>
            </a:pPr>
            <a:r>
              <a:rPr lang="fr-FR" b="1" dirty="0">
                <a:solidFill>
                  <a:srgbClr val="000000"/>
                </a:solidFill>
              </a:rPr>
              <a:t>Tarifs modifiés au 01/07/2023 donc effet hausse plus important que si modifications en début d’année</a:t>
            </a:r>
          </a:p>
          <a:p>
            <a:pPr lvl="0">
              <a:buClr>
                <a:srgbClr val="86CE24"/>
              </a:buClr>
              <a:buFont typeface="Symbol" panose="05050102010706020507" pitchFamily="18" charset="2"/>
              <a:buChar char="Þ"/>
            </a:pPr>
            <a:r>
              <a:rPr lang="fr-FR" b="1" dirty="0">
                <a:solidFill>
                  <a:srgbClr val="000000"/>
                </a:solidFill>
              </a:rPr>
              <a:t>Sur l’année, au global (tarifs 1 et 2 lit(s)) : + 2,77 €/jour en hébergement et +0,14 € pour le ticket modérateur</a:t>
            </a:r>
          </a:p>
          <a:p>
            <a:pPr lvl="0">
              <a:buClr>
                <a:srgbClr val="86CE24"/>
              </a:buClr>
              <a:buFont typeface="Symbol" panose="05050102010706020507" pitchFamily="18" charset="2"/>
              <a:buChar char="Þ"/>
            </a:pPr>
            <a:endParaRPr lang="fr-FR" dirty="0">
              <a:solidFill>
                <a:srgbClr val="000000"/>
              </a:solidFill>
            </a:endParaRPr>
          </a:p>
          <a:p>
            <a:pPr marL="68580" indent="0">
              <a:buNone/>
            </a:pPr>
            <a:endParaRPr lang="fr-FR" dirty="0"/>
          </a:p>
          <a:p>
            <a:pPr marL="68580" indent="0">
              <a:buNone/>
            </a:pPr>
            <a:endParaRPr lang="fr-FR" dirty="0"/>
          </a:p>
        </p:txBody>
      </p:sp>
    </p:spTree>
    <p:extLst>
      <p:ext uri="{BB962C8B-B14F-4D97-AF65-F5344CB8AC3E}">
        <p14:creationId xmlns:p14="http://schemas.microsoft.com/office/powerpoint/2010/main" val="64235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676400"/>
            <a:ext cx="4248472" cy="1524000"/>
          </a:xfrm>
        </p:spPr>
        <p:txBody>
          <a:bodyPr>
            <a:normAutofit fontScale="90000"/>
          </a:bodyPr>
          <a:lstStyle/>
          <a:p>
            <a:r>
              <a:rPr lang="fr-FR" b="1" dirty="0"/>
              <a:t>III/ PROJET D’ETABLISSEMENT 2023-2027</a:t>
            </a:r>
          </a:p>
        </p:txBody>
      </p:sp>
      <p:sp>
        <p:nvSpPr>
          <p:cNvPr id="3" name="Sous-titre 2"/>
          <p:cNvSpPr>
            <a:spLocks noGrp="1"/>
          </p:cNvSpPr>
          <p:nvPr>
            <p:ph type="subTitle" idx="1"/>
          </p:nvPr>
        </p:nvSpPr>
        <p:spPr/>
        <p:txBody>
          <a:bodyPr/>
          <a:lstStyle/>
          <a:p>
            <a:pPr algn="ctr"/>
            <a:endParaRPr lang="fr-FR" i="1" dirty="0"/>
          </a:p>
        </p:txBody>
      </p:sp>
    </p:spTree>
    <p:extLst>
      <p:ext uri="{BB962C8B-B14F-4D97-AF65-F5344CB8AC3E}">
        <p14:creationId xmlns:p14="http://schemas.microsoft.com/office/powerpoint/2010/main" val="168490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004" y="-109016"/>
            <a:ext cx="7772400" cy="1143000"/>
          </a:xfrm>
        </p:spPr>
        <p:txBody>
          <a:bodyPr>
            <a:normAutofit/>
          </a:bodyPr>
          <a:lstStyle/>
          <a:p>
            <a:pPr algn="ctr"/>
            <a:r>
              <a:rPr lang="fr-FR" sz="4800" dirty="0">
                <a:effectLst>
                  <a:outerShdw blurRad="38100" dist="38100" dir="2700000" algn="tl">
                    <a:srgbClr val="000000">
                      <a:alpha val="43137"/>
                    </a:srgbClr>
                  </a:outerShdw>
                </a:effectLst>
              </a:rPr>
              <a:t>ORDRE DU JOUR</a:t>
            </a:r>
          </a:p>
        </p:txBody>
      </p:sp>
      <p:sp>
        <p:nvSpPr>
          <p:cNvPr id="3" name="Espace réservé du contenu 2"/>
          <p:cNvSpPr>
            <a:spLocks noGrp="1"/>
          </p:cNvSpPr>
          <p:nvPr>
            <p:ph idx="1"/>
          </p:nvPr>
        </p:nvSpPr>
        <p:spPr>
          <a:xfrm>
            <a:off x="395536" y="908720"/>
            <a:ext cx="8748464" cy="5400600"/>
          </a:xfrm>
        </p:spPr>
        <p:txBody>
          <a:bodyPr>
            <a:noAutofit/>
          </a:bodyPr>
          <a:lstStyle/>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Synthèse des échanges avec le département et l’ARS dans le cadre de l’élaboration du contrat pluriannuel d’objectifs et de moyens (CPOM) 2023-2027</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Information sur le budget exécutoire 2023 </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Projet d’établissement 2023-2027 – point d’étape</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Réflexions sur le projet architectural</a:t>
            </a:r>
          </a:p>
          <a:p>
            <a:pPr marL="45720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Point sur les remarques habitants – réunion pré-CVS</a:t>
            </a:r>
          </a:p>
          <a:p>
            <a:pPr marL="457200" lvl="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Projets animations</a:t>
            </a:r>
          </a:p>
          <a:p>
            <a:pPr marL="457200" lvl="0" indent="-457200">
              <a:buFont typeface="Wingdings" panose="05000000000000000000" pitchFamily="2" charset="2"/>
              <a:buChar char="q"/>
            </a:pPr>
            <a:r>
              <a:rPr lang="fr-FR" sz="2800" dirty="0">
                <a:latin typeface="Georgia" panose="02040502050405020303" pitchFamily="18" charset="0"/>
                <a:ea typeface="Calibri" panose="020F0502020204030204" pitchFamily="34" charset="0"/>
                <a:cs typeface="Times New Roman" panose="02020603050405020304" pitchFamily="18" charset="0"/>
              </a:rPr>
              <a:t>Questions diverses</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a:p>
            <a:pPr marL="68580" indent="0">
              <a:buNone/>
            </a:pPr>
            <a:endParaRPr lang="fr-FR" sz="2800" cap="all" dirty="0"/>
          </a:p>
          <a:p>
            <a:pPr marL="68580" indent="0">
              <a:buNone/>
            </a:pPr>
            <a:endParaRPr lang="fr-FR" sz="2800" dirty="0"/>
          </a:p>
        </p:txBody>
      </p:sp>
    </p:spTree>
    <p:extLst>
      <p:ext uri="{BB962C8B-B14F-4D97-AF65-F5344CB8AC3E}">
        <p14:creationId xmlns:p14="http://schemas.microsoft.com/office/powerpoint/2010/main" val="178471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980728"/>
            <a:ext cx="8928992" cy="5616624"/>
          </a:xfrm>
        </p:spPr>
        <p:txBody>
          <a:bodyPr>
            <a:normAutofit fontScale="70000" lnSpcReduction="20000"/>
          </a:bodyPr>
          <a:lstStyle/>
          <a:p>
            <a:r>
              <a:rPr lang="fr-FR" u="sng" dirty="0"/>
              <a:t>Projet d’établissement : éléments de définition</a:t>
            </a:r>
          </a:p>
          <a:p>
            <a:endParaRPr lang="fr-FR" sz="1000" u="sng" dirty="0"/>
          </a:p>
          <a:p>
            <a:pPr>
              <a:buFont typeface="Wingdings" panose="05000000000000000000" pitchFamily="2" charset="2"/>
              <a:buChar char="v"/>
            </a:pPr>
            <a:r>
              <a:rPr lang="fr-FR" sz="2800" dirty="0"/>
              <a:t>Obligatoire dans tout EHPAD depuis la loi n°2002-2 du 2 janvier 2002 rénovant l’action sociale et médico-sociale</a:t>
            </a:r>
          </a:p>
          <a:p>
            <a:pPr marL="0" indent="0">
              <a:buNone/>
            </a:pPr>
            <a:endParaRPr lang="fr-FR" sz="1000" dirty="0"/>
          </a:p>
          <a:p>
            <a:pPr>
              <a:buFont typeface="Wingdings" panose="05000000000000000000" pitchFamily="2" charset="2"/>
              <a:buChar char="v"/>
            </a:pPr>
            <a:r>
              <a:rPr lang="fr-FR" sz="2800" dirty="0"/>
              <a:t>Une </a:t>
            </a:r>
            <a:r>
              <a:rPr lang="fr-FR" sz="2800" b="1" dirty="0"/>
              <a:t>« feuille de route » </a:t>
            </a:r>
            <a:r>
              <a:rPr lang="fr-FR" sz="2800" dirty="0"/>
              <a:t>pour un établissement, pour une durée de 5 ans : c’est un </a:t>
            </a:r>
            <a:r>
              <a:rPr lang="fr-FR" sz="2800" b="1" dirty="0"/>
              <a:t>outil qui aide à garantir les droits des usagers</a:t>
            </a:r>
            <a:r>
              <a:rPr lang="fr-FR" sz="2800" dirty="0"/>
              <a:t>, en ce sens qu’il </a:t>
            </a:r>
            <a:r>
              <a:rPr lang="fr-FR" sz="2800" b="1" dirty="0"/>
              <a:t>définit des objectifs en matière de qualité</a:t>
            </a:r>
            <a:r>
              <a:rPr lang="fr-FR" sz="2800" dirty="0"/>
              <a:t> des prestations et qu’il </a:t>
            </a:r>
            <a:r>
              <a:rPr lang="fr-FR" sz="2800" b="1" dirty="0"/>
              <a:t>rend lisibles les modes d’organisation et de fonctionnement de la structure</a:t>
            </a:r>
            <a:r>
              <a:rPr lang="fr-FR" sz="2800" dirty="0"/>
              <a:t>. </a:t>
            </a:r>
          </a:p>
          <a:p>
            <a:pPr>
              <a:buFont typeface="Wingdings" panose="05000000000000000000" pitchFamily="2" charset="2"/>
              <a:buChar char="v"/>
            </a:pPr>
            <a:endParaRPr lang="fr-FR" sz="1000" dirty="0"/>
          </a:p>
          <a:p>
            <a:pPr>
              <a:buFont typeface="Wingdings" panose="05000000000000000000" pitchFamily="2" charset="2"/>
              <a:buChar char="v"/>
            </a:pPr>
            <a:r>
              <a:rPr lang="fr-FR" sz="2800" dirty="0"/>
              <a:t>Un projet d’établissement est le plus souvent </a:t>
            </a:r>
            <a:r>
              <a:rPr lang="fr-FR" sz="2800" b="1" dirty="0"/>
              <a:t>composé de plusieurs projets </a:t>
            </a:r>
            <a:r>
              <a:rPr lang="fr-FR" sz="2800" dirty="0"/>
              <a:t>:</a:t>
            </a:r>
          </a:p>
          <a:p>
            <a:pPr marL="2957513" indent="177800">
              <a:buFont typeface="Wingdings" panose="05000000000000000000" pitchFamily="2" charset="2"/>
              <a:buChar char="q"/>
            </a:pPr>
            <a:r>
              <a:rPr lang="fr-FR" sz="2800" dirty="0"/>
              <a:t>projet de soins, </a:t>
            </a:r>
          </a:p>
          <a:p>
            <a:pPr marL="2957513" indent="177800">
              <a:buFont typeface="Wingdings" panose="05000000000000000000" pitchFamily="2" charset="2"/>
              <a:buChar char="q"/>
            </a:pPr>
            <a:r>
              <a:rPr lang="fr-FR" sz="2800" dirty="0"/>
              <a:t>projets spécifiques pour chaque unité type unité Alzheimer/PASA/AJ…, </a:t>
            </a:r>
          </a:p>
          <a:p>
            <a:pPr marL="2957513" indent="177800">
              <a:buFont typeface="Wingdings" panose="05000000000000000000" pitchFamily="2" charset="2"/>
              <a:buChar char="q"/>
            </a:pPr>
            <a:r>
              <a:rPr lang="fr-FR" sz="2800" dirty="0"/>
              <a:t>projet d’animation,</a:t>
            </a:r>
          </a:p>
          <a:p>
            <a:pPr marL="2957513" indent="177800">
              <a:buFont typeface="Wingdings" panose="05000000000000000000" pitchFamily="2" charset="2"/>
              <a:buChar char="q"/>
            </a:pPr>
            <a:r>
              <a:rPr lang="fr-FR" sz="2800" dirty="0"/>
              <a:t>projet qualité</a:t>
            </a:r>
          </a:p>
          <a:p>
            <a:pPr marL="2957513" indent="0">
              <a:buFont typeface="Wingdings" panose="05000000000000000000" pitchFamily="2" charset="2"/>
              <a:buChar char="q"/>
            </a:pPr>
            <a:r>
              <a:rPr lang="fr-FR" sz="2800" dirty="0"/>
              <a:t>projet social</a:t>
            </a:r>
          </a:p>
          <a:p>
            <a:pPr marL="2957513" indent="0">
              <a:buFont typeface="Wingdings" panose="05000000000000000000" pitchFamily="2" charset="2"/>
              <a:buChar char="q"/>
            </a:pPr>
            <a:r>
              <a:rPr lang="fr-FR" sz="2800" dirty="0"/>
              <a:t>etc.</a:t>
            </a:r>
          </a:p>
          <a:p>
            <a:endParaRPr lang="fr-FR" dirty="0"/>
          </a:p>
        </p:txBody>
      </p:sp>
      <p:sp>
        <p:nvSpPr>
          <p:cNvPr id="3" name="Titre 2"/>
          <p:cNvSpPr>
            <a:spLocks noGrp="1"/>
          </p:cNvSpPr>
          <p:nvPr>
            <p:ph type="title"/>
          </p:nvPr>
        </p:nvSpPr>
        <p:spPr>
          <a:xfrm>
            <a:off x="395536" y="44624"/>
            <a:ext cx="8229600" cy="1143000"/>
          </a:xfrm>
        </p:spPr>
        <p:txBody>
          <a:bodyPr>
            <a:normAutofit fontScale="90000"/>
          </a:bodyPr>
          <a:lstStyle/>
          <a:p>
            <a:r>
              <a:rPr lang="fr-FR" dirty="0"/>
              <a:t>Démarche projet d’établissement</a:t>
            </a:r>
          </a:p>
        </p:txBody>
      </p:sp>
    </p:spTree>
    <p:extLst>
      <p:ext uri="{BB962C8B-B14F-4D97-AF65-F5344CB8AC3E}">
        <p14:creationId xmlns:p14="http://schemas.microsoft.com/office/powerpoint/2010/main" val="330022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196752"/>
            <a:ext cx="8928992" cy="5462067"/>
          </a:xfrm>
        </p:spPr>
        <p:txBody>
          <a:bodyPr>
            <a:noAutofit/>
          </a:bodyPr>
          <a:lstStyle/>
          <a:p>
            <a:pPr marL="624078" indent="-514350">
              <a:buAutoNum type="arabicParenR"/>
            </a:pPr>
            <a:r>
              <a:rPr lang="fr-FR" sz="2000" b="1" u="sng" dirty="0"/>
              <a:t>Un comité de pilotage (COPIL)</a:t>
            </a:r>
          </a:p>
          <a:p>
            <a:pPr marL="109728" indent="0">
              <a:buNone/>
            </a:pPr>
            <a:endParaRPr lang="fr-FR" sz="500" b="1" u="sng" dirty="0"/>
          </a:p>
          <a:p>
            <a:pPr marL="109728" indent="0">
              <a:buNone/>
            </a:pPr>
            <a:r>
              <a:rPr lang="fr-FR" sz="1600" u="sng" dirty="0"/>
              <a:t>1.1. Objectifs</a:t>
            </a:r>
            <a:r>
              <a:rPr lang="fr-FR" sz="1600" dirty="0"/>
              <a:t> </a:t>
            </a:r>
            <a:endParaRPr lang="fr-FR" sz="1400" dirty="0"/>
          </a:p>
          <a:p>
            <a:pPr lvl="0"/>
            <a:r>
              <a:rPr lang="fr-FR" sz="1500" dirty="0"/>
              <a:t>Déterminer les </a:t>
            </a:r>
            <a:r>
              <a:rPr lang="fr-FR" sz="1500" b="1" dirty="0"/>
              <a:t>valeurs </a:t>
            </a:r>
            <a:r>
              <a:rPr lang="fr-FR" sz="1500" dirty="0"/>
              <a:t>de l’accompagnement au sein de l’EHPAD, mais également au domicile</a:t>
            </a:r>
          </a:p>
          <a:p>
            <a:pPr lvl="0"/>
            <a:r>
              <a:rPr lang="fr-FR" sz="1500" dirty="0"/>
              <a:t>Identifier les </a:t>
            </a:r>
            <a:r>
              <a:rPr lang="fr-FR" sz="1500" b="1" dirty="0"/>
              <a:t>points forts</a:t>
            </a:r>
            <a:r>
              <a:rPr lang="fr-FR" sz="1500" dirty="0"/>
              <a:t>, les </a:t>
            </a:r>
            <a:r>
              <a:rPr lang="fr-FR" sz="1500" b="1" dirty="0"/>
              <a:t>particularités</a:t>
            </a:r>
            <a:r>
              <a:rPr lang="fr-FR" sz="1500" dirty="0"/>
              <a:t> de l’EHPAD et du SSIAD, les différences entre l’EHPAD et le SSIAD</a:t>
            </a:r>
          </a:p>
          <a:p>
            <a:pPr lvl="0"/>
            <a:r>
              <a:rPr lang="fr-FR" sz="1500" dirty="0"/>
              <a:t>Proposer les </a:t>
            </a:r>
            <a:r>
              <a:rPr lang="fr-FR" sz="1500" b="1" dirty="0"/>
              <a:t>principes et missions</a:t>
            </a:r>
            <a:r>
              <a:rPr lang="fr-FR" sz="1500" dirty="0"/>
              <a:t> de l’établissement et pour les services</a:t>
            </a:r>
          </a:p>
          <a:p>
            <a:pPr lvl="0"/>
            <a:r>
              <a:rPr lang="fr-FR" sz="1500" b="1" dirty="0"/>
              <a:t>Valider les actions proposées </a:t>
            </a:r>
            <a:r>
              <a:rPr lang="fr-FR" sz="1500" dirty="0"/>
              <a:t>par les groupes de travail préparatoires</a:t>
            </a:r>
          </a:p>
          <a:p>
            <a:pPr marL="109728" lvl="0" indent="0">
              <a:buNone/>
            </a:pPr>
            <a:endParaRPr lang="fr-FR" sz="500" u="sng" dirty="0"/>
          </a:p>
          <a:p>
            <a:pPr marL="109728" lvl="0" indent="0">
              <a:buNone/>
            </a:pPr>
            <a:r>
              <a:rPr lang="fr-FR" sz="1600" u="sng" dirty="0"/>
              <a:t>1.2. Composition</a:t>
            </a:r>
            <a:r>
              <a:rPr lang="fr-FR" sz="1600" dirty="0"/>
              <a:t> </a:t>
            </a:r>
          </a:p>
          <a:p>
            <a:pPr marL="109728" lvl="0" indent="0">
              <a:buNone/>
            </a:pPr>
            <a:endParaRPr lang="fr-FR" sz="1400" dirty="0"/>
          </a:p>
        </p:txBody>
      </p:sp>
      <p:sp>
        <p:nvSpPr>
          <p:cNvPr id="3" name="Titre 2"/>
          <p:cNvSpPr>
            <a:spLocks noGrp="1"/>
          </p:cNvSpPr>
          <p:nvPr>
            <p:ph type="title"/>
          </p:nvPr>
        </p:nvSpPr>
        <p:spPr>
          <a:xfrm>
            <a:off x="467544" y="188640"/>
            <a:ext cx="8229600" cy="1012974"/>
          </a:xfrm>
        </p:spPr>
        <p:txBody>
          <a:bodyPr>
            <a:normAutofit fontScale="90000"/>
          </a:bodyPr>
          <a:lstStyle/>
          <a:p>
            <a:r>
              <a:rPr lang="fr-FR" sz="2400" b="1" dirty="0">
                <a:effectLst/>
              </a:rPr>
              <a:t>Organisation générale de la réflexion et de l’élaboration du projet d’établissement</a:t>
            </a:r>
            <a:endParaRPr lang="fr-FR" sz="2800" b="1" dirty="0"/>
          </a:p>
        </p:txBody>
      </p:sp>
      <p:graphicFrame>
        <p:nvGraphicFramePr>
          <p:cNvPr id="4" name="Tableau 3"/>
          <p:cNvGraphicFramePr>
            <a:graphicFrameLocks noGrp="1"/>
          </p:cNvGraphicFramePr>
          <p:nvPr/>
        </p:nvGraphicFramePr>
        <p:xfrm>
          <a:off x="1907704" y="3689633"/>
          <a:ext cx="7128792" cy="3115309"/>
        </p:xfrm>
        <a:graphic>
          <a:graphicData uri="http://schemas.openxmlformats.org/drawingml/2006/table">
            <a:tbl>
              <a:tblPr>
                <a:tableStyleId>{5C22544A-7EE6-4342-B048-85BDC9FD1C3A}</a:tableStyleId>
              </a:tblPr>
              <a:tblGrid>
                <a:gridCol w="417646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55934">
                <a:tc>
                  <a:txBody>
                    <a:bodyPr/>
                    <a:lstStyle/>
                    <a:p>
                      <a:pPr algn="l" fontAlgn="b"/>
                      <a:r>
                        <a:rPr lang="fr-FR" sz="1500" u="none" strike="noStrike" dirty="0">
                          <a:effectLst/>
                        </a:rPr>
                        <a:t>Mme COUEFFEUR</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Directrice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0"/>
                  </a:ext>
                </a:extLst>
              </a:tr>
              <a:tr h="232337">
                <a:tc>
                  <a:txBody>
                    <a:bodyPr/>
                    <a:lstStyle/>
                    <a:p>
                      <a:pPr algn="l" fontAlgn="b"/>
                      <a:r>
                        <a:rPr lang="fr-FR" sz="1500" u="none" strike="noStrike" dirty="0">
                          <a:effectLst/>
                        </a:rPr>
                        <a:t>Mme LE CALVEZ</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IDEC EHPAD</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1"/>
                  </a:ext>
                </a:extLst>
              </a:tr>
              <a:tr h="232337">
                <a:tc>
                  <a:txBody>
                    <a:bodyPr/>
                    <a:lstStyle/>
                    <a:p>
                      <a:pPr algn="l" fontAlgn="b"/>
                      <a:r>
                        <a:rPr lang="fr-FR" sz="1500" u="none" strike="noStrike" dirty="0">
                          <a:effectLst/>
                        </a:rPr>
                        <a:t>Mme BERTRAND</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IDEC SSIAD</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2"/>
                  </a:ext>
                </a:extLst>
              </a:tr>
              <a:tr h="232337">
                <a:tc>
                  <a:txBody>
                    <a:bodyPr/>
                    <a:lstStyle/>
                    <a:p>
                      <a:pPr algn="l" fontAlgn="b"/>
                      <a:r>
                        <a:rPr lang="fr-FR" sz="1500" u="none" strike="noStrike" dirty="0">
                          <a:effectLst/>
                        </a:rPr>
                        <a:t>Mme THOMAS</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 qualité</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3"/>
                  </a:ext>
                </a:extLst>
              </a:tr>
              <a:tr h="232337">
                <a:tc>
                  <a:txBody>
                    <a:bodyPr/>
                    <a:lstStyle/>
                    <a:p>
                      <a:pPr algn="l" fontAlgn="b"/>
                      <a:r>
                        <a:rPr lang="fr-FR" sz="1500" u="none" strike="noStrike" dirty="0">
                          <a:effectLst/>
                        </a:rPr>
                        <a:t>M. BIDEL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Responsable cuisine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4"/>
                  </a:ext>
                </a:extLst>
              </a:tr>
              <a:tr h="243810">
                <a:tc>
                  <a:txBody>
                    <a:bodyPr/>
                    <a:lstStyle/>
                    <a:p>
                      <a:pPr algn="l" fontAlgn="b"/>
                      <a:r>
                        <a:rPr lang="fr-FR" sz="1500" u="none" strike="noStrike" dirty="0">
                          <a:effectLst/>
                        </a:rPr>
                        <a:t>M. LEPAINTEUR </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Maintenance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5"/>
                  </a:ext>
                </a:extLst>
              </a:tr>
              <a:tr h="247207">
                <a:tc>
                  <a:txBody>
                    <a:bodyPr/>
                    <a:lstStyle/>
                    <a:p>
                      <a:r>
                        <a:rPr lang="fr-FR" sz="1600" dirty="0"/>
                        <a:t>M. HOUSSIN</a:t>
                      </a:r>
                    </a:p>
                  </a:txBody>
                  <a:tcPr marL="9525" marR="9525" marT="9525" marB="0" anchor="b"/>
                </a:tc>
                <a:tc>
                  <a:txBody>
                    <a:bodyPr/>
                    <a:lstStyle/>
                    <a:p>
                      <a:pPr algn="ctr"/>
                      <a:r>
                        <a:rPr lang="fr-FR" sz="1600" dirty="0"/>
                        <a:t>Blanchisserie</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6"/>
                  </a:ext>
                </a:extLst>
              </a:tr>
              <a:tr h="455381">
                <a:tc>
                  <a:txBody>
                    <a:bodyPr/>
                    <a:lstStyle/>
                    <a:p>
                      <a:pPr algn="l" fontAlgn="b"/>
                      <a:r>
                        <a:rPr lang="fr-FR" sz="1500" u="none" strike="noStrike" dirty="0">
                          <a:effectLst/>
                        </a:rPr>
                        <a:t>Mme VINDARD</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IDE/représentant du personnel (syndicat)</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7"/>
                  </a:ext>
                </a:extLst>
              </a:tr>
              <a:tr h="455381">
                <a:tc>
                  <a:txBody>
                    <a:bodyPr/>
                    <a:lstStyle/>
                    <a:p>
                      <a:pPr algn="l" fontAlgn="b"/>
                      <a:r>
                        <a:rPr lang="fr-FR" sz="1500" u="none" strike="noStrike" dirty="0">
                          <a:effectLst/>
                        </a:rPr>
                        <a:t>Mme DEWOGHELAERE I(</a:t>
                      </a:r>
                      <a:r>
                        <a:rPr lang="fr-FR" sz="1500" u="none" strike="noStrike" dirty="0" err="1">
                          <a:effectLst/>
                        </a:rPr>
                        <a:t>tit</a:t>
                      </a:r>
                      <a:r>
                        <a:rPr lang="fr-FR" sz="1500" u="none" strike="noStrike" dirty="0">
                          <a:effectLst/>
                        </a:rPr>
                        <a:t>.)/Mme</a:t>
                      </a:r>
                      <a:r>
                        <a:rPr lang="fr-FR" sz="1500" u="none" strike="noStrike" baseline="0" dirty="0">
                          <a:effectLst/>
                        </a:rPr>
                        <a:t> CHAMPION MC (suppl.)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ASH</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8"/>
                  </a:ext>
                </a:extLst>
              </a:tr>
              <a:tr h="232337">
                <a:tc>
                  <a:txBody>
                    <a:bodyPr/>
                    <a:lstStyle/>
                    <a:p>
                      <a:pPr algn="l" fontAlgn="b"/>
                      <a:r>
                        <a:rPr lang="fr-FR" sz="1500" b="0" i="0" u="none" strike="noStrike" dirty="0">
                          <a:solidFill>
                            <a:srgbClr val="000000"/>
                          </a:solidFill>
                          <a:effectLst/>
                          <a:latin typeface="Georgia"/>
                        </a:rPr>
                        <a:t>Mme LENOAN F. (</a:t>
                      </a:r>
                      <a:r>
                        <a:rPr lang="fr-FR" sz="1500" b="0" i="0" u="none" strike="noStrike" dirty="0" err="1">
                          <a:solidFill>
                            <a:srgbClr val="000000"/>
                          </a:solidFill>
                          <a:effectLst/>
                          <a:latin typeface="Georgia"/>
                        </a:rPr>
                        <a:t>tit</a:t>
                      </a:r>
                      <a:r>
                        <a:rPr lang="fr-FR" sz="1500" b="0" i="0" u="none" strike="noStrike" dirty="0">
                          <a:solidFill>
                            <a:srgbClr val="000000"/>
                          </a:solidFill>
                          <a:effectLst/>
                          <a:latin typeface="Georgia"/>
                        </a:rPr>
                        <a:t>.) / Mme BINET L.</a:t>
                      </a:r>
                      <a:r>
                        <a:rPr lang="fr-FR" sz="1500" b="0" i="0" u="none" strike="noStrike" baseline="0" dirty="0">
                          <a:solidFill>
                            <a:srgbClr val="000000"/>
                          </a:solidFill>
                          <a:effectLst/>
                          <a:latin typeface="Georgia"/>
                        </a:rPr>
                        <a:t> (suppl.)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b="0" i="0" u="none" strike="noStrike" dirty="0">
                          <a:solidFill>
                            <a:srgbClr val="000000"/>
                          </a:solidFill>
                          <a:effectLst/>
                          <a:latin typeface="Georgia"/>
                        </a:rPr>
                        <a:t>AS</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9"/>
                  </a:ext>
                </a:extLst>
              </a:tr>
              <a:tr h="232337">
                <a:tc>
                  <a:txBody>
                    <a:bodyPr/>
                    <a:lstStyle/>
                    <a:p>
                      <a:pPr algn="l" fontAlgn="b"/>
                      <a:endParaRPr lang="fr-FR" sz="1500" b="0" i="0" u="none" strike="noStrike" dirty="0">
                        <a:solidFill>
                          <a:srgbClr val="000000"/>
                        </a:solidFill>
                        <a:effectLst/>
                        <a:latin typeface="Georgia"/>
                      </a:endParaRPr>
                    </a:p>
                  </a:txBody>
                  <a:tcPr marL="9525" marR="9525" marT="9525" marB="0" anchor="b"/>
                </a:tc>
                <a:tc>
                  <a:txBody>
                    <a:bodyPr/>
                    <a:lstStyle/>
                    <a:p>
                      <a:pPr algn="ctr" fontAlgn="b"/>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292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0225" y="-134780"/>
            <a:ext cx="8229600" cy="1143000"/>
          </a:xfrm>
        </p:spPr>
        <p:txBody>
          <a:bodyPr>
            <a:normAutofit fontScale="90000"/>
          </a:bodyPr>
          <a:lstStyle/>
          <a:p>
            <a:r>
              <a:rPr lang="fr-FR" sz="2400" b="1" dirty="0">
                <a:solidFill>
                  <a:srgbClr val="424456"/>
                </a:solidFill>
                <a:effectLst/>
              </a:rPr>
              <a:t>Organisation générale de la réflexion et de l’élaboration du projet d’établissement</a:t>
            </a:r>
            <a:endParaRPr lang="fr-FR" sz="2800" b="1" dirty="0"/>
          </a:p>
        </p:txBody>
      </p:sp>
      <p:sp>
        <p:nvSpPr>
          <p:cNvPr id="6" name="Espace réservé du texte 5"/>
          <p:cNvSpPr>
            <a:spLocks noGrp="1"/>
          </p:cNvSpPr>
          <p:nvPr>
            <p:ph type="body" sz="half" idx="3"/>
          </p:nvPr>
        </p:nvSpPr>
        <p:spPr/>
        <p:txBody>
          <a:bodyPr/>
          <a:lstStyle/>
          <a:p>
            <a:endParaRPr lang="fr-FR"/>
          </a:p>
        </p:txBody>
      </p:sp>
      <p:sp>
        <p:nvSpPr>
          <p:cNvPr id="2" name="Espace réservé du contenu 1"/>
          <p:cNvSpPr>
            <a:spLocks noGrp="1"/>
          </p:cNvSpPr>
          <p:nvPr>
            <p:ph sz="quarter" idx="2"/>
          </p:nvPr>
        </p:nvSpPr>
        <p:spPr>
          <a:xfrm>
            <a:off x="457200" y="1444294"/>
            <a:ext cx="4040188" cy="5297074"/>
          </a:xfrm>
        </p:spPr>
        <p:txBody>
          <a:bodyPr>
            <a:normAutofit fontScale="92500" lnSpcReduction="10000"/>
          </a:bodyPr>
          <a:lstStyle/>
          <a:p>
            <a:pPr marL="109728" indent="0">
              <a:buNone/>
            </a:pPr>
            <a:r>
              <a:rPr lang="fr-FR" b="1" u="sng" dirty="0"/>
              <a:t>2) Groupes de travail</a:t>
            </a:r>
          </a:p>
          <a:p>
            <a:pPr marL="109728" indent="0">
              <a:buNone/>
            </a:pPr>
            <a:endParaRPr lang="fr-FR" sz="1300" b="1" u="sng" dirty="0"/>
          </a:p>
          <a:p>
            <a:pPr marL="109728" indent="0">
              <a:buNone/>
            </a:pPr>
            <a:r>
              <a:rPr lang="fr-FR" dirty="0"/>
              <a:t>Des groupes de travail spécifiques vont être mis en place afin de se pencher sur des thématiques précises : le projet d’établissement est donc composé d’un ensemble de projets. </a:t>
            </a:r>
          </a:p>
          <a:p>
            <a:pPr marL="109728" indent="0">
              <a:buNone/>
            </a:pPr>
            <a:endParaRPr lang="fr-FR" sz="1100" dirty="0"/>
          </a:p>
          <a:p>
            <a:pPr marL="109728" indent="0">
              <a:buNone/>
            </a:pPr>
            <a:r>
              <a:rPr lang="fr-FR" dirty="0"/>
              <a:t>Cela permet d’impliquer un plus grand nombre d’agents à la réflexion, sur des éléments et enjeux qui les concernent plus particulièrement (notamment pour les différents projets de service). </a:t>
            </a:r>
          </a:p>
          <a:p>
            <a:pPr marL="109728" indent="0">
              <a:buNone/>
            </a:pPr>
            <a:endParaRPr lang="fr-FR" dirty="0"/>
          </a:p>
        </p:txBody>
      </p:sp>
      <p:sp>
        <p:nvSpPr>
          <p:cNvPr id="7" name="Espace réservé du contenu 6"/>
          <p:cNvSpPr>
            <a:spLocks noGrp="1"/>
          </p:cNvSpPr>
          <p:nvPr>
            <p:ph sz="quarter" idx="4"/>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364567588"/>
              </p:ext>
            </p:extLst>
          </p:nvPr>
        </p:nvGraphicFramePr>
        <p:xfrm>
          <a:off x="4572000" y="836713"/>
          <a:ext cx="4464497" cy="5959838"/>
        </p:xfrm>
        <a:graphic>
          <a:graphicData uri="http://schemas.openxmlformats.org/drawingml/2006/table">
            <a:tbl>
              <a:tblPr>
                <a:tableStyleId>{5C22544A-7EE6-4342-B048-85BDC9FD1C3A}</a:tableStyleId>
              </a:tblPr>
              <a:tblGrid>
                <a:gridCol w="1646904">
                  <a:extLst>
                    <a:ext uri="{9D8B030D-6E8A-4147-A177-3AD203B41FA5}">
                      <a16:colId xmlns:a16="http://schemas.microsoft.com/office/drawing/2014/main" val="20000"/>
                    </a:ext>
                  </a:extLst>
                </a:gridCol>
                <a:gridCol w="2817593">
                  <a:extLst>
                    <a:ext uri="{9D8B030D-6E8A-4147-A177-3AD203B41FA5}">
                      <a16:colId xmlns:a16="http://schemas.microsoft.com/office/drawing/2014/main" val="20002"/>
                    </a:ext>
                  </a:extLst>
                </a:gridCol>
              </a:tblGrid>
              <a:tr h="270097">
                <a:tc>
                  <a:txBody>
                    <a:bodyPr/>
                    <a:lstStyle/>
                    <a:p>
                      <a:pPr algn="ctr" fontAlgn="ctr"/>
                      <a:r>
                        <a:rPr lang="fr-FR" sz="1600" b="1" i="0" u="none" strike="noStrike" dirty="0">
                          <a:solidFill>
                            <a:srgbClr val="000000"/>
                          </a:solidFill>
                          <a:effectLst/>
                          <a:latin typeface="Georgia"/>
                        </a:rPr>
                        <a:t>PROJETS</a:t>
                      </a:r>
                    </a:p>
                  </a:txBody>
                  <a:tcPr marL="8754" marR="8754" marT="8754" marB="0" anchor="ctr"/>
                </a:tc>
                <a:tc>
                  <a:txBody>
                    <a:bodyPr/>
                    <a:lstStyle/>
                    <a:p>
                      <a:pPr algn="l" fontAlgn="b"/>
                      <a:endParaRPr lang="fr-FR" sz="1200" b="0" i="0" u="none" strike="noStrike" dirty="0">
                        <a:solidFill>
                          <a:srgbClr val="000000"/>
                        </a:solidFill>
                        <a:effectLst/>
                        <a:latin typeface="Georgia"/>
                      </a:endParaRPr>
                    </a:p>
                  </a:txBody>
                  <a:tcPr marL="8754" marR="8754" marT="8754" marB="0" anchor="b">
                    <a:solidFill>
                      <a:schemeClr val="accent1">
                        <a:lumMod val="60000"/>
                        <a:lumOff val="40000"/>
                      </a:schemeClr>
                    </a:solidFill>
                  </a:tcPr>
                </a:tc>
                <a:extLst>
                  <a:ext uri="{0D108BD9-81ED-4DB2-BD59-A6C34878D82A}">
                    <a16:rowId xmlns:a16="http://schemas.microsoft.com/office/drawing/2014/main" val="10000"/>
                  </a:ext>
                </a:extLst>
              </a:tr>
              <a:tr h="502210">
                <a:tc>
                  <a:txBody>
                    <a:bodyPr/>
                    <a:lstStyle/>
                    <a:p>
                      <a:pPr algn="ctr" fontAlgn="ctr"/>
                      <a:r>
                        <a:rPr lang="fr-FR" sz="1600" u="none" strike="noStrike" dirty="0">
                          <a:effectLst/>
                        </a:rPr>
                        <a:t>Social</a:t>
                      </a:r>
                      <a:endParaRPr lang="fr-FR" sz="1600" b="0" i="0" u="none" strike="noStrike" dirty="0">
                        <a:solidFill>
                          <a:srgbClr val="000000"/>
                        </a:solidFill>
                        <a:effectLst/>
                        <a:latin typeface="Georgia"/>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1"/>
                  </a:ext>
                </a:extLst>
              </a:tr>
              <a:tr h="502210">
                <a:tc>
                  <a:txBody>
                    <a:bodyPr/>
                    <a:lstStyle/>
                    <a:p>
                      <a:pPr algn="ctr" fontAlgn="ctr"/>
                      <a:r>
                        <a:rPr lang="fr-FR" sz="1600" b="1" u="none" strike="noStrike" dirty="0">
                          <a:effectLst/>
                        </a:rPr>
                        <a:t>Vie sociale</a:t>
                      </a:r>
                      <a:endParaRPr lang="fr-FR" sz="1600" b="1" i="0" u="none" strike="noStrike" dirty="0">
                        <a:solidFill>
                          <a:srgbClr val="000000"/>
                        </a:solidFill>
                        <a:effectLst/>
                        <a:latin typeface="Georgia"/>
                      </a:endParaRPr>
                    </a:p>
                  </a:txBody>
                  <a:tcPr marL="8754" marR="8754" marT="8754"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dirty="0">
                          <a:solidFill>
                            <a:srgbClr val="000000"/>
                          </a:solidFill>
                          <a:effectLst/>
                          <a:latin typeface="Georgia"/>
                        </a:rPr>
                        <a:t>Objectif =&gt; intégrer </a:t>
                      </a:r>
                      <a:r>
                        <a:rPr lang="fr-FR" sz="1200" b="1" i="0" u="none" strike="noStrike" dirty="0">
                          <a:solidFill>
                            <a:srgbClr val="000000"/>
                          </a:solidFill>
                          <a:effectLst/>
                          <a:latin typeface="+mn-lt"/>
                        </a:rPr>
                        <a:t>représentants habitants et</a:t>
                      </a:r>
                    </a:p>
                    <a:p>
                      <a:pPr algn="ctr" fontAlgn="b"/>
                      <a:r>
                        <a:rPr lang="fr-FR" sz="1200" b="1" i="0" u="none" strike="noStrike" dirty="0">
                          <a:solidFill>
                            <a:srgbClr val="000000"/>
                          </a:solidFill>
                          <a:effectLst/>
                          <a:latin typeface="Georgia"/>
                        </a:rPr>
                        <a:t>familles CVS</a:t>
                      </a:r>
                    </a:p>
                  </a:txBody>
                  <a:tcPr marL="8754" marR="8754" marT="8754" marB="0" anchor="b">
                    <a:solidFill>
                      <a:schemeClr val="accent1"/>
                    </a:solidFill>
                  </a:tcPr>
                </a:tc>
                <a:extLst>
                  <a:ext uri="{0D108BD9-81ED-4DB2-BD59-A6C34878D82A}">
                    <a16:rowId xmlns:a16="http://schemas.microsoft.com/office/drawing/2014/main" val="10002"/>
                  </a:ext>
                </a:extLst>
              </a:tr>
              <a:tr h="6452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Gestion et logistique</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3"/>
                  </a:ext>
                </a:extLst>
              </a:tr>
              <a:tr h="5022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Qualité</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4"/>
                  </a:ext>
                </a:extLst>
              </a:tr>
              <a:tr h="4757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Médical</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5"/>
                  </a:ext>
                </a:extLst>
              </a:tr>
              <a:tr h="5815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Soins</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6"/>
                  </a:ext>
                </a:extLst>
              </a:tr>
              <a:tr h="396481">
                <a:tc>
                  <a:txBody>
                    <a:bodyPr/>
                    <a:lstStyle/>
                    <a:p>
                      <a:pPr algn="ctr" fontAlgn="ctr"/>
                      <a:r>
                        <a:rPr lang="fr-FR" sz="1600" u="none" strike="noStrike" dirty="0">
                          <a:effectLst/>
                        </a:rPr>
                        <a:t>AJ</a:t>
                      </a:r>
                      <a:endParaRPr lang="fr-FR" sz="1600" b="0" i="0" u="none" strike="noStrike" dirty="0">
                        <a:solidFill>
                          <a:srgbClr val="000000"/>
                        </a:solidFill>
                        <a:effectLst/>
                        <a:latin typeface="Georgia"/>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7"/>
                  </a:ext>
                </a:extLst>
              </a:tr>
              <a:tr h="3964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SSIAD</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8"/>
                  </a:ext>
                </a:extLst>
              </a:tr>
              <a:tr h="6452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a:effectLst/>
                        </a:rPr>
                        <a:t>Suivi labellisation </a:t>
                      </a:r>
                      <a:r>
                        <a:rPr lang="fr-FR" sz="1600" u="none" strike="noStrike" dirty="0" err="1">
                          <a:effectLst/>
                        </a:rPr>
                        <a:t>Humanitude</a:t>
                      </a:r>
                      <a:endParaRPr lang="fr-FR" sz="1600" b="0" i="0" u="none" strike="noStrike" dirty="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r>
                        <a:rPr lang="fr-FR" sz="1200" b="0" i="0" u="none" strike="noStrike" dirty="0">
                          <a:solidFill>
                            <a:srgbClr val="000000"/>
                          </a:solidFill>
                          <a:effectLst/>
                          <a:latin typeface="Georgia"/>
                        </a:rPr>
                        <a:t>Membres COPIL </a:t>
                      </a:r>
                      <a:r>
                        <a:rPr lang="fr-FR" sz="1200" b="0" i="0" u="none" strike="noStrike" dirty="0" err="1">
                          <a:solidFill>
                            <a:srgbClr val="000000"/>
                          </a:solidFill>
                          <a:effectLst/>
                          <a:latin typeface="Georgia"/>
                        </a:rPr>
                        <a:t>Humanitude</a:t>
                      </a:r>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9"/>
                  </a:ext>
                </a:extLst>
              </a:tr>
              <a:tr h="987122">
                <a:tc>
                  <a:txBody>
                    <a:bodyPr/>
                    <a:lstStyle/>
                    <a:p>
                      <a:pPr algn="ctr" fontAlgn="ctr"/>
                      <a:r>
                        <a:rPr lang="fr-FR" sz="1600" b="0" i="0" u="none" strike="noStrike" dirty="0">
                          <a:solidFill>
                            <a:srgbClr val="000000"/>
                          </a:solidFill>
                          <a:effectLst/>
                          <a:latin typeface="Georgia"/>
                        </a:rPr>
                        <a:t>Architectural</a:t>
                      </a:r>
                    </a:p>
                  </a:txBody>
                  <a:tcPr marL="8754" marR="8754" marT="8754" marB="0" anchor="ctr">
                    <a:solidFill>
                      <a:schemeClr val="accent3">
                        <a:lumMod val="40000"/>
                        <a:lumOff val="60000"/>
                      </a:schemeClr>
                    </a:solidFill>
                  </a:tcPr>
                </a:tc>
                <a:tc>
                  <a:txBody>
                    <a:bodyPr/>
                    <a:lstStyle/>
                    <a:p>
                      <a:pPr algn="ctr" fontAlgn="b"/>
                      <a:r>
                        <a:rPr lang="fr-FR" sz="1200" b="0" i="0" u="none" strike="noStrike" dirty="0">
                          <a:solidFill>
                            <a:srgbClr val="000000"/>
                          </a:solidFill>
                          <a:effectLst/>
                          <a:latin typeface="Georgia"/>
                        </a:rPr>
                        <a:t>Membres groupe de travail 2021-2022 avec </a:t>
                      </a:r>
                      <a:r>
                        <a:rPr lang="fr-FR" sz="1200" b="0" i="0" u="none" strike="noStrike" dirty="0" err="1">
                          <a:solidFill>
                            <a:srgbClr val="000000"/>
                          </a:solidFill>
                          <a:effectLst/>
                          <a:latin typeface="Georgia"/>
                        </a:rPr>
                        <a:t>programmiste</a:t>
                      </a:r>
                      <a:r>
                        <a:rPr lang="fr-FR" sz="1200" b="0" i="0" u="none" strike="noStrike" dirty="0">
                          <a:solidFill>
                            <a:srgbClr val="000000"/>
                          </a:solidFill>
                          <a:effectLst/>
                          <a:latin typeface="Georgia"/>
                        </a:rPr>
                        <a:t> =&gt; responsables service + membres CHSCT (revoir en CSE pour confirmer composition groupe suite élections</a:t>
                      </a:r>
                      <a:r>
                        <a:rPr lang="fr-FR" sz="1200" b="0" i="0" u="none" strike="noStrike" baseline="0" dirty="0">
                          <a:solidFill>
                            <a:srgbClr val="000000"/>
                          </a:solidFill>
                          <a:effectLst/>
                          <a:latin typeface="Georgia"/>
                        </a:rPr>
                        <a:t> pro 2022)</a:t>
                      </a:r>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494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706090"/>
          </a:xfrm>
        </p:spPr>
        <p:txBody>
          <a:bodyPr>
            <a:normAutofit/>
          </a:bodyPr>
          <a:lstStyle/>
          <a:p>
            <a:r>
              <a:rPr lang="fr-FR" dirty="0"/>
              <a:t>RECUEILLIR L’AVIS du </a:t>
            </a:r>
            <a:r>
              <a:rPr lang="fr-FR" dirty="0" err="1"/>
              <a:t>cvs</a:t>
            </a:r>
            <a:endParaRPr lang="fr-FR" dirty="0"/>
          </a:p>
        </p:txBody>
      </p:sp>
      <p:sp>
        <p:nvSpPr>
          <p:cNvPr id="3" name="Espace réservé du contenu 2"/>
          <p:cNvSpPr>
            <a:spLocks noGrp="1"/>
          </p:cNvSpPr>
          <p:nvPr>
            <p:ph idx="1"/>
          </p:nvPr>
        </p:nvSpPr>
        <p:spPr>
          <a:xfrm>
            <a:off x="685800" y="1124744"/>
            <a:ext cx="7772400" cy="5472608"/>
          </a:xfrm>
        </p:spPr>
        <p:txBody>
          <a:bodyPr/>
          <a:lstStyle/>
          <a:p>
            <a:r>
              <a:rPr lang="fr-FR" u="sng" dirty="0"/>
              <a:t>Objectif </a:t>
            </a:r>
            <a:r>
              <a:rPr lang="fr-FR" dirty="0"/>
              <a:t>=&gt; avoir un </a:t>
            </a:r>
            <a:r>
              <a:rPr lang="fr-FR" b="1" dirty="0"/>
              <a:t>avis des habitants et des familles sur les orientations de l’établissement pour les 5 prochaines années</a:t>
            </a:r>
          </a:p>
          <a:p>
            <a:r>
              <a:rPr lang="fr-FR" dirty="0"/>
              <a:t>Pour y parvenir :</a:t>
            </a:r>
          </a:p>
          <a:p>
            <a:pPr>
              <a:buFont typeface="Arial" panose="020B0604020202020204" pitchFamily="34" charset="0"/>
              <a:buChar char="•"/>
            </a:pPr>
            <a:r>
              <a:rPr lang="fr-FR" dirty="0"/>
              <a:t>Réunions pré-CVS </a:t>
            </a:r>
          </a:p>
          <a:p>
            <a:pPr>
              <a:buFont typeface="Arial" panose="020B0604020202020204" pitchFamily="34" charset="0"/>
              <a:buChar char="•"/>
            </a:pPr>
            <a:r>
              <a:rPr lang="fr-FR" dirty="0"/>
              <a:t>Boîte à idées</a:t>
            </a:r>
          </a:p>
          <a:p>
            <a:pPr>
              <a:buFont typeface="Arial" panose="020B0604020202020204" pitchFamily="34" charset="0"/>
              <a:buChar char="•"/>
            </a:pPr>
            <a:r>
              <a:rPr lang="fr-FR" dirty="0"/>
              <a:t>Questionnaires (= avis à l’instant « T », mais aussi une source intéressante notamment sur les attentes vis-à-vis projet architectural) </a:t>
            </a:r>
          </a:p>
          <a:p>
            <a:pPr>
              <a:buFont typeface="Arial" panose="020B0604020202020204" pitchFamily="34" charset="0"/>
              <a:buChar char="•"/>
            </a:pPr>
            <a:r>
              <a:rPr lang="fr-FR" dirty="0"/>
              <a:t>Intégration représentants CVS au groupe action « Vie sociale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988840"/>
            <a:ext cx="2055048" cy="136922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920" y="2144624"/>
            <a:ext cx="716280" cy="1057656"/>
          </a:xfrm>
          <a:prstGeom prst="rect">
            <a:avLst/>
          </a:prstGeom>
        </p:spPr>
      </p:pic>
    </p:spTree>
    <p:extLst>
      <p:ext uri="{BB962C8B-B14F-4D97-AF65-F5344CB8AC3E}">
        <p14:creationId xmlns:p14="http://schemas.microsoft.com/office/powerpoint/2010/main" val="275369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t>Synthese</a:t>
            </a:r>
            <a:r>
              <a:rPr lang="fr-FR" dirty="0"/>
              <a:t> </a:t>
            </a:r>
            <a:r>
              <a:rPr lang="fr-FR" dirty="0" err="1"/>
              <a:t>deroulement</a:t>
            </a:r>
            <a:r>
              <a:rPr lang="fr-FR" dirty="0"/>
              <a:t> </a:t>
            </a:r>
            <a:r>
              <a:rPr lang="fr-FR" dirty="0" err="1"/>
              <a:t>demarche</a:t>
            </a:r>
            <a:r>
              <a:rPr lang="fr-FR" dirty="0"/>
              <a:t> au 15/06/2023</a:t>
            </a:r>
          </a:p>
        </p:txBody>
      </p:sp>
      <p:sp>
        <p:nvSpPr>
          <p:cNvPr id="3" name="Espace réservé du contenu 2"/>
          <p:cNvSpPr>
            <a:spLocks noGrp="1"/>
          </p:cNvSpPr>
          <p:nvPr>
            <p:ph idx="1"/>
          </p:nvPr>
        </p:nvSpPr>
        <p:spPr>
          <a:xfrm>
            <a:off x="685800" y="1600200"/>
            <a:ext cx="7772400" cy="4997151"/>
          </a:xfrm>
        </p:spPr>
        <p:txBody>
          <a:bodyPr>
            <a:normAutofit fontScale="92500" lnSpcReduction="10000"/>
          </a:bodyPr>
          <a:lstStyle/>
          <a:p>
            <a:r>
              <a:rPr lang="fr-FR" dirty="0"/>
              <a:t>Réunions thématiques du COPIL des 12 au 14 avril (2 jours ½) pour identifier les principaux axes de travail</a:t>
            </a:r>
          </a:p>
          <a:p>
            <a:r>
              <a:rPr lang="fr-FR" dirty="0"/>
              <a:t>Une rencontre avec des habitants de l’EHPAD volontaires, un usager du SSIAD, les représentants familles et habitants CVS a été réalisée le 12/04.</a:t>
            </a:r>
          </a:p>
          <a:p>
            <a:pPr>
              <a:buFont typeface="Symbol" panose="05050102010706020507" pitchFamily="18" charset="2"/>
              <a:buChar char="Þ"/>
            </a:pPr>
            <a:r>
              <a:rPr lang="fr-FR" dirty="0"/>
              <a:t>Ces derniers sont dont parties intégrantes du COPIL STRATEGIQUE concernant le projet d’établissement. </a:t>
            </a:r>
          </a:p>
          <a:p>
            <a:pPr marL="68580" indent="0">
              <a:buNone/>
            </a:pPr>
            <a:endParaRPr lang="fr-FR" dirty="0"/>
          </a:p>
          <a:p>
            <a:r>
              <a:rPr lang="fr-FR" u="sng" dirty="0"/>
              <a:t>Les 5 orientations issues du groupe de travail :</a:t>
            </a:r>
          </a:p>
          <a:p>
            <a:pPr marL="68580" indent="0">
              <a:buNone/>
            </a:pPr>
            <a:endParaRPr lang="fr-FR" dirty="0"/>
          </a:p>
          <a:p>
            <a:pPr lvl="1"/>
            <a:r>
              <a:rPr lang="fr-FR" dirty="0"/>
              <a:t>1/  </a:t>
            </a:r>
            <a:r>
              <a:rPr lang="fr-FR" b="1" dirty="0"/>
              <a:t>Des personnels en nombres suffisants</a:t>
            </a:r>
            <a:r>
              <a:rPr lang="fr-FR" dirty="0"/>
              <a:t>, plus de personnel pour prendre soins de nous : Les résidents de l’EHPAD, les usagers du SSIAD, les familles, les proches et les membres élus du CVS sont unanimes sur la prise en charge de qualité et d’humanité des professionnels au sein de l’établissement. Mais leur nombre est encore bien insuffisant pour l’accompagnement. Le groupe demande l’augmentation du ratio d’encadrement au niveau national. Le ratio d’encadrement de l’établissement est actuellement 0.71 ETP/habitant. </a:t>
            </a:r>
          </a:p>
          <a:p>
            <a:pPr marL="68580" indent="0">
              <a:buNone/>
            </a:pPr>
            <a:endParaRPr lang="fr-FR" dirty="0"/>
          </a:p>
        </p:txBody>
      </p:sp>
    </p:spTree>
    <p:extLst>
      <p:ext uri="{BB962C8B-B14F-4D97-AF65-F5344CB8AC3E}">
        <p14:creationId xmlns:p14="http://schemas.microsoft.com/office/powerpoint/2010/main" val="1094455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85800" y="1600200"/>
            <a:ext cx="7772400" cy="4853135"/>
          </a:xfrm>
        </p:spPr>
        <p:txBody>
          <a:bodyPr/>
          <a:lstStyle/>
          <a:p>
            <a:r>
              <a:rPr lang="fr-FR" dirty="0"/>
              <a:t>2/ </a:t>
            </a:r>
            <a:r>
              <a:rPr lang="fr-FR" b="1" dirty="0"/>
              <a:t>Un nouveau bâti</a:t>
            </a:r>
            <a:r>
              <a:rPr lang="fr-FR" dirty="0"/>
              <a:t> : La directrice de l’établissement expose la future projection d’un nouvelle structure, les résidents expriment qu’ils se sentent bien dans leur établissement quel que soit le bâti ; Pour le futur, ils expriment le souhait de chambre d’une surface identiques, une accessibilité aux salles de bains pour les fauteuils roulants,</a:t>
            </a:r>
          </a:p>
          <a:p>
            <a:pPr marL="68580" indent="0">
              <a:buNone/>
            </a:pPr>
            <a:endParaRPr lang="fr-FR" dirty="0"/>
          </a:p>
          <a:p>
            <a:pPr lvl="1"/>
            <a:r>
              <a:rPr lang="fr-FR" sz="2000" dirty="0"/>
              <a:t>3/ </a:t>
            </a:r>
            <a:r>
              <a:rPr lang="fr-FR" sz="2000" b="1" dirty="0"/>
              <a:t>Une diversification des animations via</a:t>
            </a:r>
            <a:r>
              <a:rPr lang="fr-FR" sz="2000" dirty="0"/>
              <a:t>: </a:t>
            </a:r>
          </a:p>
          <a:p>
            <a:pPr lvl="2">
              <a:buFont typeface="Arial" panose="020B0604020202020204" pitchFamily="34" charset="0"/>
              <a:buChar char="•"/>
            </a:pPr>
            <a:r>
              <a:rPr lang="fr-FR" sz="1800" dirty="0"/>
              <a:t>Une augmentation des animations extérieures : sorties anciens combattants, piques niques, visites, </a:t>
            </a:r>
          </a:p>
          <a:p>
            <a:pPr lvl="2">
              <a:buFont typeface="Arial" panose="020B0604020202020204" pitchFamily="34" charset="0"/>
              <a:buChar char="•"/>
            </a:pPr>
            <a:r>
              <a:rPr lang="fr-FR" sz="1800" dirty="0"/>
              <a:t>Des animations plus nombreuses au sein de l’EHPAD (intervenants externes),</a:t>
            </a:r>
          </a:p>
          <a:p>
            <a:pPr lvl="2">
              <a:buFont typeface="Arial" panose="020B0604020202020204" pitchFamily="34" charset="0"/>
              <a:buChar char="•"/>
            </a:pPr>
            <a:r>
              <a:rPr lang="fr-FR" sz="1800" dirty="0"/>
              <a:t>Des animations inter-établissements : relancer les Olympiades, </a:t>
            </a:r>
          </a:p>
          <a:p>
            <a:pPr lvl="2">
              <a:buFont typeface="Arial" panose="020B0604020202020204" pitchFamily="34" charset="0"/>
              <a:buChar char="•"/>
            </a:pPr>
            <a:r>
              <a:rPr lang="fr-FR" sz="1800" dirty="0"/>
              <a:t>Une mixité des animations avec le SSIAD, </a:t>
            </a:r>
          </a:p>
          <a:p>
            <a:endParaRPr lang="fr-FR" dirty="0"/>
          </a:p>
        </p:txBody>
      </p:sp>
    </p:spTree>
    <p:extLst>
      <p:ext uri="{BB962C8B-B14F-4D97-AF65-F5344CB8AC3E}">
        <p14:creationId xmlns:p14="http://schemas.microsoft.com/office/powerpoint/2010/main" val="419727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85800" y="620688"/>
            <a:ext cx="7772400" cy="5976663"/>
          </a:xfrm>
        </p:spPr>
        <p:txBody>
          <a:bodyPr>
            <a:normAutofit/>
          </a:bodyPr>
          <a:lstStyle/>
          <a:p>
            <a:pPr lvl="1"/>
            <a:r>
              <a:rPr lang="fr-FR" sz="2000" dirty="0"/>
              <a:t>4/ </a:t>
            </a:r>
            <a:r>
              <a:rPr lang="fr-FR" sz="2000" b="1" dirty="0"/>
              <a:t>Un questionnement sur l’accompagnement « </a:t>
            </a:r>
            <a:r>
              <a:rPr lang="fr-FR" sz="2000" b="1" i="1" dirty="0"/>
              <a:t>aides et soins</a:t>
            </a:r>
            <a:r>
              <a:rPr lang="fr-FR" sz="2000" b="1" dirty="0"/>
              <a:t> » via une réflexion sur la gestion des paradoxes :</a:t>
            </a:r>
            <a:endParaRPr lang="fr-FR" sz="2000" dirty="0"/>
          </a:p>
          <a:p>
            <a:pPr lvl="2"/>
            <a:r>
              <a:rPr lang="fr-FR" sz="1800" dirty="0"/>
              <a:t>Une augmentation des soins de confort en interne ou externe: pédicurie, </a:t>
            </a:r>
            <a:r>
              <a:rPr lang="fr-FR" sz="1800" dirty="0" err="1"/>
              <a:t>manucurie</a:t>
            </a:r>
            <a:r>
              <a:rPr lang="fr-FR" sz="1800" dirty="0"/>
              <a:t>, coiffure, intervention d’élèves sur ces prises en charges (convention MFR/Bac professionnel SAPAT),</a:t>
            </a:r>
          </a:p>
          <a:p>
            <a:pPr lvl="2"/>
            <a:r>
              <a:rPr lang="fr-FR" sz="1800" dirty="0"/>
              <a:t>Un questionnement sur la préservation de l’autonomie et la gestion des paradoxes : jusqu’où allons-nous ? Entre la préservation de l’autonomie et l’aide : il faut trouver un juste milieu.</a:t>
            </a:r>
          </a:p>
          <a:p>
            <a:pPr lvl="2"/>
            <a:r>
              <a:rPr lang="fr-FR" sz="1800" dirty="0"/>
              <a:t>Le bien être psychologique : la psychologue est toujours présente pour les résidents, familles et collaborateurs,</a:t>
            </a:r>
          </a:p>
          <a:p>
            <a:r>
              <a:rPr lang="fr-FR" sz="2800" dirty="0"/>
              <a:t> </a:t>
            </a:r>
          </a:p>
          <a:p>
            <a:pPr lvl="1"/>
            <a:r>
              <a:rPr lang="fr-FR" sz="2000" dirty="0"/>
              <a:t>5/ </a:t>
            </a:r>
            <a:r>
              <a:rPr lang="fr-FR" sz="2000" b="1" dirty="0"/>
              <a:t>Concernant la restauration :</a:t>
            </a:r>
            <a:endParaRPr lang="fr-FR" sz="2000" dirty="0"/>
          </a:p>
          <a:p>
            <a:pPr lvl="2"/>
            <a:r>
              <a:rPr lang="fr-FR" sz="1800" dirty="0"/>
              <a:t>Reprendre les repas à thèmes,</a:t>
            </a:r>
          </a:p>
          <a:p>
            <a:pPr lvl="2"/>
            <a:r>
              <a:rPr lang="fr-FR" sz="1800" dirty="0"/>
              <a:t>Donner la possibilité aux usagers du SSIAD de venir déjeuner au sein de l’EHPAD.</a:t>
            </a:r>
          </a:p>
          <a:p>
            <a:endParaRPr lang="fr-FR" dirty="0"/>
          </a:p>
        </p:txBody>
      </p:sp>
    </p:spTree>
    <p:extLst>
      <p:ext uri="{BB962C8B-B14F-4D97-AF65-F5344CB8AC3E}">
        <p14:creationId xmlns:p14="http://schemas.microsoft.com/office/powerpoint/2010/main" val="74027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SUITE…</a:t>
            </a: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61802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a:t>19, 20 ET 21 JUIN</a:t>
            </a:r>
          </a:p>
        </p:txBody>
      </p:sp>
      <p:sp>
        <p:nvSpPr>
          <p:cNvPr id="3" name="Espace réservé du texte 2"/>
          <p:cNvSpPr>
            <a:spLocks noGrp="1"/>
          </p:cNvSpPr>
          <p:nvPr>
            <p:ph type="body" idx="1"/>
          </p:nvPr>
        </p:nvSpPr>
        <p:spPr/>
        <p:txBody>
          <a:bodyPr/>
          <a:lstStyle/>
          <a:p>
            <a:pPr algn="ctr"/>
            <a:r>
              <a:rPr lang="fr-FR" dirty="0">
                <a:solidFill>
                  <a:srgbClr val="00B050"/>
                </a:solidFill>
              </a:rPr>
              <a:t>PROCHAINES SESSIONS DE TRAVAIL POUR LES PROFESSIONNELS</a:t>
            </a:r>
          </a:p>
        </p:txBody>
      </p:sp>
    </p:spTree>
    <p:extLst>
      <p:ext uri="{BB962C8B-B14F-4D97-AF65-F5344CB8AC3E}">
        <p14:creationId xmlns:p14="http://schemas.microsoft.com/office/powerpoint/2010/main" val="270927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19" y="2302259"/>
            <a:ext cx="5266857" cy="1524000"/>
          </a:xfrm>
        </p:spPr>
        <p:txBody>
          <a:bodyPr>
            <a:normAutofit/>
          </a:bodyPr>
          <a:lstStyle/>
          <a:p>
            <a:r>
              <a:rPr lang="fr-FR" b="1" dirty="0"/>
              <a:t>IV/PROJET ARCHITECTURAL</a:t>
            </a:r>
            <a:endParaRPr lang="fr-FR" sz="2700" b="1" i="1" dirty="0"/>
          </a:p>
        </p:txBody>
      </p:sp>
      <p:sp>
        <p:nvSpPr>
          <p:cNvPr id="3" name="Sous-titre 2"/>
          <p:cNvSpPr>
            <a:spLocks noGrp="1"/>
          </p:cNvSpPr>
          <p:nvPr>
            <p:ph type="subTitle" idx="1"/>
          </p:nvPr>
        </p:nvSpPr>
        <p:spPr>
          <a:xfrm>
            <a:off x="4932040" y="4104888"/>
            <a:ext cx="3886200" cy="1825625"/>
          </a:xfrm>
        </p:spPr>
        <p:txBody>
          <a:bodyPr/>
          <a:lstStyle/>
          <a:p>
            <a:endParaRPr lang="fr-FR" dirty="0"/>
          </a:p>
        </p:txBody>
      </p:sp>
    </p:spTree>
    <p:extLst>
      <p:ext uri="{BB962C8B-B14F-4D97-AF65-F5344CB8AC3E}">
        <p14:creationId xmlns:p14="http://schemas.microsoft.com/office/powerpoint/2010/main" val="326062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676400"/>
            <a:ext cx="4320480" cy="1524000"/>
          </a:xfrm>
        </p:spPr>
        <p:txBody>
          <a:bodyPr>
            <a:normAutofit/>
          </a:bodyPr>
          <a:lstStyle/>
          <a:p>
            <a:r>
              <a:rPr lang="fr-FR" b="1" dirty="0"/>
              <a:t>i/CPOM 2023-2027</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3172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Prochaines </a:t>
            </a:r>
            <a:r>
              <a:rPr lang="fr-FR" dirty="0" err="1"/>
              <a:t>etapes</a:t>
            </a:r>
            <a:endParaRPr lang="fr-FR" dirty="0"/>
          </a:p>
        </p:txBody>
      </p:sp>
      <p:sp>
        <p:nvSpPr>
          <p:cNvPr id="3" name="Espace réservé du contenu 2"/>
          <p:cNvSpPr>
            <a:spLocks noGrp="1"/>
          </p:cNvSpPr>
          <p:nvPr>
            <p:ph idx="1"/>
          </p:nvPr>
        </p:nvSpPr>
        <p:spPr>
          <a:xfrm>
            <a:off x="323528" y="1600200"/>
            <a:ext cx="8820472" cy="4637111"/>
          </a:xfrm>
        </p:spPr>
        <p:txBody>
          <a:bodyPr>
            <a:normAutofit lnSpcReduction="10000"/>
          </a:bodyPr>
          <a:lstStyle/>
          <a:p>
            <a:r>
              <a:rPr lang="fr-FR" u="sng" dirty="0"/>
              <a:t>Réfléchir sur possibilité valorisation des bâtiments B et C : rachat, projets immobiliers?</a:t>
            </a:r>
          </a:p>
          <a:p>
            <a:pPr marL="68580" indent="0">
              <a:buNone/>
            </a:pPr>
            <a:r>
              <a:rPr lang="fr-FR" dirty="0"/>
              <a:t>+ terrain EHPAD non utilisé dans projet (côté rue du Portugal)</a:t>
            </a:r>
          </a:p>
          <a:p>
            <a:pPr marL="68580" indent="0">
              <a:buNone/>
            </a:pPr>
            <a:endParaRPr lang="fr-FR" dirty="0"/>
          </a:p>
          <a:p>
            <a:r>
              <a:rPr lang="fr-FR" u="sng" dirty="0"/>
              <a:t>Avant fin 2023 (sous réserve)</a:t>
            </a:r>
          </a:p>
          <a:p>
            <a:pPr>
              <a:buFont typeface="Arial" panose="020B0604020202020204" pitchFamily="34" charset="0"/>
              <a:buChar char="•"/>
            </a:pPr>
            <a:r>
              <a:rPr lang="fr-FR" dirty="0"/>
              <a:t>Détermination projet à prioriser=&gt; restructuration totale (hors cuisine et blanchisserie) sans restructuration OU restructuration bâtiment A + reconstruction</a:t>
            </a:r>
          </a:p>
          <a:p>
            <a:pPr>
              <a:buFont typeface="Arial" panose="020B0604020202020204" pitchFamily="34" charset="0"/>
              <a:buChar char="•"/>
            </a:pPr>
            <a:r>
              <a:rPr lang="fr-FR" dirty="0"/>
              <a:t>Travailler sur dimension environnementale de chaque scénario (coûts construction, gains sur les consommations, faisabilité selon les solutions…) =&gt; en lien avec le CH de St </a:t>
            </a:r>
            <a:r>
              <a:rPr lang="fr-FR" dirty="0" err="1"/>
              <a:t>Lô</a:t>
            </a:r>
            <a:r>
              <a:rPr lang="fr-FR" dirty="0"/>
              <a:t> – agent spécialisé sur questions transition énergétique</a:t>
            </a:r>
          </a:p>
          <a:p>
            <a:pPr>
              <a:buFont typeface="Arial" panose="020B0604020202020204" pitchFamily="34" charset="0"/>
              <a:buChar char="•"/>
            </a:pPr>
            <a:r>
              <a:rPr lang="fr-FR" dirty="0"/>
              <a:t>Présenter aux autorités de tarifications une première projection financière notamment sur impact sur prix de journée</a:t>
            </a:r>
          </a:p>
        </p:txBody>
      </p:sp>
    </p:spTree>
    <p:extLst>
      <p:ext uri="{BB962C8B-B14F-4D97-AF65-F5344CB8AC3E}">
        <p14:creationId xmlns:p14="http://schemas.microsoft.com/office/powerpoint/2010/main" val="2386548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V/ REUNION PRE-CVS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62768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39952" y="2492896"/>
            <a:ext cx="4824536" cy="851520"/>
          </a:xfrm>
        </p:spPr>
        <p:txBody>
          <a:bodyPr>
            <a:normAutofit fontScale="90000"/>
          </a:bodyPr>
          <a:lstStyle/>
          <a:p>
            <a:r>
              <a:rPr lang="fr-FR" b="1" dirty="0"/>
              <a:t>Vi/ PROJETS ANIMATION</a:t>
            </a:r>
          </a:p>
        </p:txBody>
      </p:sp>
      <p:sp>
        <p:nvSpPr>
          <p:cNvPr id="3" name="Sous-titre 2"/>
          <p:cNvSpPr>
            <a:spLocks noGrp="1"/>
          </p:cNvSpPr>
          <p:nvPr>
            <p:ph type="subTitle" idx="1"/>
          </p:nvPr>
        </p:nvSpPr>
        <p:spPr>
          <a:xfrm>
            <a:off x="4572000" y="3573016"/>
            <a:ext cx="3886200" cy="1456183"/>
          </a:xfrm>
        </p:spPr>
        <p:txBody>
          <a:bodyPr/>
          <a:lstStyle/>
          <a:p>
            <a:r>
              <a:rPr lang="fr-FR" i="1" dirty="0"/>
              <a:t>Point avec Valérie FOUCHARD</a:t>
            </a:r>
          </a:p>
          <a:p>
            <a:r>
              <a:rPr lang="fr-FR" i="1" dirty="0"/>
              <a:t>Coordinatrice animation</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50" y="692696"/>
            <a:ext cx="1562100" cy="1228725"/>
          </a:xfrm>
          <a:prstGeom prst="rect">
            <a:avLst/>
          </a:prstGeom>
        </p:spPr>
      </p:pic>
      <p:pic>
        <p:nvPicPr>
          <p:cNvPr id="4" name="Image 3"/>
          <p:cNvPicPr>
            <a:picLocks noChangeAspect="1"/>
          </p:cNvPicPr>
          <p:nvPr/>
        </p:nvPicPr>
        <p:blipFill>
          <a:blip r:embed="rId3"/>
          <a:stretch>
            <a:fillRect/>
          </a:stretch>
        </p:blipFill>
        <p:spPr>
          <a:xfrm>
            <a:off x="251520" y="4414193"/>
            <a:ext cx="4608512" cy="2127572"/>
          </a:xfrm>
          <a:prstGeom prst="rect">
            <a:avLst/>
          </a:prstGeom>
        </p:spPr>
      </p:pic>
    </p:spTree>
    <p:extLst>
      <p:ext uri="{BB962C8B-B14F-4D97-AF65-F5344CB8AC3E}">
        <p14:creationId xmlns:p14="http://schemas.microsoft.com/office/powerpoint/2010/main" val="837080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APPEL A PROJET CONFERENCE DES FINANCEURS (FEVRIER 2022)</a:t>
            </a:r>
          </a:p>
        </p:txBody>
      </p:sp>
      <p:sp>
        <p:nvSpPr>
          <p:cNvPr id="3" name="Espace réservé du contenu 2"/>
          <p:cNvSpPr>
            <a:spLocks noGrp="1"/>
          </p:cNvSpPr>
          <p:nvPr>
            <p:ph idx="1"/>
          </p:nvPr>
        </p:nvSpPr>
        <p:spPr>
          <a:xfrm>
            <a:off x="685800" y="1417638"/>
            <a:ext cx="7772400" cy="3916363"/>
          </a:xfrm>
        </p:spPr>
        <p:txBody>
          <a:bodyPr/>
          <a:lstStyle/>
          <a:p>
            <a:r>
              <a:rPr lang="fr-FR" dirty="0"/>
              <a:t>Conférence des financeurs = instance </a:t>
            </a:r>
            <a:r>
              <a:rPr lang="fr-FR" dirty="0" err="1"/>
              <a:t>multipartenariale</a:t>
            </a:r>
            <a:r>
              <a:rPr lang="fr-FR" dirty="0"/>
              <a:t> (Conseil départemental, ARS, caisses de retraite…)</a:t>
            </a:r>
          </a:p>
          <a:p>
            <a:pPr marL="68580" indent="0">
              <a:buNone/>
            </a:pPr>
            <a:r>
              <a:rPr lang="fr-FR" dirty="0"/>
              <a:t>Montant de la demande : 80% du coût maximum du projet</a:t>
            </a:r>
          </a:p>
          <a:p>
            <a:r>
              <a:rPr lang="fr-FR" u="sng" dirty="0"/>
              <a:t>1 projet présenté par l’EHPAD autour de l’art</a:t>
            </a:r>
          </a:p>
          <a:p>
            <a:pPr marL="68580" indent="0">
              <a:buNone/>
            </a:pPr>
            <a:endParaRPr lang="fr-FR" dirty="0"/>
          </a:p>
        </p:txBody>
      </p:sp>
      <p:pic>
        <p:nvPicPr>
          <p:cNvPr id="4" name="Image 3"/>
          <p:cNvPicPr>
            <a:picLocks noChangeAspect="1"/>
          </p:cNvPicPr>
          <p:nvPr/>
        </p:nvPicPr>
        <p:blipFill>
          <a:blip r:embed="rId3"/>
          <a:stretch>
            <a:fillRect/>
          </a:stretch>
        </p:blipFill>
        <p:spPr>
          <a:xfrm>
            <a:off x="1619672" y="3212976"/>
            <a:ext cx="6182866" cy="3476643"/>
          </a:xfrm>
          <a:prstGeom prst="rect">
            <a:avLst/>
          </a:prstGeom>
        </p:spPr>
      </p:pic>
    </p:spTree>
    <p:extLst>
      <p:ext uri="{BB962C8B-B14F-4D97-AF65-F5344CB8AC3E}">
        <p14:creationId xmlns:p14="http://schemas.microsoft.com/office/powerpoint/2010/main" val="3424095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07504" y="274638"/>
            <a:ext cx="8928992" cy="6394722"/>
          </a:xfrm>
          <a:prstGeom prst="rect">
            <a:avLst/>
          </a:prstGeom>
        </p:spPr>
      </p:pic>
    </p:spTree>
    <p:extLst>
      <p:ext uri="{BB962C8B-B14F-4D97-AF65-F5344CB8AC3E}">
        <p14:creationId xmlns:p14="http://schemas.microsoft.com/office/powerpoint/2010/main" val="546017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79512" y="274638"/>
            <a:ext cx="8784975" cy="6034682"/>
          </a:xfrm>
          <a:prstGeom prst="rect">
            <a:avLst/>
          </a:prstGeom>
        </p:spPr>
      </p:pic>
    </p:spTree>
    <p:extLst>
      <p:ext uri="{BB962C8B-B14F-4D97-AF65-F5344CB8AC3E}">
        <p14:creationId xmlns:p14="http://schemas.microsoft.com/office/powerpoint/2010/main" val="3513361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23528" y="404664"/>
            <a:ext cx="8424936" cy="5976664"/>
          </a:xfrm>
        </p:spPr>
        <p:txBody>
          <a:bodyPr/>
          <a:lstStyle/>
          <a:p>
            <a:r>
              <a:rPr lang="fr-FR" u="sng" dirty="0"/>
              <a:t>1 projet commun avec d’autres établissements </a:t>
            </a:r>
            <a:r>
              <a:rPr lang="fr-FR" dirty="0"/>
              <a:t>(</a:t>
            </a:r>
            <a:r>
              <a:rPr lang="fr-FR" dirty="0" err="1"/>
              <a:t>Cérences</a:t>
            </a:r>
            <a:r>
              <a:rPr lang="fr-FR" dirty="0"/>
              <a:t>, Marigny…)</a:t>
            </a:r>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endParaRPr lang="fr-FR" dirty="0"/>
          </a:p>
          <a:p>
            <a:pPr marL="68580" indent="0">
              <a:buNone/>
            </a:pPr>
            <a:r>
              <a:rPr lang="fr-FR" dirty="0"/>
              <a:t>Financement de 15 séances (même groupe d’habitants – projet avec dimension thérapeutique) </a:t>
            </a:r>
          </a:p>
          <a:p>
            <a:pPr marL="68580" indent="0">
              <a:buNone/>
            </a:pPr>
            <a:endParaRPr lang="fr-FR" dirty="0"/>
          </a:p>
          <a:p>
            <a:pPr marL="68580" indent="0">
              <a:buNone/>
            </a:pPr>
            <a:endParaRPr lang="fr-FR" dirty="0"/>
          </a:p>
        </p:txBody>
      </p:sp>
      <p:pic>
        <p:nvPicPr>
          <p:cNvPr id="4" name="Image 3"/>
          <p:cNvPicPr>
            <a:picLocks noChangeAspect="1"/>
          </p:cNvPicPr>
          <p:nvPr/>
        </p:nvPicPr>
        <p:blipFill>
          <a:blip r:embed="rId2"/>
          <a:stretch>
            <a:fillRect/>
          </a:stretch>
        </p:blipFill>
        <p:spPr>
          <a:xfrm>
            <a:off x="1115616" y="846138"/>
            <a:ext cx="6663702" cy="1415033"/>
          </a:xfrm>
          <a:prstGeom prst="rect">
            <a:avLst/>
          </a:prstGeom>
        </p:spPr>
      </p:pic>
      <p:pic>
        <p:nvPicPr>
          <p:cNvPr id="5" name="Image 4"/>
          <p:cNvPicPr>
            <a:picLocks noChangeAspect="1"/>
          </p:cNvPicPr>
          <p:nvPr/>
        </p:nvPicPr>
        <p:blipFill>
          <a:blip r:embed="rId3"/>
          <a:stretch>
            <a:fillRect/>
          </a:stretch>
        </p:blipFill>
        <p:spPr>
          <a:xfrm>
            <a:off x="882030" y="2403765"/>
            <a:ext cx="7576170" cy="3182658"/>
          </a:xfrm>
          <a:prstGeom prst="rect">
            <a:avLst/>
          </a:prstGeom>
        </p:spPr>
      </p:pic>
    </p:spTree>
    <p:extLst>
      <p:ext uri="{BB962C8B-B14F-4D97-AF65-F5344CB8AC3E}">
        <p14:creationId xmlns:p14="http://schemas.microsoft.com/office/powerpoint/2010/main" val="98772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err="1"/>
              <a:t>VIi</a:t>
            </a:r>
            <a:r>
              <a:rPr lang="fr-FR" b="1" dirty="0"/>
              <a:t>/ Questions diverses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4576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6080"/>
            <a:ext cx="7772400" cy="1143000"/>
          </a:xfrm>
        </p:spPr>
        <p:txBody>
          <a:bodyPr/>
          <a:lstStyle/>
          <a:p>
            <a:r>
              <a:rPr lang="fr-FR" dirty="0"/>
              <a:t>VIGILANCE CANICULE</a:t>
            </a:r>
          </a:p>
        </p:txBody>
      </p:sp>
      <p:sp>
        <p:nvSpPr>
          <p:cNvPr id="3" name="Espace réservé du contenu 2"/>
          <p:cNvSpPr>
            <a:spLocks noGrp="1"/>
          </p:cNvSpPr>
          <p:nvPr>
            <p:ph idx="1"/>
          </p:nvPr>
        </p:nvSpPr>
        <p:spPr>
          <a:xfrm>
            <a:off x="179512" y="1196752"/>
            <a:ext cx="8568952" cy="5544616"/>
          </a:xfrm>
        </p:spPr>
        <p:txBody>
          <a:bodyPr>
            <a:normAutofit/>
          </a:bodyPr>
          <a:lstStyle/>
          <a:p>
            <a:r>
              <a:rPr lang="fr-FR" dirty="0"/>
              <a:t>01/06-30/09 : période veille saisonnière dans le cadre du Plan National Canicule</a:t>
            </a:r>
          </a:p>
          <a:p>
            <a:r>
              <a:rPr lang="fr-FR" dirty="0"/>
              <a:t>Organisation établissement : </a:t>
            </a:r>
          </a:p>
          <a:p>
            <a:pPr>
              <a:buFont typeface="Arial" panose="020B0604020202020204" pitchFamily="34" charset="0"/>
              <a:buChar char="•"/>
            </a:pPr>
            <a:r>
              <a:rPr lang="fr-FR" dirty="0"/>
              <a:t>Mise à jour annuelle Plan Bleu (= plan gestion crise)</a:t>
            </a:r>
          </a:p>
          <a:p>
            <a:pPr>
              <a:buFont typeface="Arial" panose="020B0604020202020204" pitchFamily="34" charset="0"/>
              <a:buChar char="•"/>
            </a:pPr>
            <a:r>
              <a:rPr lang="fr-FR" dirty="0"/>
              <a:t>Affichage &amp; notes de service</a:t>
            </a:r>
          </a:p>
          <a:p>
            <a:pPr>
              <a:buFont typeface="Arial" panose="020B0604020202020204" pitchFamily="34" charset="0"/>
              <a:buChar char="•"/>
            </a:pPr>
            <a:r>
              <a:rPr lang="fr-FR" dirty="0"/>
              <a:t>Vérification stocks (brumisateurs, eau, ventilateurs, </a:t>
            </a:r>
            <a:r>
              <a:rPr lang="fr-FR" dirty="0" err="1"/>
              <a:t>etc</a:t>
            </a:r>
            <a:r>
              <a:rPr lang="fr-FR" dirty="0"/>
              <a:t>)</a:t>
            </a:r>
          </a:p>
          <a:p>
            <a:pPr>
              <a:buFont typeface="Arial" panose="020B0604020202020204" pitchFamily="34" charset="0"/>
              <a:buChar char="•"/>
            </a:pPr>
            <a:r>
              <a:rPr lang="fr-FR" dirty="0"/>
              <a:t>Présence du 14/07 au 15/08 d’un poste à mi-temps « renfort canicule » =&gt; distribution boissons, aide à l’hydratation, soins (bain de pieds, …)</a:t>
            </a:r>
          </a:p>
          <a:p>
            <a:pPr>
              <a:buFont typeface="Arial" panose="020B0604020202020204" pitchFamily="34" charset="0"/>
              <a:buChar char="•"/>
            </a:pPr>
            <a:r>
              <a:rPr lang="fr-FR" dirty="0"/>
              <a:t>Climatisation dans plusieurs pièces (salons)</a:t>
            </a:r>
          </a:p>
          <a:p>
            <a:pPr>
              <a:buFont typeface="Arial" panose="020B0604020202020204" pitchFamily="34" charset="0"/>
              <a:buChar char="•"/>
            </a:pPr>
            <a:r>
              <a:rPr lang="fr-FR" dirty="0"/>
              <a:t>En cas de fortes chaleurs :</a:t>
            </a:r>
          </a:p>
          <a:p>
            <a:pPr algn="r">
              <a:buFont typeface="Symbol" panose="05050102010706020507" pitchFamily="18" charset="2"/>
              <a:buChar char="Þ"/>
            </a:pPr>
            <a:r>
              <a:rPr lang="fr-FR" dirty="0"/>
              <a:t>N'hésitez pas également à inciter votre proche à s’hydrater </a:t>
            </a:r>
          </a:p>
          <a:p>
            <a:pPr algn="r">
              <a:buFont typeface="Symbol" panose="05050102010706020507" pitchFamily="18" charset="2"/>
              <a:buChar char="Þ"/>
            </a:pPr>
            <a:r>
              <a:rPr lang="fr-FR" dirty="0"/>
              <a:t>En cas d’alerte maximale, une note sera envoyée aux proches référents avec quelques conseils, les modalités de crise, et éventuellement sollicitation de volontaires pour aide à l’hydratation</a:t>
            </a:r>
          </a:p>
        </p:txBody>
      </p:sp>
    </p:spTree>
    <p:extLst>
      <p:ext uri="{BB962C8B-B14F-4D97-AF65-F5344CB8AC3E}">
        <p14:creationId xmlns:p14="http://schemas.microsoft.com/office/powerpoint/2010/main" val="3130706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47188" y="2132856"/>
            <a:ext cx="3886200" cy="1524000"/>
          </a:xfrm>
        </p:spPr>
        <p:txBody>
          <a:bodyPr/>
          <a:lstStyle/>
          <a:p>
            <a:r>
              <a:rPr lang="fr-FR" dirty="0"/>
              <a:t>DES QUESTIONS?</a:t>
            </a: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0872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20688"/>
            <a:ext cx="7772400" cy="796950"/>
          </a:xfrm>
        </p:spPr>
        <p:txBody>
          <a:bodyPr>
            <a:normAutofit fontScale="90000"/>
          </a:bodyPr>
          <a:lstStyle/>
          <a:p>
            <a:r>
              <a:rPr lang="fr-FR" b="1" dirty="0"/>
              <a:t>CPOM 2023-2027</a:t>
            </a:r>
            <a:r>
              <a:rPr lang="fr-FR" dirty="0"/>
              <a:t/>
            </a:r>
            <a:br>
              <a:rPr lang="fr-FR" dirty="0"/>
            </a:br>
            <a:endParaRPr lang="fr-FR" dirty="0"/>
          </a:p>
        </p:txBody>
      </p:sp>
      <p:sp>
        <p:nvSpPr>
          <p:cNvPr id="3" name="Espace réservé du contenu 2"/>
          <p:cNvSpPr>
            <a:spLocks noGrp="1"/>
          </p:cNvSpPr>
          <p:nvPr>
            <p:ph idx="1"/>
          </p:nvPr>
        </p:nvSpPr>
        <p:spPr>
          <a:xfrm>
            <a:off x="251520" y="1340768"/>
            <a:ext cx="8784976" cy="5184575"/>
          </a:xfrm>
        </p:spPr>
        <p:txBody>
          <a:bodyPr>
            <a:normAutofit/>
          </a:bodyPr>
          <a:lstStyle/>
          <a:p>
            <a:r>
              <a:rPr lang="fr-FR" b="1" dirty="0"/>
              <a:t>Les contrats pluriannuels d’objectifs et de moyens (CPOM) avec les établissements médico-sociaux constituent un outil majeur de régulation de l’offre de soins.</a:t>
            </a:r>
            <a:r>
              <a:rPr lang="fr-FR" dirty="0"/>
              <a:t/>
            </a:r>
            <a:br>
              <a:rPr lang="fr-FR" dirty="0"/>
            </a:br>
            <a:r>
              <a:rPr lang="fr-FR" dirty="0"/>
              <a:t>Ils s'appuient sur les principes suivants :</a:t>
            </a:r>
          </a:p>
          <a:p>
            <a:pPr algn="ctr">
              <a:buFont typeface="Wingdings" panose="05000000000000000000" pitchFamily="2" charset="2"/>
              <a:buChar char="q"/>
            </a:pPr>
            <a:r>
              <a:rPr lang="fr-FR" dirty="0"/>
              <a:t>une vision pluri annuelle,</a:t>
            </a:r>
          </a:p>
          <a:p>
            <a:pPr algn="ctr">
              <a:buFont typeface="Wingdings" panose="05000000000000000000" pitchFamily="2" charset="2"/>
              <a:buChar char="q"/>
            </a:pPr>
            <a:r>
              <a:rPr lang="fr-FR" dirty="0"/>
              <a:t>le fruit d’une procédure de négociation,</a:t>
            </a:r>
          </a:p>
          <a:p>
            <a:pPr algn="ctr">
              <a:buFont typeface="Wingdings" panose="05000000000000000000" pitchFamily="2" charset="2"/>
              <a:buChar char="q"/>
            </a:pPr>
            <a:r>
              <a:rPr lang="fr-FR" dirty="0"/>
              <a:t>un suivi périodique prenant appui sur les outils du dialogue de gestion</a:t>
            </a:r>
          </a:p>
          <a:p>
            <a:pPr algn="ctr">
              <a:buFont typeface="Wingdings" panose="05000000000000000000" pitchFamily="2" charset="2"/>
              <a:buChar char="q"/>
            </a:pPr>
            <a:r>
              <a:rPr lang="fr-FR" dirty="0"/>
              <a:t>et enfin, une évaluation finale du contrat.</a:t>
            </a:r>
          </a:p>
          <a:p>
            <a:r>
              <a:rPr lang="fr-FR" dirty="0"/>
              <a:t>Les CPOM listent :</a:t>
            </a:r>
          </a:p>
          <a:p>
            <a:pPr algn="ctr">
              <a:buFont typeface="Wingdings" panose="05000000000000000000" pitchFamily="2" charset="2"/>
              <a:buChar char="q"/>
            </a:pPr>
            <a:r>
              <a:rPr lang="fr-FR" dirty="0"/>
              <a:t>les </a:t>
            </a:r>
            <a:r>
              <a:rPr lang="fr-FR" b="1" dirty="0"/>
              <a:t>autorisations</a:t>
            </a:r>
            <a:r>
              <a:rPr lang="fr-FR" dirty="0"/>
              <a:t> dont dispose l’établissement,</a:t>
            </a:r>
          </a:p>
          <a:p>
            <a:pPr algn="ctr">
              <a:buFont typeface="Wingdings" panose="05000000000000000000" pitchFamily="2" charset="2"/>
              <a:buChar char="q"/>
            </a:pPr>
            <a:r>
              <a:rPr lang="fr-FR" dirty="0"/>
              <a:t>les </a:t>
            </a:r>
            <a:r>
              <a:rPr lang="fr-FR" b="1" dirty="0"/>
              <a:t>activités spécifiques et missions </a:t>
            </a:r>
            <a:r>
              <a:rPr lang="fr-FR" dirty="0"/>
              <a:t>de service public qui lui sont reconnues</a:t>
            </a:r>
          </a:p>
          <a:p>
            <a:pPr algn="ctr">
              <a:buFont typeface="Wingdings" panose="05000000000000000000" pitchFamily="2" charset="2"/>
              <a:buChar char="q"/>
            </a:pPr>
            <a:r>
              <a:rPr lang="fr-FR" dirty="0"/>
              <a:t>ainsi que les </a:t>
            </a:r>
            <a:r>
              <a:rPr lang="fr-FR" b="1" dirty="0"/>
              <a:t>financements</a:t>
            </a:r>
            <a:r>
              <a:rPr lang="fr-FR" dirty="0"/>
              <a:t> octroyés.</a:t>
            </a:r>
          </a:p>
          <a:p>
            <a:endParaRPr lang="fr-FR" dirty="0"/>
          </a:p>
        </p:txBody>
      </p:sp>
    </p:spTree>
    <p:extLst>
      <p:ext uri="{BB962C8B-B14F-4D97-AF65-F5344CB8AC3E}">
        <p14:creationId xmlns:p14="http://schemas.microsoft.com/office/powerpoint/2010/main" val="352261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p:txBody>
          <a:bodyPr/>
          <a:lstStyle/>
          <a:p>
            <a:pPr>
              <a:lnSpc>
                <a:spcPct val="90000"/>
              </a:lnSpc>
            </a:pPr>
            <a:endParaRPr lang="fr-FR" sz="3600" dirty="0"/>
          </a:p>
          <a:p>
            <a:pPr marL="136525" indent="0">
              <a:lnSpc>
                <a:spcPct val="90000"/>
              </a:lnSpc>
              <a:buNone/>
            </a:pPr>
            <a:endParaRPr lang="fr-FR" sz="3600" dirty="0"/>
          </a:p>
        </p:txBody>
      </p:sp>
      <p:sp>
        <p:nvSpPr>
          <p:cNvPr id="2" name="Titre 1"/>
          <p:cNvSpPr>
            <a:spLocks noGrp="1"/>
          </p:cNvSpPr>
          <p:nvPr>
            <p:ph type="title"/>
          </p:nvPr>
        </p:nvSpPr>
        <p:spPr>
          <a:xfrm>
            <a:off x="755576" y="932687"/>
            <a:ext cx="7772400" cy="4378498"/>
          </a:xfrm>
        </p:spPr>
        <p:txBody>
          <a:bodyPr/>
          <a:lstStyle/>
          <a:p>
            <a:pPr algn="ctr"/>
            <a:r>
              <a:rPr lang="fr-FR" dirty="0">
                <a:solidFill>
                  <a:srgbClr val="00B050"/>
                </a:solidFill>
              </a:rPr>
              <a:t>Merci</a:t>
            </a:r>
            <a:br>
              <a:rPr lang="fr-FR" dirty="0">
                <a:solidFill>
                  <a:srgbClr val="00B050"/>
                </a:solidFill>
              </a:rPr>
            </a:br>
            <a:r>
              <a:rPr lang="fr-FR" dirty="0">
                <a:solidFill>
                  <a:srgbClr val="00B050"/>
                </a:solidFill>
              </a:rPr>
              <a:t> de votre attention!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104" y="188640"/>
            <a:ext cx="7772400" cy="504056"/>
          </a:xfrm>
        </p:spPr>
        <p:txBody>
          <a:bodyPr>
            <a:normAutofit fontScale="90000"/>
          </a:bodyPr>
          <a:lstStyle/>
          <a:p>
            <a:pPr algn="ctr"/>
            <a:r>
              <a:rPr lang="fr-FR" dirty="0"/>
              <a:t>CPOM 2023-2027</a:t>
            </a:r>
          </a:p>
        </p:txBody>
      </p:sp>
      <p:sp>
        <p:nvSpPr>
          <p:cNvPr id="3" name="Espace réservé du contenu 2"/>
          <p:cNvSpPr>
            <a:spLocks noGrp="1"/>
          </p:cNvSpPr>
          <p:nvPr>
            <p:ph idx="1"/>
          </p:nvPr>
        </p:nvSpPr>
        <p:spPr>
          <a:xfrm>
            <a:off x="107504" y="692696"/>
            <a:ext cx="9036496" cy="6552728"/>
          </a:xfrm>
        </p:spPr>
        <p:txBody>
          <a:bodyPr>
            <a:noAutofit/>
          </a:bodyPr>
          <a:lstStyle/>
          <a:p>
            <a:r>
              <a:rPr lang="fr-FR" sz="1300" b="1" u="sng" dirty="0"/>
              <a:t>Volet objectifs</a:t>
            </a:r>
          </a:p>
          <a:p>
            <a:pPr algn="ctr">
              <a:buFontTx/>
              <a:buChar char="-"/>
            </a:pPr>
            <a:r>
              <a:rPr lang="fr-FR" sz="1300" dirty="0"/>
              <a:t>Synthèse des objectifs pour l’EHPAD : 30 pages…</a:t>
            </a:r>
          </a:p>
          <a:p>
            <a:pPr algn="ctr">
              <a:buFontTx/>
              <a:buChar char="-"/>
            </a:pPr>
            <a:r>
              <a:rPr lang="fr-FR" sz="1300" dirty="0"/>
              <a:t>En résumé : trois objectifs stratégiques se déclinent comme suit :</a:t>
            </a:r>
          </a:p>
          <a:p>
            <a:r>
              <a:rPr lang="fr-FR" sz="1300" b="1" u="sng" cap="small" dirty="0">
                <a:solidFill>
                  <a:srgbClr val="00B050"/>
                </a:solidFill>
              </a:rPr>
              <a:t>Objectif stratégique n° 1 : </a:t>
            </a:r>
            <a:r>
              <a:rPr lang="fr-FR" sz="1300" b="1" cap="small" dirty="0">
                <a:solidFill>
                  <a:srgbClr val="00B050"/>
                </a:solidFill>
              </a:rPr>
              <a:t>Développer des organisations et pratiques permettant de structurer des parcours et favoriser le maintien à domicile en lien avec les ressources sanitaires, sociales et médico-sociales du territoire</a:t>
            </a:r>
            <a:endParaRPr lang="fr-FR" sz="1300" dirty="0">
              <a:solidFill>
                <a:srgbClr val="00B050"/>
              </a:solidFill>
            </a:endParaRPr>
          </a:p>
          <a:p>
            <a:pPr>
              <a:buFont typeface="Symbol" panose="05050102010706020507" pitchFamily="18" charset="2"/>
              <a:buChar char="Þ"/>
            </a:pPr>
            <a:r>
              <a:rPr lang="fr-FR" sz="1300" dirty="0"/>
              <a:t>« Cet objectif vise à s’assurer de la mobilisation de l’ESMS dans l’organisation de l’offre à l’échelle du territoire de parcours de vie et de santé ». </a:t>
            </a:r>
          </a:p>
          <a:p>
            <a:pPr>
              <a:buFont typeface="Symbol" panose="05050102010706020507" pitchFamily="18" charset="2"/>
              <a:buChar char="Þ"/>
            </a:pPr>
            <a:r>
              <a:rPr lang="fr-FR" sz="1300" dirty="0"/>
              <a:t>Thématiques : favoriser le maintien à domicile des personnes âgées ,réponses adaptées nouvelles pour permettre d’assurer un continuum de prise en charge, partenariats formalisés, améliorer l’accompagnement des personnes présentant des troubles cognitifs aigus et sévères, éviter les hospitalisations, besoins d’accompagnement de publics spécifiques (personnes vulnérables, personnes en situation de précarité, personnes en situation de handicap) </a:t>
            </a:r>
          </a:p>
          <a:p>
            <a:pPr marL="68580" indent="0">
              <a:buNone/>
            </a:pPr>
            <a:r>
              <a:rPr lang="fr-FR" sz="1300" b="1" u="sng" cap="small" dirty="0">
                <a:solidFill>
                  <a:srgbClr val="00B050"/>
                </a:solidFill>
              </a:rPr>
              <a:t>Objectif stratégique n° 2 :</a:t>
            </a:r>
            <a:r>
              <a:rPr lang="fr-FR" sz="1300" b="1" cap="small" dirty="0">
                <a:solidFill>
                  <a:srgbClr val="00B050"/>
                </a:solidFill>
              </a:rPr>
              <a:t> Développer la qualité des accompagnements en associant les usagers et leur environnement social et familial</a:t>
            </a:r>
            <a:endParaRPr lang="fr-FR" sz="1300" dirty="0">
              <a:solidFill>
                <a:srgbClr val="00B050"/>
              </a:solidFill>
            </a:endParaRPr>
          </a:p>
          <a:p>
            <a:pPr>
              <a:buFont typeface="Symbol" panose="05050102010706020507" pitchFamily="18" charset="2"/>
              <a:buChar char="Þ"/>
            </a:pPr>
            <a:r>
              <a:rPr lang="fr-FR" sz="1300" dirty="0"/>
              <a:t>« Cet objectif concerne notamment la reconnaissance de l’expertise et la prise en compte de l’expression et la participation individuelle et collective des usagers et de leur environnement familial »</a:t>
            </a:r>
          </a:p>
          <a:p>
            <a:pPr>
              <a:buFont typeface="Symbol" panose="05050102010706020507" pitchFamily="18" charset="2"/>
              <a:buChar char="Þ"/>
            </a:pPr>
            <a:r>
              <a:rPr lang="fr-FR" sz="1300" dirty="0"/>
              <a:t>Thématiques : projets personnalisés, développement d’outils adaptés à la bonne compréhension des résidents et des familles, le développement du soutien aux aidants, l’accompagnement de l’évolution des compétences professionnelles et l’appropriation des recommandations de bonnes pratiques, l’amélioration des conditions d’emploi, les démarches favorisant la bientraitance, l’accès à la prévention promotion de la santé et aux soins. </a:t>
            </a:r>
          </a:p>
          <a:p>
            <a:pPr marL="68580" indent="0">
              <a:buNone/>
            </a:pPr>
            <a:r>
              <a:rPr lang="fr-FR" sz="1300" b="1" u="sng" cap="small" dirty="0">
                <a:solidFill>
                  <a:srgbClr val="00B050"/>
                </a:solidFill>
              </a:rPr>
              <a:t>Objectif stratégique n° 3 : </a:t>
            </a:r>
            <a:r>
              <a:rPr lang="fr-FR" sz="1300" b="1" cap="small" dirty="0">
                <a:solidFill>
                  <a:srgbClr val="00B050"/>
                </a:solidFill>
              </a:rPr>
              <a:t>Adapter l’offre afin de répondre aux besoins et spécificité du public et renforcer l’efficience</a:t>
            </a:r>
            <a:endParaRPr lang="fr-FR" sz="1300" dirty="0">
              <a:solidFill>
                <a:srgbClr val="00B050"/>
              </a:solidFill>
            </a:endParaRPr>
          </a:p>
          <a:p>
            <a:pPr>
              <a:buFont typeface="Symbol" panose="05050102010706020507" pitchFamily="18" charset="2"/>
              <a:buChar char="Þ"/>
            </a:pPr>
            <a:r>
              <a:rPr lang="fr-FR" sz="1300" dirty="0"/>
              <a:t>« Cet objectif recouvre notamment les transformations /regroupement d’établissements, les opérations immobilières, le renforcement de l’efficience de gestion, les opérations de mutualisation de certaines fonctions, le développement de la performance en matière de gestion de l’immobilier ou des achats, les plans de retour à l’équilibre le cas échéant. »</a:t>
            </a:r>
          </a:p>
          <a:p>
            <a:pPr marL="68580" indent="0">
              <a:buNone/>
            </a:pPr>
            <a:endParaRPr lang="fr-FR" sz="1300" dirty="0"/>
          </a:p>
        </p:txBody>
      </p:sp>
    </p:spTree>
    <p:extLst>
      <p:ext uri="{BB962C8B-B14F-4D97-AF65-F5344CB8AC3E}">
        <p14:creationId xmlns:p14="http://schemas.microsoft.com/office/powerpoint/2010/main" val="206592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0"/>
            <a:ext cx="7772400" cy="580926"/>
          </a:xfrm>
        </p:spPr>
        <p:txBody>
          <a:bodyPr>
            <a:normAutofit fontScale="90000"/>
          </a:bodyPr>
          <a:lstStyle/>
          <a:p>
            <a:r>
              <a:rPr lang="fr-FR" dirty="0"/>
              <a:t>Principaux objectifs fixes (1)</a:t>
            </a:r>
          </a:p>
        </p:txBody>
      </p:sp>
      <p:sp>
        <p:nvSpPr>
          <p:cNvPr id="3" name="Espace réservé du contenu 2"/>
          <p:cNvSpPr>
            <a:spLocks noGrp="1"/>
          </p:cNvSpPr>
          <p:nvPr>
            <p:ph idx="1"/>
          </p:nvPr>
        </p:nvSpPr>
        <p:spPr>
          <a:xfrm>
            <a:off x="179512" y="836712"/>
            <a:ext cx="8856984" cy="5760640"/>
          </a:xfrm>
        </p:spPr>
        <p:txBody>
          <a:bodyPr>
            <a:noAutofit/>
          </a:bodyPr>
          <a:lstStyle/>
          <a:p>
            <a:r>
              <a:rPr lang="fr-FR" b="1" dirty="0"/>
              <a:t>Adapter le contrat de séjour, le règlement de fonctionnement, le livret d’accueil, </a:t>
            </a:r>
            <a:r>
              <a:rPr lang="fr-FR" b="1" dirty="0" err="1"/>
              <a:t>etc</a:t>
            </a:r>
            <a:r>
              <a:rPr lang="fr-FR" b="1" dirty="0"/>
              <a:t> aux personnes qui présentent des troubles cognitifs.</a:t>
            </a:r>
          </a:p>
          <a:p>
            <a:r>
              <a:rPr lang="fr-FR" b="1" dirty="0"/>
              <a:t>Mettre en œuvre la réforme relative au conseil de vie sociale et au contrat de séjour</a:t>
            </a:r>
          </a:p>
          <a:p>
            <a:r>
              <a:rPr lang="fr-FR" b="1" dirty="0"/>
              <a:t>Développer </a:t>
            </a:r>
            <a:r>
              <a:rPr lang="fr-FR" dirty="0"/>
              <a:t>le partenariat avec la Fondation Bon sauveur sur le </a:t>
            </a:r>
            <a:r>
              <a:rPr lang="fr-FR" b="1" dirty="0"/>
              <a:t>suivi psychiatrique </a:t>
            </a:r>
            <a:r>
              <a:rPr lang="fr-FR" dirty="0"/>
              <a:t>des personnes concernées dans l’établissement</a:t>
            </a:r>
          </a:p>
          <a:p>
            <a:r>
              <a:rPr lang="fr-FR" b="1" dirty="0"/>
              <a:t>Associer davantage les résidents et leur entourage à la validation des objectifs du projet d’accompagnement personnalisé </a:t>
            </a:r>
          </a:p>
          <a:p>
            <a:r>
              <a:rPr lang="fr-FR" b="1" dirty="0"/>
              <a:t>Systématiser les enquêtes de satisfaction</a:t>
            </a:r>
            <a:r>
              <a:rPr lang="fr-FR" dirty="0"/>
              <a:t> tous les ans sur l'EHPAD et la </a:t>
            </a:r>
            <a:r>
              <a:rPr lang="fr-FR" b="1" dirty="0"/>
              <a:t>diffuser au conseil de vie sociale </a:t>
            </a:r>
            <a:r>
              <a:rPr lang="fr-FR" dirty="0"/>
              <a:t>et en assurer le suivi des actions correctives</a:t>
            </a:r>
          </a:p>
          <a:p>
            <a:r>
              <a:rPr lang="fr-FR" dirty="0"/>
              <a:t>Développer le </a:t>
            </a:r>
            <a:r>
              <a:rPr lang="fr-FR" b="1" dirty="0"/>
              <a:t>partenariat avec les plateformes de répit </a:t>
            </a:r>
            <a:r>
              <a:rPr lang="fr-FR" dirty="0"/>
              <a:t>du côté EHPAD en complément avec les actions de la psychologue en poste</a:t>
            </a:r>
          </a:p>
          <a:p>
            <a:r>
              <a:rPr lang="fr-FR" b="1" dirty="0"/>
              <a:t>Développer la sensibilisation des salariés du SSIAD et de l’accueil de jour au repérage de l'épuisement des aidants à l’aide des partenaires du territoire</a:t>
            </a:r>
          </a:p>
          <a:p>
            <a:endParaRPr lang="fr-FR" dirty="0"/>
          </a:p>
        </p:txBody>
      </p:sp>
    </p:spTree>
    <p:extLst>
      <p:ext uri="{BB962C8B-B14F-4D97-AF65-F5344CB8AC3E}">
        <p14:creationId xmlns:p14="http://schemas.microsoft.com/office/powerpoint/2010/main" val="283426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16632"/>
            <a:ext cx="7772400" cy="580926"/>
          </a:xfrm>
        </p:spPr>
        <p:txBody>
          <a:bodyPr>
            <a:normAutofit fontScale="90000"/>
          </a:bodyPr>
          <a:lstStyle/>
          <a:p>
            <a:r>
              <a:rPr lang="fr-FR" dirty="0"/>
              <a:t>Principaux objectifs fixes (2)</a:t>
            </a:r>
          </a:p>
        </p:txBody>
      </p:sp>
      <p:sp>
        <p:nvSpPr>
          <p:cNvPr id="3" name="Espace réservé du contenu 2"/>
          <p:cNvSpPr>
            <a:spLocks noGrp="1"/>
          </p:cNvSpPr>
          <p:nvPr>
            <p:ph idx="1"/>
          </p:nvPr>
        </p:nvSpPr>
        <p:spPr>
          <a:xfrm>
            <a:off x="179512" y="764704"/>
            <a:ext cx="8856984" cy="5832648"/>
          </a:xfrm>
        </p:spPr>
        <p:txBody>
          <a:bodyPr>
            <a:normAutofit lnSpcReduction="10000"/>
          </a:bodyPr>
          <a:lstStyle/>
          <a:p>
            <a:r>
              <a:rPr lang="fr-FR" sz="2400" b="1" dirty="0"/>
              <a:t>S’associer à la filière gériatrique pour développer les modalités de coopération </a:t>
            </a:r>
            <a:r>
              <a:rPr lang="fr-FR" sz="2400" dirty="0"/>
              <a:t>dans le cadre d’une dynamique parcours</a:t>
            </a:r>
          </a:p>
          <a:p>
            <a:r>
              <a:rPr lang="fr-FR" sz="2400" b="1" dirty="0"/>
              <a:t>Informer systématiquement les résidents et leur entourage de la possibilité de rédiger les directives anticipées</a:t>
            </a:r>
          </a:p>
          <a:p>
            <a:r>
              <a:rPr lang="fr-FR" sz="2400" b="1" dirty="0"/>
              <a:t>Mettre des outils à la disposition des salariés pour aborder la question de la vie affective et sexuelle avec le résident et les familles</a:t>
            </a:r>
          </a:p>
          <a:p>
            <a:r>
              <a:rPr lang="fr-FR" sz="2400" b="1" dirty="0"/>
              <a:t>Initier un questionnaire « Qualité de vie au travail » </a:t>
            </a:r>
            <a:r>
              <a:rPr lang="fr-FR" sz="2400" dirty="0"/>
              <a:t>dans l'établissement pour recueillir les propositions des salariés et réaliser un plan d'actions qui en découle pour favoriser la fidélisation des salariés</a:t>
            </a:r>
          </a:p>
          <a:p>
            <a:r>
              <a:rPr lang="fr-FR" sz="2400" b="1" dirty="0"/>
              <a:t>Poursuivre la réflexion sur les temps partiels dans le cadre des lignes directrices de gestion</a:t>
            </a:r>
          </a:p>
        </p:txBody>
      </p:sp>
    </p:spTree>
    <p:extLst>
      <p:ext uri="{BB962C8B-B14F-4D97-AF65-F5344CB8AC3E}">
        <p14:creationId xmlns:p14="http://schemas.microsoft.com/office/powerpoint/2010/main" val="161653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16632"/>
            <a:ext cx="7772400" cy="580926"/>
          </a:xfrm>
        </p:spPr>
        <p:txBody>
          <a:bodyPr>
            <a:normAutofit fontScale="90000"/>
          </a:bodyPr>
          <a:lstStyle/>
          <a:p>
            <a:r>
              <a:rPr lang="fr-FR" dirty="0"/>
              <a:t>Principaux objectifs fixes (3)</a:t>
            </a:r>
          </a:p>
        </p:txBody>
      </p:sp>
      <p:sp>
        <p:nvSpPr>
          <p:cNvPr id="3" name="Espace réservé du contenu 2"/>
          <p:cNvSpPr>
            <a:spLocks noGrp="1"/>
          </p:cNvSpPr>
          <p:nvPr>
            <p:ph idx="1"/>
          </p:nvPr>
        </p:nvSpPr>
        <p:spPr>
          <a:xfrm>
            <a:off x="179512" y="764704"/>
            <a:ext cx="8856984" cy="5832648"/>
          </a:xfrm>
        </p:spPr>
        <p:txBody>
          <a:bodyPr>
            <a:normAutofit lnSpcReduction="10000"/>
          </a:bodyPr>
          <a:lstStyle/>
          <a:p>
            <a:r>
              <a:rPr lang="fr-FR" sz="2400" b="1" dirty="0"/>
              <a:t>Développer l'attractivité des métiers en proposant des actions innovantes</a:t>
            </a:r>
            <a:r>
              <a:rPr lang="fr-FR" sz="2400" dirty="0"/>
              <a:t> issues des évènements sur le sujet</a:t>
            </a:r>
          </a:p>
          <a:p>
            <a:r>
              <a:rPr lang="fr-FR" sz="2400" b="1" dirty="0"/>
              <a:t>Systématiser la mise à jour du « Document Unique d’évaluation des Risques Professionnels » </a:t>
            </a:r>
            <a:r>
              <a:rPr lang="fr-FR" sz="2400" dirty="0"/>
              <a:t>en </a:t>
            </a:r>
            <a:r>
              <a:rPr lang="fr-FR" sz="2400" dirty="0" err="1"/>
              <a:t>co</a:t>
            </a:r>
            <a:r>
              <a:rPr lang="fr-FR" sz="2400" dirty="0"/>
              <a:t>-construction avec les salariés (représentants de différentes fonctions)</a:t>
            </a:r>
          </a:p>
          <a:p>
            <a:r>
              <a:rPr lang="fr-FR" sz="2400" b="1" dirty="0"/>
              <a:t>Poursuivre la dynamique de fidélisation des stagiaires </a:t>
            </a:r>
          </a:p>
          <a:p>
            <a:r>
              <a:rPr lang="fr-FR" sz="2400" b="1" dirty="0"/>
              <a:t>Consolider la procédure d'accueil des nouveaux salariés </a:t>
            </a:r>
            <a:r>
              <a:rPr lang="fr-FR" sz="2400" dirty="0"/>
              <a:t>et l’aide d’un pair en période de transition dans le poste</a:t>
            </a:r>
          </a:p>
          <a:p>
            <a:r>
              <a:rPr lang="fr-FR" sz="2400" b="1" dirty="0"/>
              <a:t>Optimiser le recueil des évènements indésirables et réclamations des résidents </a:t>
            </a:r>
            <a:r>
              <a:rPr lang="fr-FR" sz="2400" dirty="0"/>
              <a:t>et en assurer le traitement systématique en comité qualité</a:t>
            </a:r>
          </a:p>
          <a:p>
            <a:r>
              <a:rPr lang="fr-FR" sz="2400" b="1" dirty="0"/>
              <a:t>Développer la réponse aux appels à projet sur la qualité de vie au travail</a:t>
            </a:r>
            <a:r>
              <a:rPr lang="fr-FR" sz="2400" dirty="0"/>
              <a:t> (CARSAT et ARS) et conférence des financeurs</a:t>
            </a:r>
          </a:p>
          <a:p>
            <a:pPr marL="68580" indent="0">
              <a:buNone/>
            </a:pPr>
            <a:endParaRPr lang="fr-FR" dirty="0"/>
          </a:p>
        </p:txBody>
      </p:sp>
    </p:spTree>
    <p:extLst>
      <p:ext uri="{BB962C8B-B14F-4D97-AF65-F5344CB8AC3E}">
        <p14:creationId xmlns:p14="http://schemas.microsoft.com/office/powerpoint/2010/main" val="92812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772400" cy="580926"/>
          </a:xfrm>
        </p:spPr>
        <p:txBody>
          <a:bodyPr>
            <a:normAutofit fontScale="90000"/>
          </a:bodyPr>
          <a:lstStyle/>
          <a:p>
            <a:r>
              <a:rPr lang="fr-FR" dirty="0"/>
              <a:t>Principaux objectifs fixes (4)</a:t>
            </a:r>
          </a:p>
        </p:txBody>
      </p:sp>
      <p:sp>
        <p:nvSpPr>
          <p:cNvPr id="3" name="Espace réservé du contenu 2"/>
          <p:cNvSpPr>
            <a:spLocks noGrp="1"/>
          </p:cNvSpPr>
          <p:nvPr>
            <p:ph idx="1"/>
          </p:nvPr>
        </p:nvSpPr>
        <p:spPr>
          <a:xfrm>
            <a:off x="179512" y="769566"/>
            <a:ext cx="8856984" cy="5827786"/>
          </a:xfrm>
        </p:spPr>
        <p:txBody>
          <a:bodyPr>
            <a:noAutofit/>
          </a:bodyPr>
          <a:lstStyle/>
          <a:p>
            <a:r>
              <a:rPr lang="fr-FR" b="1" dirty="0"/>
              <a:t>Développer les partenariats SAAD-EHPAD et SAAD-Accueil de jour notamment dans le recueil des habitudes de vie</a:t>
            </a:r>
            <a:r>
              <a:rPr lang="fr-FR" dirty="0"/>
              <a:t> et dans le cadre de la dynamique parcours</a:t>
            </a:r>
          </a:p>
          <a:p>
            <a:r>
              <a:rPr lang="fr-FR" b="1" dirty="0"/>
              <a:t>Optimiser l’utilisation de l’</a:t>
            </a:r>
            <a:r>
              <a:rPr lang="fr-FR" b="1" dirty="0" err="1"/>
              <a:t>activ</a:t>
            </a:r>
            <a:r>
              <a:rPr lang="fr-FR" b="1" dirty="0"/>
              <a:t> Tab</a:t>
            </a:r>
            <a:r>
              <a:rPr lang="fr-FR" dirty="0"/>
              <a:t> pour les personnes âgées qui présentent des troubles cognitifs par la coordinatrice animation et par les agents qui proposent des animations l'après-midi ; à utiliser par l’ergothérapeute dans le cadre d’ateliers thérapeutiques</a:t>
            </a:r>
          </a:p>
          <a:p>
            <a:r>
              <a:rPr lang="fr-FR" b="1" dirty="0"/>
              <a:t>Développer les sorties extérieures en s’appuyant sur les dispositifs de mobilité de Saint-Lô Agglo et en associant l’entourage des résidents</a:t>
            </a:r>
          </a:p>
          <a:p>
            <a:r>
              <a:rPr lang="fr-FR" b="1" dirty="0"/>
              <a:t>Favoriser les liens inter EHPAD pour développer les animations extérieures</a:t>
            </a:r>
          </a:p>
          <a:p>
            <a:r>
              <a:rPr lang="fr-FR" b="1" dirty="0"/>
              <a:t>Développer les animations en lien avec l’actualité </a:t>
            </a:r>
            <a:r>
              <a:rPr lang="fr-FR" dirty="0"/>
              <a:t>pour faciliter le pouvoir d’agir des résidents et de favoriser son rôle de « citoyen »</a:t>
            </a:r>
          </a:p>
          <a:p>
            <a:r>
              <a:rPr lang="fr-FR" b="1" dirty="0"/>
              <a:t>Poursuivre la personnalisation des espaces communs</a:t>
            </a:r>
          </a:p>
          <a:p>
            <a:r>
              <a:rPr lang="fr-FR" b="1" dirty="0"/>
              <a:t>Construire le projet de reconstruction de l’</a:t>
            </a:r>
            <a:r>
              <a:rPr lang="fr-FR" b="1" dirty="0" err="1"/>
              <a:t>Ehpad</a:t>
            </a:r>
            <a:r>
              <a:rPr lang="fr-FR" b="1" dirty="0"/>
              <a:t> en impulsant l’approche domiciliaire</a:t>
            </a:r>
          </a:p>
          <a:p>
            <a:endParaRPr lang="fr-FR" dirty="0"/>
          </a:p>
        </p:txBody>
      </p:sp>
    </p:spTree>
    <p:extLst>
      <p:ext uri="{BB962C8B-B14F-4D97-AF65-F5344CB8AC3E}">
        <p14:creationId xmlns:p14="http://schemas.microsoft.com/office/powerpoint/2010/main" val="4075220923"/>
      </p:ext>
    </p:extLst>
  </p:cSld>
  <p:clrMapOvr>
    <a:masterClrMapping/>
  </p:clrMapOvr>
</p:sld>
</file>

<file path=ppt/theme/theme1.xml><?xml version="1.0" encoding="utf-8"?>
<a:theme xmlns:a="http://schemas.openxmlformats.org/drawingml/2006/main" name="urbain pop">
  <a:themeElements>
    <a:clrScheme name="urbai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TM01859862[[fn=Pop urbain]]</Template>
  <TotalTime>1</TotalTime>
  <Words>3672</Words>
  <Application>Microsoft Office PowerPoint</Application>
  <PresentationFormat>Affichage à l'écran (4:3)</PresentationFormat>
  <Paragraphs>496</Paragraphs>
  <Slides>40</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Arial</vt:lpstr>
      <vt:lpstr>Calibri</vt:lpstr>
      <vt:lpstr>Georgia</vt:lpstr>
      <vt:lpstr>Liberation Sans</vt:lpstr>
      <vt:lpstr>Symbol</vt:lpstr>
      <vt:lpstr>Times New Roman</vt:lpstr>
      <vt:lpstr>Wingdings</vt:lpstr>
      <vt:lpstr>Wingdings 3</vt:lpstr>
      <vt:lpstr>urbain pop</vt:lpstr>
      <vt:lpstr>Présentation PowerPoint</vt:lpstr>
      <vt:lpstr>ORDRE DU JOUR</vt:lpstr>
      <vt:lpstr>i/CPOM 2023-2027</vt:lpstr>
      <vt:lpstr>CPOM 2023-2027 </vt:lpstr>
      <vt:lpstr>CPOM 2023-2027</vt:lpstr>
      <vt:lpstr>Principaux objectifs fixes (1)</vt:lpstr>
      <vt:lpstr>Principaux objectifs fixes (2)</vt:lpstr>
      <vt:lpstr>Principaux objectifs fixes (3)</vt:lpstr>
      <vt:lpstr>Principaux objectifs fixes (4)</vt:lpstr>
      <vt:lpstr>PROJECTIONS FINANCIERES</vt:lpstr>
      <vt:lpstr>SECTION HEBERGEMENT</vt:lpstr>
      <vt:lpstr>SECTION DEPENDANCE</vt:lpstr>
      <vt:lpstr>Section soins</vt:lpstr>
      <vt:lpstr>II/BUDGET 2023</vt:lpstr>
      <vt:lpstr>ANNONCES DEPARTEMENT POUR 2023</vt:lpstr>
      <vt:lpstr>ANNONCES DEPARTEMENT POUR 2023 (2)</vt:lpstr>
      <vt:lpstr>TARIFS AU 01/07/2023 – sous reserve confirmation ecrite departement</vt:lpstr>
      <vt:lpstr>Présentation PowerPoint</vt:lpstr>
      <vt:lpstr>III/ PROJET D’ETABLISSEMENT 2023-2027</vt:lpstr>
      <vt:lpstr>Démarche projet d’établissement</vt:lpstr>
      <vt:lpstr>Organisation générale de la réflexion et de l’élaboration du projet d’établissement</vt:lpstr>
      <vt:lpstr>Organisation générale de la réflexion et de l’élaboration du projet d’établissement</vt:lpstr>
      <vt:lpstr>RECUEILLIR L’AVIS du cvs</vt:lpstr>
      <vt:lpstr>Synthese deroulement demarche au 15/06/2023</vt:lpstr>
      <vt:lpstr>Présentation PowerPoint</vt:lpstr>
      <vt:lpstr>Présentation PowerPoint</vt:lpstr>
      <vt:lpstr>La SUITE…</vt:lpstr>
      <vt:lpstr>19, 20 ET 21 JUIN</vt:lpstr>
      <vt:lpstr>IV/PROJET ARCHITECTURAL</vt:lpstr>
      <vt:lpstr>Prochaines etapes</vt:lpstr>
      <vt:lpstr>V/ REUNION PRE-CVS</vt:lpstr>
      <vt:lpstr>Vi/ PROJETS ANIMATION</vt:lpstr>
      <vt:lpstr>APPEL A PROJET CONFERENCE DES FINANCEURS (FEVRIER 2022)</vt:lpstr>
      <vt:lpstr>Présentation PowerPoint</vt:lpstr>
      <vt:lpstr>Présentation PowerPoint</vt:lpstr>
      <vt:lpstr>Présentation PowerPoint</vt:lpstr>
      <vt:lpstr>VIi/ Questions diverses</vt:lpstr>
      <vt:lpstr>VIGILANCE CANICULE</vt:lpstr>
      <vt:lpstr>DES QUESTIONS?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direction</dc:creator>
  <cp:lastModifiedBy>SSIAD2</cp:lastModifiedBy>
  <cp:revision>499</cp:revision>
  <cp:lastPrinted>2018-01-18T15:39:06Z</cp:lastPrinted>
  <dcterms:created xsi:type="dcterms:W3CDTF">2009-02-26T14:43:10Z</dcterms:created>
  <dcterms:modified xsi:type="dcterms:W3CDTF">2023-06-22T07:12:41Z</dcterms:modified>
</cp:coreProperties>
</file>