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21" r:id="rId2"/>
  </p:sldMasterIdLst>
  <p:notesMasterIdLst>
    <p:notesMasterId r:id="rId45"/>
  </p:notesMasterIdLst>
  <p:handoutMasterIdLst>
    <p:handoutMasterId r:id="rId46"/>
  </p:handoutMasterIdLst>
  <p:sldIdLst>
    <p:sldId id="256" r:id="rId3"/>
    <p:sldId id="306" r:id="rId4"/>
    <p:sldId id="436" r:id="rId5"/>
    <p:sldId id="550" r:id="rId6"/>
    <p:sldId id="551" r:id="rId7"/>
    <p:sldId id="536" r:id="rId8"/>
    <p:sldId id="537" r:id="rId9"/>
    <p:sldId id="538" r:id="rId10"/>
    <p:sldId id="549" r:id="rId11"/>
    <p:sldId id="556" r:id="rId12"/>
    <p:sldId id="565" r:id="rId13"/>
    <p:sldId id="566" r:id="rId14"/>
    <p:sldId id="567" r:id="rId15"/>
    <p:sldId id="568" r:id="rId16"/>
    <p:sldId id="569" r:id="rId17"/>
    <p:sldId id="570" r:id="rId18"/>
    <p:sldId id="571" r:id="rId19"/>
    <p:sldId id="564" r:id="rId20"/>
    <p:sldId id="552" r:id="rId21"/>
    <p:sldId id="553" r:id="rId22"/>
    <p:sldId id="554" r:id="rId23"/>
    <p:sldId id="555" r:id="rId24"/>
    <p:sldId id="475" r:id="rId25"/>
    <p:sldId id="515" r:id="rId26"/>
    <p:sldId id="521" r:id="rId27"/>
    <p:sldId id="527" r:id="rId28"/>
    <p:sldId id="572" r:id="rId29"/>
    <p:sldId id="522" r:id="rId30"/>
    <p:sldId id="486" r:id="rId31"/>
    <p:sldId id="358" r:id="rId32"/>
    <p:sldId id="545" r:id="rId33"/>
    <p:sldId id="547" r:id="rId34"/>
    <p:sldId id="548" r:id="rId35"/>
    <p:sldId id="530" r:id="rId36"/>
    <p:sldId id="480" r:id="rId37"/>
    <p:sldId id="511" r:id="rId38"/>
    <p:sldId id="508" r:id="rId39"/>
    <p:sldId id="509" r:id="rId40"/>
    <p:sldId id="510" r:id="rId41"/>
    <p:sldId id="453" r:id="rId42"/>
    <p:sldId id="375" r:id="rId43"/>
    <p:sldId id="292" r:id="rId44"/>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EF1558"/>
    <a:srgbClr val="FFCC99"/>
    <a:srgbClr val="FFCCFF"/>
    <a:srgbClr val="CCECFF"/>
    <a:srgbClr val="FFFF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2" autoAdjust="0"/>
    <p:restoredTop sz="89277" autoAdjust="0"/>
  </p:normalViewPr>
  <p:slideViewPr>
    <p:cSldViewPr>
      <p:cViewPr varScale="1">
        <p:scale>
          <a:sx n="99" d="100"/>
          <a:sy n="99"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D1983F-AF00-487C-8DDC-3DD280D14AEC}" type="datetimeFigureOut">
              <a:rPr lang="fr-FR"/>
              <a:pPr>
                <a:defRPr/>
              </a:pPr>
              <a:t>17/10/2023</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4DFA3C-6914-47EA-96E7-A127167A6F53}" type="slidenum">
              <a:rPr lang="fr-FR"/>
              <a:pPr>
                <a:defRPr/>
              </a:pPr>
              <a:t>‹N°›</a:t>
            </a:fld>
            <a:endParaRPr lang="fr-FR"/>
          </a:p>
        </p:txBody>
      </p:sp>
    </p:spTree>
    <p:extLst>
      <p:ext uri="{BB962C8B-B14F-4D97-AF65-F5344CB8AC3E}">
        <p14:creationId xmlns:p14="http://schemas.microsoft.com/office/powerpoint/2010/main" val="47784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F9F1DD1-340A-414E-BF15-D8945F0B6634}" type="datetimeFigureOut">
              <a:rPr lang="fr-FR"/>
              <a:pPr>
                <a:defRPr/>
              </a:pPr>
              <a:t>17/10/2023</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1038" y="4714875"/>
            <a:ext cx="5435600"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F324167-BACA-44D0-970F-CC05C4B456CB}" type="slidenum">
              <a:rPr lang="fr-FR"/>
              <a:pPr>
                <a:defRPr/>
              </a:pPr>
              <a:t>‹N°›</a:t>
            </a:fld>
            <a:endParaRPr lang="fr-FR"/>
          </a:p>
        </p:txBody>
      </p:sp>
    </p:spTree>
    <p:extLst>
      <p:ext uri="{BB962C8B-B14F-4D97-AF65-F5344CB8AC3E}">
        <p14:creationId xmlns:p14="http://schemas.microsoft.com/office/powerpoint/2010/main" val="1618229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err="1" smtClean="0">
                <a:solidFill>
                  <a:schemeClr val="tx1"/>
                </a:solidFill>
                <a:effectLst/>
                <a:latin typeface="+mn-lt"/>
                <a:ea typeface="+mn-ea"/>
                <a:cs typeface="+mn-cs"/>
              </a:rPr>
              <a:t>Priac</a:t>
            </a:r>
            <a:r>
              <a:rPr lang="fr-FR" sz="1200" b="0" i="0" kern="1200" dirty="0" smtClean="0">
                <a:solidFill>
                  <a:schemeClr val="tx1"/>
                </a:solidFill>
                <a:effectLst/>
                <a:latin typeface="+mn-lt"/>
                <a:ea typeface="+mn-ea"/>
                <a:cs typeface="+mn-cs"/>
              </a:rPr>
              <a:t> = </a:t>
            </a:r>
            <a:r>
              <a:rPr lang="fr-FR" sz="1200" b="0" i="0" kern="1200" dirty="0" err="1" smtClean="0">
                <a:solidFill>
                  <a:schemeClr val="tx1"/>
                </a:solidFill>
                <a:effectLst/>
                <a:latin typeface="+mn-lt"/>
                <a:ea typeface="+mn-ea"/>
                <a:cs typeface="+mn-cs"/>
              </a:rPr>
              <a:t>PRogramme</a:t>
            </a:r>
            <a:r>
              <a:rPr lang="fr-FR" sz="1200" b="0" i="0" kern="1200" dirty="0" smtClean="0">
                <a:solidFill>
                  <a:schemeClr val="tx1"/>
                </a:solidFill>
                <a:effectLst/>
                <a:latin typeface="+mn-lt"/>
                <a:ea typeface="+mn-ea"/>
                <a:cs typeface="+mn-cs"/>
              </a:rPr>
              <a:t> Interdépartemental </a:t>
            </a:r>
            <a:r>
              <a:rPr lang="fr-FR" sz="1200" b="0" i="0" kern="1200" dirty="0" err="1" smtClean="0">
                <a:solidFill>
                  <a:schemeClr val="tx1"/>
                </a:solidFill>
                <a:effectLst/>
                <a:latin typeface="+mn-lt"/>
                <a:ea typeface="+mn-ea"/>
                <a:cs typeface="+mn-cs"/>
              </a:rPr>
              <a:t>d’ACcompagnement</a:t>
            </a:r>
            <a:r>
              <a:rPr lang="fr-FR" sz="1200" b="0" i="0" kern="1200" dirty="0" smtClean="0">
                <a:solidFill>
                  <a:schemeClr val="tx1"/>
                </a:solidFill>
                <a:effectLst/>
                <a:latin typeface="+mn-lt"/>
                <a:ea typeface="+mn-ea"/>
                <a:cs typeface="+mn-cs"/>
              </a:rPr>
              <a:t> des handicaps et de la perte d’autonomie.</a:t>
            </a:r>
            <a:r>
              <a:rPr lang="fr-FR" sz="1200" b="0" i="0" kern="1200" baseline="0" dirty="0" smtClean="0">
                <a:solidFill>
                  <a:schemeClr val="tx1"/>
                </a:solidFill>
                <a:effectLst/>
                <a:latin typeface="+mn-lt"/>
                <a:ea typeface="+mn-ea"/>
                <a:cs typeface="+mn-cs"/>
              </a:rPr>
              <a:t> Document ARS. Il décline les orientations nationales sur le territoire normand dans le cadre d’une gouvernance partagée des politiques publiques entre l’ARS et ses partenaires historiques avec pour objectif de conforter une politique publique inclusive, de soutenir le déploiement de la démarche « une réponse accompagnée pour tous », de maintenir l’accompagnement à domicile et d’agir pour les aidants. Le PRIAC 2022-2026 planifie l’utilisation des mesures nouvelles déléguées à l’ARS Normandie.</a:t>
            </a:r>
          </a:p>
          <a:p>
            <a:r>
              <a:rPr lang="fr-FR" sz="1200" b="0" i="0" kern="1200" baseline="0" dirty="0" smtClean="0">
                <a:solidFill>
                  <a:schemeClr val="tx1"/>
                </a:solidFill>
                <a:effectLst/>
                <a:latin typeface="+mn-lt"/>
                <a:ea typeface="+mn-ea"/>
                <a:cs typeface="+mn-cs"/>
              </a:rPr>
              <a:t>PAI = plan d’aide à l’investissement.</a:t>
            </a:r>
          </a:p>
          <a:p>
            <a:r>
              <a:rPr lang="fr-FR" sz="1200" b="0" i="0" kern="1200" baseline="0" dirty="0" smtClean="0">
                <a:solidFill>
                  <a:schemeClr val="tx1"/>
                </a:solidFill>
                <a:effectLst/>
                <a:latin typeface="+mn-lt"/>
                <a:ea typeface="+mn-ea"/>
                <a:cs typeface="+mn-cs"/>
              </a:rPr>
              <a:t>PPI = Plan </a:t>
            </a:r>
            <a:r>
              <a:rPr lang="fr-FR" sz="1200" b="0" i="0" kern="1200" baseline="0" dirty="0" err="1" smtClean="0">
                <a:solidFill>
                  <a:schemeClr val="tx1"/>
                </a:solidFill>
                <a:effectLst/>
                <a:latin typeface="+mn-lt"/>
                <a:ea typeface="+mn-ea"/>
                <a:cs typeface="+mn-cs"/>
              </a:rPr>
              <a:t>Plurinannuel</a:t>
            </a:r>
            <a:r>
              <a:rPr lang="fr-FR" sz="1200" b="0" i="0" kern="1200" baseline="0" dirty="0" smtClean="0">
                <a:solidFill>
                  <a:schemeClr val="tx1"/>
                </a:solidFill>
                <a:effectLst/>
                <a:latin typeface="+mn-lt"/>
                <a:ea typeface="+mn-ea"/>
                <a:cs typeface="+mn-cs"/>
              </a:rPr>
              <a:t> d’investissement</a:t>
            </a:r>
          </a:p>
          <a:p>
            <a:r>
              <a:rPr lang="fr-FR" sz="1200" b="0" i="0" kern="1200" baseline="0" dirty="0" smtClean="0">
                <a:solidFill>
                  <a:schemeClr val="tx1"/>
                </a:solidFill>
                <a:effectLst/>
                <a:latin typeface="+mn-lt"/>
                <a:ea typeface="+mn-ea"/>
                <a:cs typeface="+mn-cs"/>
              </a:rPr>
              <a:t>SAD = services à domicile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24167-BACA-44D0-970F-CC05C4B456C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73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32</a:t>
            </a:fld>
            <a:endParaRPr lang="fr-FR"/>
          </a:p>
        </p:txBody>
      </p:sp>
    </p:spTree>
    <p:extLst>
      <p:ext uri="{BB962C8B-B14F-4D97-AF65-F5344CB8AC3E}">
        <p14:creationId xmlns:p14="http://schemas.microsoft.com/office/powerpoint/2010/main" val="428107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 Département, ARS, caisses de retraite (MSA, CARSAT,</a:t>
            </a:r>
          </a:p>
          <a:p>
            <a:r>
              <a:rPr lang="fr-FR" dirty="0" smtClean="0"/>
              <a:t>AGIRC-ARRCO), services de l’Etat (DDETS, DDTM), communautés d’agglomération et de communes</a:t>
            </a:r>
          </a:p>
          <a:p>
            <a:r>
              <a:rPr lang="fr-FR" dirty="0" smtClean="0"/>
              <a:t>du département, Union Départementale des CCAS, Caisse Primaire d’Assurance Maladie, Mutualité</a:t>
            </a:r>
          </a:p>
          <a:p>
            <a:r>
              <a:rPr lang="fr-FR" dirty="0" smtClean="0"/>
              <a:t>Française…</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37</a:t>
            </a:fld>
            <a:endParaRPr lang="fr-FR"/>
          </a:p>
        </p:txBody>
      </p:sp>
    </p:spTree>
    <p:extLst>
      <p:ext uri="{BB962C8B-B14F-4D97-AF65-F5344CB8AC3E}">
        <p14:creationId xmlns:p14="http://schemas.microsoft.com/office/powerpoint/2010/main" val="291763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40</a:t>
            </a:fld>
            <a:endParaRPr lang="fr-FR"/>
          </a:p>
        </p:txBody>
      </p:sp>
    </p:spTree>
    <p:extLst>
      <p:ext uri="{BB962C8B-B14F-4D97-AF65-F5344CB8AC3E}">
        <p14:creationId xmlns:p14="http://schemas.microsoft.com/office/powerpoint/2010/main" val="308377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41</a:t>
            </a:fld>
            <a:endParaRPr lang="fr-FR"/>
          </a:p>
        </p:txBody>
      </p:sp>
    </p:spTree>
    <p:extLst>
      <p:ext uri="{BB962C8B-B14F-4D97-AF65-F5344CB8AC3E}">
        <p14:creationId xmlns:p14="http://schemas.microsoft.com/office/powerpoint/2010/main" val="315640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EPP</a:t>
            </a:r>
            <a:r>
              <a:rPr lang="fr-FR" baseline="0" dirty="0" smtClean="0"/>
              <a:t> = évaluation des pratiques professionnelles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24167-BACA-44D0-970F-CC05C4B456C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60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APP</a:t>
            </a:r>
            <a:r>
              <a:rPr lang="fr-FR" baseline="0" dirty="0" smtClean="0"/>
              <a:t> = analyse de pratiques professionnelles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24167-BACA-44D0-970F-CC05C4B456C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56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1" i="0" kern="1200" dirty="0" err="1" smtClean="0">
                <a:solidFill>
                  <a:schemeClr val="tx1"/>
                </a:solidFill>
                <a:effectLst/>
                <a:latin typeface="+mn-lt"/>
                <a:ea typeface="+mn-ea"/>
                <a:cs typeface="+mn-cs"/>
              </a:rPr>
              <a:t>esponsabilité</a:t>
            </a:r>
            <a:r>
              <a:rPr lang="fr-FR" sz="1200" b="1" i="0" kern="1200" dirty="0" smtClean="0">
                <a:solidFill>
                  <a:schemeClr val="tx1"/>
                </a:solidFill>
                <a:effectLst/>
                <a:latin typeface="+mn-lt"/>
                <a:ea typeface="+mn-ea"/>
                <a:cs typeface="+mn-cs"/>
              </a:rPr>
              <a:t> sociétale des entreprises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24167-BACA-44D0-970F-CC05C4B456C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31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dirty="0" smtClean="0"/>
              <a:t>Critères pour le calcul de la dotation dépendance fixée par le Conseil départemental en fonction :</a:t>
            </a:r>
          </a:p>
          <a:p>
            <a:r>
              <a:rPr lang="fr-FR" dirty="0" smtClean="0"/>
              <a:t>-	Du GMP validé par un médecin du Conseil départemental</a:t>
            </a:r>
          </a:p>
          <a:p>
            <a:r>
              <a:rPr lang="fr-FR" dirty="0" smtClean="0"/>
              <a:t>L’évaluation de la perte d’autonomie, réalisée à l’aide de la grille nationale AGGIR, donne lieu à un classement de chaque personne dans un « groupe iso-ressources » (GIR) ; elle permet de calculer un niveau de perte d’autonomie moyen des personnes hébergées, dénommé « groupe iso-ressources moyen pondéré » (GMP). Dans ce modèle, les diverses activités de la vie courante sont résumées par 10 variables d’activités corporelles et mentales: cohérence, orientation, toilette, habillage, alimentation, élimination, transferts, déplacements intérieurs, déplacements à l’extérieur et communication à distance.</a:t>
            </a:r>
          </a:p>
          <a:p>
            <a:r>
              <a:rPr lang="fr-FR" dirty="0" smtClean="0"/>
              <a:t>-	Du nombre de places</a:t>
            </a:r>
          </a:p>
          <a:p>
            <a:r>
              <a:rPr lang="fr-FR" dirty="0" smtClean="0"/>
              <a:t>Critères pour le calcul de la dotation soins fixée par l’ARS en fonction :</a:t>
            </a:r>
          </a:p>
          <a:p>
            <a:r>
              <a:rPr lang="fr-FR" dirty="0" smtClean="0"/>
              <a:t>-	Du PMP validé par un médecin de l’ARS</a:t>
            </a:r>
          </a:p>
          <a:p>
            <a:r>
              <a:rPr lang="fr-FR" dirty="0" smtClean="0"/>
              <a:t>Le "Pathos Moyen Pondéré" ou PMP est un indicateur synthétique de charge en soins médicaux et techniques pour une population donnée.</a:t>
            </a:r>
          </a:p>
          <a:p>
            <a:r>
              <a:rPr lang="fr-FR" dirty="0" smtClean="0"/>
              <a:t>Il correspond, dans cette population, à la somme des points de niveaux de soins dans les huit postes de ressources (médecin/psychiatre/infirmier/rééducation/psychothérapie/biologie/imagerie/pharmacie)  pondérés par un coefficient variable selon les postes, exprimé en moyenne par individu.</a:t>
            </a:r>
          </a:p>
          <a:p>
            <a:r>
              <a:rPr lang="fr-FR" dirty="0" smtClean="0"/>
              <a:t>-	De la présence ou non d’une pharmacie à usage interne</a:t>
            </a:r>
          </a:p>
          <a:p>
            <a:r>
              <a:rPr lang="fr-FR" dirty="0" smtClean="0"/>
              <a:t>-	Du nombre de places accordées</a:t>
            </a:r>
          </a:p>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25</a:t>
            </a:fld>
            <a:endParaRPr lang="fr-FR"/>
          </a:p>
        </p:txBody>
      </p:sp>
    </p:spTree>
    <p:extLst>
      <p:ext uri="{BB962C8B-B14F-4D97-AF65-F5344CB8AC3E}">
        <p14:creationId xmlns:p14="http://schemas.microsoft.com/office/powerpoint/2010/main" val="91255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26</a:t>
            </a:fld>
            <a:endParaRPr lang="fr-FR"/>
          </a:p>
        </p:txBody>
      </p:sp>
    </p:spTree>
    <p:extLst>
      <p:ext uri="{BB962C8B-B14F-4D97-AF65-F5344CB8AC3E}">
        <p14:creationId xmlns:p14="http://schemas.microsoft.com/office/powerpoint/2010/main" val="24228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27</a:t>
            </a:fld>
            <a:endParaRPr lang="fr-FR"/>
          </a:p>
        </p:txBody>
      </p:sp>
    </p:spTree>
    <p:extLst>
      <p:ext uri="{BB962C8B-B14F-4D97-AF65-F5344CB8AC3E}">
        <p14:creationId xmlns:p14="http://schemas.microsoft.com/office/powerpoint/2010/main" val="214284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28</a:t>
            </a:fld>
            <a:endParaRPr lang="fr-FR"/>
          </a:p>
        </p:txBody>
      </p:sp>
    </p:spTree>
    <p:extLst>
      <p:ext uri="{BB962C8B-B14F-4D97-AF65-F5344CB8AC3E}">
        <p14:creationId xmlns:p14="http://schemas.microsoft.com/office/powerpoint/2010/main" val="32453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NB : désormais plus de déclaration par les ESMS mais par les laboratoires</a:t>
            </a:r>
            <a:r>
              <a:rPr lang="fr-FR" baseline="0" dirty="0" smtClean="0"/>
              <a:t>, suite à la réalisation d’un test positif. Il n’y a plus de statistiques spécifiques aux ESMS.  </a:t>
            </a:r>
          </a:p>
          <a:p>
            <a:r>
              <a:rPr lang="fr-FR" baseline="0" dirty="0" smtClean="0"/>
              <a:t>En juin 2022 : </a:t>
            </a:r>
            <a:r>
              <a:rPr lang="fr-FR" sz="1200" b="1" dirty="0" smtClean="0"/>
              <a:t>593 pour 100 000 habitants</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31</a:t>
            </a:fld>
            <a:endParaRPr lang="fr-FR"/>
          </a:p>
        </p:txBody>
      </p:sp>
    </p:spTree>
    <p:extLst>
      <p:ext uri="{BB962C8B-B14F-4D97-AF65-F5344CB8AC3E}">
        <p14:creationId xmlns:p14="http://schemas.microsoft.com/office/powerpoint/2010/main" val="230152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fr-FR" smtClean="0"/>
              <a:t>Modifiez le style du titre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09808CF-DCCF-4E58-9457-FE38F42571DC}" type="datetimeFigureOut">
              <a:rPr lang="fr-FR" smtClean="0"/>
              <a:pPr>
                <a:defRPr/>
              </a:pPr>
              <a:t>17/10/2023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normAutofit/>
          </a:bodyPr>
          <a:lstStyle/>
          <a:p>
            <a:pPr>
              <a:defRPr/>
            </a:pPr>
            <a:fld id="{EB6CC875-09AD-4E73-AAC3-45DD7EB7C1EA}"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3DBBF334-1230-4866-84B3-FA268496B8BD}" type="datetimeFigureOut">
              <a:rPr lang="fr-FR" smtClean="0"/>
              <a:pPr>
                <a:defRPr/>
              </a:pPr>
              <a:t>17/10/2023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ABADA14-D8E9-49C4-A03E-3A662B3240B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DBFEDEE8-7093-4104-A5EA-21EDE6BA7D70}" type="datetimeFigureOut">
              <a:rPr lang="fr-FR" smtClean="0"/>
              <a:pPr>
                <a:defRPr/>
              </a:pPr>
              <a:t>17/10/2023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B1D6701-FD9F-4CF8-868F-CFE082E5092F}"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u tableau 2"/>
          <p:cNvSpPr>
            <a:spLocks noGrp="1"/>
          </p:cNvSpPr>
          <p:nvPr>
            <p:ph type="tbl" idx="1"/>
          </p:nvPr>
        </p:nvSpPr>
        <p:spPr>
          <a:xfrm>
            <a:off x="457200" y="1600200"/>
            <a:ext cx="8229600" cy="4708525"/>
          </a:xfrm>
        </p:spPr>
        <p:txBody>
          <a:bodyPr/>
          <a:lstStyle/>
          <a:p>
            <a:pPr lvl="0"/>
            <a:endParaRPr lang="fr-FR" noProof="0"/>
          </a:p>
        </p:txBody>
      </p:sp>
      <p:sp>
        <p:nvSpPr>
          <p:cNvPr id="4" name="Espace réservé de la date 13"/>
          <p:cNvSpPr>
            <a:spLocks noGrp="1"/>
          </p:cNvSpPr>
          <p:nvPr>
            <p:ph type="dt" sz="half" idx="10"/>
          </p:nvPr>
        </p:nvSpPr>
        <p:spPr/>
        <p:txBody>
          <a:bodyPr/>
          <a:lstStyle>
            <a:lvl1pPr>
              <a:defRPr/>
            </a:lvl1pPr>
          </a:lstStyle>
          <a:p>
            <a:pPr>
              <a:defRPr/>
            </a:pPr>
            <a:fld id="{C06CB0EE-FEDA-4A80-B575-C513D90F3D59}" type="datetimeFigureOut">
              <a:rPr lang="fr-FR"/>
              <a:pPr>
                <a:defRPr/>
              </a:pPr>
              <a:t>17/10/2023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6E138609-37DF-45F4-9F93-0F8D977530F0}"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1_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t>17/10/2023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268648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316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2829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4562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extLst>
      <p:ext uri="{BB962C8B-B14F-4D97-AF65-F5344CB8AC3E}">
        <p14:creationId xmlns:p14="http://schemas.microsoft.com/office/powerpoint/2010/main" val="3413348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1310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175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685800" y="1600201"/>
            <a:ext cx="7772400" cy="3733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4B3DE60-579F-4232-9539-C14E7FFAE245}" type="datetimeFigureOut">
              <a:rPr lang="fr-FR" smtClean="0"/>
              <a:pPr>
                <a:defRPr/>
              </a:pPr>
              <a:t>17/10/2023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56B8B14-9287-4560-9001-64B816CF6D13}" type="slidenum">
              <a:rPr lang="fr-FR" smtClean="0"/>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58784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fr-FR" smtClean="0"/>
              <a:t>Modifiez le style du titre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362782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11863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2063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8089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3838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0387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28471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extLst>
      <p:ext uri="{BB962C8B-B14F-4D97-AF65-F5344CB8AC3E}">
        <p14:creationId xmlns:p14="http://schemas.microsoft.com/office/powerpoint/2010/main" val="1198116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2514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FF479D9-F508-45ED-AA49-5415ADB61E1C}" type="datetimeFigureOut">
              <a:rPr lang="fr-FR" smtClean="0"/>
              <a:pPr>
                <a:defRPr/>
              </a:pPr>
              <a:t>17/10/2023</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9B9AFDB1-9C5B-4387-B54B-C8AD62F0EAB7}"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Modifiez le style du titre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7867B0A2-B985-4E05-B9D1-63AA0EDD644A}" type="datetimeFigureOut">
              <a:rPr lang="fr-FR" smtClean="0"/>
              <a:pPr>
                <a:defRPr/>
              </a:pPr>
              <a:t>17/10/2023</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878319B6-00A7-47F1-95D6-83C40DCA1DC6}" type="slidenum">
              <a:rPr lang="fr-FR" smtClean="0"/>
              <a:pPr>
                <a:defRPr/>
              </a:pPr>
              <a:t>‹N°›</a:t>
            </a:fld>
            <a:endParaRPr lang="fr-FR"/>
          </a:p>
        </p:txBody>
      </p:sp>
      <p:sp>
        <p:nvSpPr>
          <p:cNvPr id="13" name="Content Placeholder 12"/>
          <p:cNvSpPr>
            <a:spLocks noGrp="1"/>
          </p:cNvSpPr>
          <p:nvPr>
            <p:ph sz="quarter" idx="13"/>
          </p:nvPr>
        </p:nvSpPr>
        <p:spPr>
          <a:xfrm>
            <a:off x="685800" y="1536192"/>
            <a:ext cx="3657600"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8DACCE50-2270-4A69-8C89-23324C60CF87}" type="datetimeFigureOut">
              <a:rPr lang="fr-FR" smtClean="0"/>
              <a:pPr>
                <a:defRPr/>
              </a:pPr>
              <a:t>17/10/2023</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E8D1806C-763E-451A-B755-98FB8BBE243C}" type="slidenum">
              <a:rPr lang="fr-FR" smtClean="0"/>
              <a:pPr>
                <a:defRPr/>
              </a:pPr>
              <a:t>‹N°›</a:t>
            </a:fld>
            <a:endParaRPr lang="fr-FR"/>
          </a:p>
        </p:txBody>
      </p:sp>
      <p:sp>
        <p:nvSpPr>
          <p:cNvPr id="15" name="Content Placeholder 14"/>
          <p:cNvSpPr>
            <a:spLocks noGrp="1"/>
          </p:cNvSpPr>
          <p:nvPr>
            <p:ph sz="quarter" idx="13"/>
          </p:nvPr>
        </p:nvSpPr>
        <p:spPr>
          <a:xfrm>
            <a:off x="685800" y="2209800"/>
            <a:ext cx="3657600" cy="3200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Modifiez le style du titre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4D42438B-AE31-4536-AFDD-CB6F2C25D177}" type="datetimeFigureOut">
              <a:rPr lang="fr-FR" smtClean="0"/>
              <a:pPr>
                <a:defRPr/>
              </a:pPr>
              <a:t>17/10/2023</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1575E2AF-1D6D-4580-8906-CB0A570C9598}"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1095FD7B-A73D-411C-80AD-4E2EBF8F2A97}" type="datetimeFigureOut">
              <a:rPr lang="fr-FR" smtClean="0"/>
              <a:pPr>
                <a:defRPr/>
              </a:pPr>
              <a:t>17/10/2023</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CD549A41-D41F-4174-9954-64BF13417AC8}"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smtClean="0"/>
              <a:t>Modifiez le style du titre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0766BF0-1D6B-40D3-86F6-CB28FCFFE49C}" type="datetimeFigureOut">
              <a:rPr lang="fr-FR" smtClean="0"/>
              <a:pPr>
                <a:defRPr/>
              </a:pPr>
              <a:t>17/10/2023</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67FD56A-5CE9-4CB2-A4E5-E16B5EDD010C}" type="slidenum">
              <a:rPr lang="fr-FR" smtClean="0"/>
              <a:pPr>
                <a:defRPr/>
              </a:pPr>
              <a:t>‹N°›</a:t>
            </a:fld>
            <a:endParaRPr lang="fr-FR"/>
          </a:p>
        </p:txBody>
      </p:sp>
      <p:sp>
        <p:nvSpPr>
          <p:cNvPr id="13" name="Content Placeholder 12"/>
          <p:cNvSpPr>
            <a:spLocks noGrp="1"/>
          </p:cNvSpPr>
          <p:nvPr>
            <p:ph sz="quarter" idx="13"/>
          </p:nvPr>
        </p:nvSpPr>
        <p:spPr>
          <a:xfrm>
            <a:off x="4572000" y="609600"/>
            <a:ext cx="3886200" cy="419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5C3D3CC8-9B0A-4619-99F9-D4798E047556}" type="datetimeFigureOut">
              <a:rPr lang="fr-FR" smtClean="0"/>
              <a:pPr>
                <a:defRPr/>
              </a:pPr>
              <a:t>17/10/2023</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A657DE9A-286E-4D38-BC8C-255B3991199D}" type="slidenum">
              <a:rPr lang="fr-FR" smtClean="0"/>
              <a:pPr>
                <a:defRPr/>
              </a:pPr>
              <a:t>‹N°›</a:t>
            </a:fld>
            <a:endParaRPr lang="fr-F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smtClean="0"/>
              <a:t>Modifiez le style du titre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5">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68BEC2F5-2498-45BE-96E6-5247DC20C066}" type="datetimeFigureOut">
              <a:rPr lang="fr-FR" smtClean="0"/>
              <a:pPr>
                <a:defRPr/>
              </a:pPr>
              <a:t>17/10/2023</a:t>
            </a:fld>
            <a:endParaRPr lang="fr-F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fr-F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00476C31-F2BC-4CE8-A79D-4B95F4B8EB62}"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10/17/2023</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1909627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1.jpeg"/><Relationship Id="rId5" Type="http://schemas.openxmlformats.org/officeDocument/2006/relationships/slideLayout" Target="../slideLayouts/slideLayout15.xml"/><Relationship Id="rId4" Type="http://schemas.openxmlformats.org/officeDocument/2006/relationships/tags" Target="../tags/tag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0.xml"/><Relationship Id="rId7" Type="http://schemas.openxmlformats.org/officeDocument/2006/relationships/image" Target="../media/image2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2.jpeg"/><Relationship Id="rId5" Type="http://schemas.openxmlformats.org/officeDocument/2006/relationships/slideLayout" Target="../slideLayouts/slideLayout15.xml"/><Relationship Id="rId4" Type="http://schemas.openxmlformats.org/officeDocument/2006/relationships/tags" Target="../tags/tag31.xml"/></Relationships>
</file>

<file path=ppt/slides/_rels/slide21.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4.jpeg"/><Relationship Id="rId4" Type="http://schemas.openxmlformats.org/officeDocument/2006/relationships/tags" Target="../tags/tag35.xml"/><Relationship Id="rId9"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18.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slideLayout" Target="../slideLayouts/slideLayout15.xml"/><Relationship Id="rId1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1.gif"/><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0.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9.jpeg"/><Relationship Id="rId5" Type="http://schemas.openxmlformats.org/officeDocument/2006/relationships/tags" Target="../tags/tag13.xml"/><Relationship Id="rId15" Type="http://schemas.openxmlformats.org/officeDocument/2006/relationships/image" Target="../media/image13.gif"/><Relationship Id="rId10" Type="http://schemas.openxmlformats.org/officeDocument/2006/relationships/slideLayout" Target="../slideLayouts/slideLayout15.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g"/><Relationship Id="rId3" Type="http://schemas.openxmlformats.org/officeDocument/2006/relationships/tags" Target="../tags/tag20.xml"/><Relationship Id="rId7" Type="http://schemas.openxmlformats.org/officeDocument/2006/relationships/slideLayout" Target="../slideLayouts/slideLayout15.xml"/><Relationship Id="rId12" Type="http://schemas.openxmlformats.org/officeDocument/2006/relationships/image" Target="../media/image1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7.png"/><Relationship Id="rId5" Type="http://schemas.openxmlformats.org/officeDocument/2006/relationships/tags" Target="../tags/tag22.xml"/><Relationship Id="rId10" Type="http://schemas.openxmlformats.org/officeDocument/2006/relationships/image" Target="../media/image16.png"/><Relationship Id="rId4" Type="http://schemas.openxmlformats.org/officeDocument/2006/relationships/tags" Target="../tags/tag21.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ous-titre 2"/>
          <p:cNvSpPr>
            <a:spLocks noGrp="1"/>
          </p:cNvSpPr>
          <p:nvPr>
            <p:ph type="subTitle" idx="1"/>
          </p:nvPr>
        </p:nvSpPr>
        <p:spPr>
          <a:xfrm>
            <a:off x="1403648" y="1196752"/>
            <a:ext cx="6400800" cy="3941763"/>
          </a:xfrm>
        </p:spPr>
        <p:txBody>
          <a:bodyPr>
            <a:normAutofit/>
          </a:bodyPr>
          <a:lstStyle/>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algn="ctr" eaLnBrk="1" hangingPunct="1"/>
            <a:r>
              <a:rPr lang="fr-FR" sz="3600" b="1" dirty="0" smtClean="0">
                <a:solidFill>
                  <a:schemeClr val="tx1">
                    <a:lumMod val="65000"/>
                    <a:lumOff val="35000"/>
                  </a:schemeClr>
                </a:solidFill>
                <a:latin typeface="Georgia" panose="02040502050405020303" pitchFamily="18" charset="0"/>
              </a:rPr>
              <a:t>Conseil de la Vie Sociale</a:t>
            </a:r>
          </a:p>
          <a:p>
            <a:pPr algn="ctr" eaLnBrk="1" hangingPunct="1"/>
            <a:r>
              <a:rPr lang="fr-FR" sz="2800" dirty="0" smtClean="0">
                <a:solidFill>
                  <a:schemeClr val="tx1">
                    <a:lumMod val="65000"/>
                    <a:lumOff val="35000"/>
                  </a:schemeClr>
                </a:solidFill>
                <a:latin typeface="Georgia" panose="02040502050405020303" pitchFamily="18" charset="0"/>
              </a:rPr>
              <a:t>18 octobre 2023</a:t>
            </a:r>
          </a:p>
        </p:txBody>
      </p:sp>
      <p:pic>
        <p:nvPicPr>
          <p:cNvPr id="2050" name="Picture 2" descr="X:\Commun\logo 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431" y="1268760"/>
            <a:ext cx="2270052"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705" y="116632"/>
            <a:ext cx="8021735" cy="1320800"/>
          </a:xfrm>
        </p:spPr>
        <p:txBody>
          <a:bodyPr>
            <a:normAutofit/>
          </a:bodyPr>
          <a:lstStyle/>
          <a:p>
            <a:r>
              <a:rPr lang="fr-FR" sz="2400" dirty="0" smtClean="0">
                <a:latin typeface="Georgia" panose="02040502050405020303" pitchFamily="18" charset="0"/>
              </a:rPr>
              <a:t>Organisation du projet d’établissement 2023-2027</a:t>
            </a:r>
            <a:endParaRPr lang="fr-FR" sz="2400" dirty="0">
              <a:latin typeface="Georgia" panose="02040502050405020303" pitchFamily="18" charset="0"/>
            </a:endParaRPr>
          </a:p>
        </p:txBody>
      </p:sp>
      <p:sp>
        <p:nvSpPr>
          <p:cNvPr id="3" name="Espace réservé du contenu 2"/>
          <p:cNvSpPr>
            <a:spLocks noGrp="1"/>
          </p:cNvSpPr>
          <p:nvPr>
            <p:ph idx="1"/>
          </p:nvPr>
        </p:nvSpPr>
        <p:spPr>
          <a:xfrm>
            <a:off x="107505" y="764704"/>
            <a:ext cx="8712968" cy="5832648"/>
          </a:xfrm>
        </p:spPr>
        <p:txBody>
          <a:bodyPr>
            <a:noAutofit/>
          </a:bodyPr>
          <a:lstStyle/>
          <a:p>
            <a:r>
              <a:rPr lang="fr-FR" sz="2400" b="1" dirty="0" smtClean="0">
                <a:latin typeface="Georgia" panose="02040502050405020303" pitchFamily="18" charset="0"/>
              </a:rPr>
              <a:t>6 orientations stratégiques </a:t>
            </a:r>
            <a:r>
              <a:rPr lang="fr-FR" sz="2400" dirty="0" smtClean="0">
                <a:latin typeface="Georgia" panose="02040502050405020303" pitchFamily="18" charset="0"/>
              </a:rPr>
              <a:t>présentées en diapo précédente</a:t>
            </a:r>
          </a:p>
          <a:p>
            <a:r>
              <a:rPr lang="fr-FR" sz="2400" b="1" dirty="0" smtClean="0">
                <a:latin typeface="Georgia" panose="02040502050405020303" pitchFamily="18" charset="0"/>
              </a:rPr>
              <a:t>Déclinées en 9 fiches actions opérationnelles </a:t>
            </a:r>
            <a:r>
              <a:rPr lang="fr-FR" sz="2400" dirty="0" smtClean="0">
                <a:latin typeface="Georgia" panose="02040502050405020303" pitchFamily="18" charset="0"/>
              </a:rPr>
              <a:t>avec: </a:t>
            </a:r>
          </a:p>
          <a:p>
            <a:pPr>
              <a:buFont typeface="Arial" panose="020B0604020202020204" pitchFamily="34" charset="0"/>
              <a:buChar char="•"/>
            </a:pPr>
            <a:r>
              <a:rPr lang="fr-FR" sz="2400" dirty="0" smtClean="0">
                <a:latin typeface="Georgia" panose="02040502050405020303" pitchFamily="18" charset="0"/>
              </a:rPr>
              <a:t>Contexte</a:t>
            </a:r>
          </a:p>
          <a:p>
            <a:pPr>
              <a:buFont typeface="Arial" panose="020B0604020202020204" pitchFamily="34" charset="0"/>
              <a:buChar char="•"/>
            </a:pPr>
            <a:r>
              <a:rPr lang="fr-FR" sz="2400" dirty="0" smtClean="0">
                <a:latin typeface="Georgia" panose="02040502050405020303" pitchFamily="18" charset="0"/>
              </a:rPr>
              <a:t>Groupe projet associé</a:t>
            </a:r>
          </a:p>
          <a:p>
            <a:pPr>
              <a:buFont typeface="Arial" panose="020B0604020202020204" pitchFamily="34" charset="0"/>
              <a:buChar char="•"/>
            </a:pPr>
            <a:r>
              <a:rPr lang="fr-FR" sz="2400" dirty="0" smtClean="0">
                <a:latin typeface="Georgia" panose="02040502050405020303" pitchFamily="18" charset="0"/>
              </a:rPr>
              <a:t>Personnes/service/organismes concernés</a:t>
            </a:r>
          </a:p>
          <a:p>
            <a:pPr>
              <a:buFont typeface="Arial" panose="020B0604020202020204" pitchFamily="34" charset="0"/>
              <a:buChar char="•"/>
            </a:pPr>
            <a:r>
              <a:rPr lang="fr-FR" sz="2400" dirty="0" smtClean="0">
                <a:latin typeface="Georgia" panose="02040502050405020303" pitchFamily="18" charset="0"/>
              </a:rPr>
              <a:t>Pilote(s)</a:t>
            </a:r>
          </a:p>
          <a:p>
            <a:pPr>
              <a:buFont typeface="Arial" panose="020B0604020202020204" pitchFamily="34" charset="0"/>
              <a:buChar char="•"/>
            </a:pPr>
            <a:r>
              <a:rPr lang="fr-FR" sz="2400" dirty="0" smtClean="0">
                <a:latin typeface="Georgia" panose="02040502050405020303" pitchFamily="18" charset="0"/>
              </a:rPr>
              <a:t>Partenaires associés</a:t>
            </a:r>
          </a:p>
          <a:p>
            <a:pPr>
              <a:buFont typeface="Arial" panose="020B0604020202020204" pitchFamily="34" charset="0"/>
              <a:buChar char="•"/>
            </a:pPr>
            <a:r>
              <a:rPr lang="fr-FR" sz="2400" dirty="0" smtClean="0">
                <a:latin typeface="Georgia" panose="02040502050405020303" pitchFamily="18" charset="0"/>
              </a:rPr>
              <a:t>Échéances</a:t>
            </a:r>
          </a:p>
          <a:p>
            <a:pPr>
              <a:buFont typeface="Arial" panose="020B0604020202020204" pitchFamily="34" charset="0"/>
              <a:buChar char="•"/>
            </a:pPr>
            <a:r>
              <a:rPr lang="fr-FR" sz="2400" dirty="0" smtClean="0">
                <a:latin typeface="Georgia" panose="02040502050405020303" pitchFamily="18" charset="0"/>
              </a:rPr>
              <a:t>Actions : </a:t>
            </a:r>
          </a:p>
          <a:p>
            <a:pPr>
              <a:buFontTx/>
              <a:buChar char="-"/>
            </a:pPr>
            <a:r>
              <a:rPr lang="fr-FR" sz="2400" dirty="0" smtClean="0">
                <a:latin typeface="Georgia" panose="02040502050405020303" pitchFamily="18" charset="0"/>
              </a:rPr>
              <a:t>Action 1 : …</a:t>
            </a:r>
          </a:p>
          <a:p>
            <a:pPr marL="0" indent="0">
              <a:buNone/>
            </a:pPr>
            <a:r>
              <a:rPr lang="fr-FR" sz="2400" dirty="0" smtClean="0">
                <a:latin typeface="Georgia" panose="02040502050405020303" pitchFamily="18" charset="0"/>
              </a:rPr>
              <a:t>Modalités/moyens de mise en œuvre des actions</a:t>
            </a:r>
          </a:p>
          <a:p>
            <a:pPr marL="0" indent="0">
              <a:buNone/>
            </a:pPr>
            <a:r>
              <a:rPr lang="fr-FR" sz="2400" dirty="0" smtClean="0">
                <a:latin typeface="Georgia" panose="02040502050405020303" pitchFamily="18" charset="0"/>
              </a:rPr>
              <a:t>* Indicateurs de suivi de l’objectif mobilisé et cible</a:t>
            </a:r>
          </a:p>
        </p:txBody>
      </p:sp>
    </p:spTree>
    <p:extLst>
      <p:ext uri="{BB962C8B-B14F-4D97-AF65-F5344CB8AC3E}">
        <p14:creationId xmlns:p14="http://schemas.microsoft.com/office/powerpoint/2010/main" val="68698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107501" y="116633"/>
          <a:ext cx="8928994" cy="6696633"/>
        </p:xfrm>
        <a:graphic>
          <a:graphicData uri="http://schemas.openxmlformats.org/drawingml/2006/table">
            <a:tbl>
              <a:tblPr>
                <a:tableStyleId>{5C22544A-7EE6-4342-B048-85BDC9FD1C3A}</a:tableStyleId>
              </a:tblPr>
              <a:tblGrid>
                <a:gridCol w="1116125">
                  <a:extLst>
                    <a:ext uri="{9D8B030D-6E8A-4147-A177-3AD203B41FA5}">
                      <a16:colId xmlns:a16="http://schemas.microsoft.com/office/drawing/2014/main" val="2007390327"/>
                    </a:ext>
                  </a:extLst>
                </a:gridCol>
                <a:gridCol w="2381064">
                  <a:extLst>
                    <a:ext uri="{9D8B030D-6E8A-4147-A177-3AD203B41FA5}">
                      <a16:colId xmlns:a16="http://schemas.microsoft.com/office/drawing/2014/main" val="1198556699"/>
                    </a:ext>
                  </a:extLst>
                </a:gridCol>
                <a:gridCol w="3919638">
                  <a:extLst>
                    <a:ext uri="{9D8B030D-6E8A-4147-A177-3AD203B41FA5}">
                      <a16:colId xmlns:a16="http://schemas.microsoft.com/office/drawing/2014/main" val="3794078970"/>
                    </a:ext>
                  </a:extLst>
                </a:gridCol>
                <a:gridCol w="576064">
                  <a:extLst>
                    <a:ext uri="{9D8B030D-6E8A-4147-A177-3AD203B41FA5}">
                      <a16:colId xmlns:a16="http://schemas.microsoft.com/office/drawing/2014/main" val="1651364547"/>
                    </a:ext>
                  </a:extLst>
                </a:gridCol>
                <a:gridCol w="504056">
                  <a:extLst>
                    <a:ext uri="{9D8B030D-6E8A-4147-A177-3AD203B41FA5}">
                      <a16:colId xmlns:a16="http://schemas.microsoft.com/office/drawing/2014/main" val="443971953"/>
                    </a:ext>
                  </a:extLst>
                </a:gridCol>
                <a:gridCol w="432047">
                  <a:extLst>
                    <a:ext uri="{9D8B030D-6E8A-4147-A177-3AD203B41FA5}">
                      <a16:colId xmlns:a16="http://schemas.microsoft.com/office/drawing/2014/main" val="1410043613"/>
                    </a:ext>
                  </a:extLst>
                </a:gridCol>
              </a:tblGrid>
              <a:tr h="664512">
                <a:tc>
                  <a:txBody>
                    <a:bodyPr/>
                    <a:lstStyle/>
                    <a:p>
                      <a:pPr algn="ctr" fontAlgn="ctr"/>
                      <a:r>
                        <a:rPr lang="fr-FR" sz="1100" b="1" u="none" strike="noStrike" dirty="0">
                          <a:effectLst/>
                        </a:rPr>
                        <a:t>Actions stratégiques  : Intitulé de la fiche action</a:t>
                      </a:r>
                      <a:endParaRPr lang="fr-FR" sz="1100" b="1" i="0" u="none" strike="noStrike" dirty="0">
                        <a:solidFill>
                          <a:srgbClr val="FFFFFF"/>
                        </a:solidFill>
                        <a:effectLst/>
                        <a:latin typeface="Century Gothic" panose="020B0502020202020204" pitchFamily="34" charset="0"/>
                      </a:endParaRPr>
                    </a:p>
                  </a:txBody>
                  <a:tcPr marL="4587" marR="4587" marT="4587" marB="0" anchor="ctr">
                    <a:solidFill>
                      <a:schemeClr val="accent2">
                        <a:lumMod val="40000"/>
                        <a:lumOff val="60000"/>
                      </a:schemeClr>
                    </a:solidFill>
                  </a:tcPr>
                </a:tc>
                <a:tc>
                  <a:txBody>
                    <a:bodyPr/>
                    <a:lstStyle/>
                    <a:p>
                      <a:pPr algn="ctr" fontAlgn="ctr"/>
                      <a:r>
                        <a:rPr lang="fr-FR" sz="1100" b="1" u="none" strike="noStrike" dirty="0">
                          <a:effectLst/>
                        </a:rPr>
                        <a:t>Actions</a:t>
                      </a:r>
                      <a:endParaRPr lang="fr-FR" sz="1100" b="1" i="0" u="none" strike="noStrike" dirty="0">
                        <a:solidFill>
                          <a:srgbClr val="FFFFFF"/>
                        </a:solidFill>
                        <a:effectLst/>
                        <a:latin typeface="Century Gothic" panose="020B0502020202020204" pitchFamily="34" charset="0"/>
                      </a:endParaRPr>
                    </a:p>
                  </a:txBody>
                  <a:tcPr marL="4587" marR="4587" marT="4587" marB="0" anchor="ctr">
                    <a:solidFill>
                      <a:schemeClr val="accent2">
                        <a:lumMod val="40000"/>
                        <a:lumOff val="60000"/>
                      </a:schemeClr>
                    </a:solidFill>
                  </a:tcPr>
                </a:tc>
                <a:tc>
                  <a:txBody>
                    <a:bodyPr/>
                    <a:lstStyle/>
                    <a:p>
                      <a:pPr algn="ctr" fontAlgn="ctr"/>
                      <a:r>
                        <a:rPr lang="fr-FR" sz="1100" b="1" u="none" strike="noStrike" dirty="0">
                          <a:effectLst/>
                        </a:rPr>
                        <a:t>Remarques</a:t>
                      </a:r>
                      <a:endParaRPr lang="fr-FR" sz="1100" b="1" i="0" u="none" strike="noStrike" dirty="0">
                        <a:solidFill>
                          <a:srgbClr val="FFFFFF"/>
                        </a:solidFill>
                        <a:effectLst/>
                        <a:latin typeface="Century Gothic" panose="020B0502020202020204" pitchFamily="34" charset="0"/>
                      </a:endParaRPr>
                    </a:p>
                  </a:txBody>
                  <a:tcPr marL="4587" marR="4587" marT="4587" marB="0" anchor="ctr">
                    <a:solidFill>
                      <a:schemeClr val="accent2">
                        <a:lumMod val="40000"/>
                        <a:lumOff val="60000"/>
                      </a:schemeClr>
                    </a:solidFill>
                  </a:tcPr>
                </a:tc>
                <a:tc>
                  <a:txBody>
                    <a:bodyPr/>
                    <a:lstStyle/>
                    <a:p>
                      <a:pPr algn="ctr" fontAlgn="ctr"/>
                      <a:r>
                        <a:rPr lang="fr-FR" sz="1100" b="1" u="none" strike="noStrike" dirty="0" err="1" smtClean="0">
                          <a:effectLst/>
                        </a:rPr>
                        <a:t>Réali-sation</a:t>
                      </a:r>
                      <a:endParaRPr lang="fr-FR" sz="1100" b="1" i="0" u="none" strike="noStrike" dirty="0">
                        <a:solidFill>
                          <a:srgbClr val="FFFFFF"/>
                        </a:solidFill>
                        <a:effectLst/>
                        <a:latin typeface="Century Gothic" panose="020B0502020202020204" pitchFamily="34" charset="0"/>
                      </a:endParaRPr>
                    </a:p>
                  </a:txBody>
                  <a:tcPr marL="4587" marR="4587" marT="4587" marB="0" anchor="ctr">
                    <a:solidFill>
                      <a:schemeClr val="accent2">
                        <a:lumMod val="40000"/>
                        <a:lumOff val="60000"/>
                      </a:schemeClr>
                    </a:solidFill>
                  </a:tcPr>
                </a:tc>
                <a:tc>
                  <a:txBody>
                    <a:bodyPr/>
                    <a:lstStyle/>
                    <a:p>
                      <a:pPr algn="ctr" fontAlgn="ctr"/>
                      <a:r>
                        <a:rPr lang="fr-FR" sz="1100" b="1" u="none" strike="noStrike" dirty="0">
                          <a:effectLst/>
                        </a:rPr>
                        <a:t>Pilotes</a:t>
                      </a:r>
                      <a:endParaRPr lang="fr-FR" sz="1100" b="1" i="0" u="none" strike="noStrike" dirty="0">
                        <a:solidFill>
                          <a:srgbClr val="FFFFFF"/>
                        </a:solidFill>
                        <a:effectLst/>
                        <a:latin typeface="Century Gothic" panose="020B0502020202020204" pitchFamily="34" charset="0"/>
                      </a:endParaRPr>
                    </a:p>
                  </a:txBody>
                  <a:tcPr marL="4587" marR="4587" marT="4587" marB="0" anchor="ctr">
                    <a:solidFill>
                      <a:schemeClr val="accent2">
                        <a:lumMod val="40000"/>
                        <a:lumOff val="60000"/>
                      </a:schemeClr>
                    </a:solidFill>
                  </a:tcPr>
                </a:tc>
                <a:tc>
                  <a:txBody>
                    <a:bodyPr/>
                    <a:lstStyle/>
                    <a:p>
                      <a:pPr algn="ctr" fontAlgn="ctr"/>
                      <a:r>
                        <a:rPr lang="fr-FR" sz="1100" b="1" u="none" strike="noStrike" dirty="0">
                          <a:effectLst/>
                        </a:rPr>
                        <a:t>Délai</a:t>
                      </a:r>
                      <a:endParaRPr lang="fr-FR" sz="1100" b="1" i="0" u="none" strike="noStrike" dirty="0">
                        <a:solidFill>
                          <a:srgbClr val="FFFFFF"/>
                        </a:solidFill>
                        <a:effectLst/>
                        <a:latin typeface="Century Gothic" panose="020B0502020202020204" pitchFamily="34" charset="0"/>
                      </a:endParaRPr>
                    </a:p>
                  </a:txBody>
                  <a:tcPr marL="4587" marR="4587" marT="4587" marB="0" anchor="ctr">
                    <a:solidFill>
                      <a:schemeClr val="accent2">
                        <a:lumMod val="40000"/>
                        <a:lumOff val="60000"/>
                      </a:schemeClr>
                    </a:solidFill>
                  </a:tcPr>
                </a:tc>
                <a:extLst>
                  <a:ext uri="{0D108BD9-81ED-4DB2-BD59-A6C34878D82A}">
                    <a16:rowId xmlns:a16="http://schemas.microsoft.com/office/drawing/2014/main" val="3476112151"/>
                  </a:ext>
                </a:extLst>
              </a:tr>
              <a:tr h="180464">
                <a:tc rowSpan="5">
                  <a:txBody>
                    <a:bodyPr/>
                    <a:lstStyle/>
                    <a:p>
                      <a:pPr algn="ctr" rtl="0" fontAlgn="t"/>
                      <a:r>
                        <a:rPr lang="fr-FR" sz="1600" b="1" u="none" strike="noStrike" dirty="0">
                          <a:effectLst/>
                        </a:rPr>
                        <a:t>Notre bâti et notre philosophie </a:t>
                      </a:r>
                      <a:r>
                        <a:rPr lang="fr-FR" sz="1600" b="1" u="none" strike="noStrike" dirty="0" smtClean="0">
                          <a:effectLst/>
                        </a:rPr>
                        <a:t>d'</a:t>
                      </a:r>
                      <a:r>
                        <a:rPr lang="fr-FR" sz="1600" b="1" u="none" strike="noStrike" dirty="0" err="1" smtClean="0">
                          <a:effectLst/>
                        </a:rPr>
                        <a:t>accompa-gnement</a:t>
                      </a:r>
                      <a:r>
                        <a:rPr lang="fr-FR" sz="1600" b="1" u="none" strike="noStrike" dirty="0" smtClean="0">
                          <a:effectLst/>
                        </a:rPr>
                        <a:t> </a:t>
                      </a:r>
                      <a:r>
                        <a:rPr lang="fr-FR" sz="1600" b="1" u="none" strike="noStrike" dirty="0">
                          <a:effectLst/>
                        </a:rPr>
                        <a:t>de demain</a:t>
                      </a:r>
                      <a:endParaRPr lang="fr-FR" sz="1600" b="1" i="0" u="none" strike="noStrike" dirty="0">
                        <a:solidFill>
                          <a:srgbClr val="FF0000"/>
                        </a:solidFill>
                        <a:effectLst/>
                        <a:latin typeface="Century Gothic" panose="020B0502020202020204" pitchFamily="34" charset="0"/>
                      </a:endParaRPr>
                    </a:p>
                  </a:txBody>
                  <a:tcPr marL="4587" marR="4587" marT="4587" marB="0"/>
                </a:tc>
                <a:tc rowSpan="4">
                  <a:txBody>
                    <a:bodyPr/>
                    <a:lstStyle/>
                    <a:p>
                      <a:pPr algn="l" fontAlgn="b"/>
                      <a:r>
                        <a:rPr lang="fr-FR" sz="1100" u="none" strike="noStrike" dirty="0">
                          <a:effectLst/>
                        </a:rPr>
                        <a:t>Action 1 : Se projeter dans l'action </a:t>
                      </a:r>
                      <a:endParaRPr lang="fr-FR" sz="1100" b="0" i="0" u="none" strike="noStrike" dirty="0">
                        <a:solidFill>
                          <a:srgbClr val="000000"/>
                        </a:solidFill>
                        <a:effectLst/>
                        <a:latin typeface="Calibri" panose="020F0502020204030204" pitchFamily="34" charset="0"/>
                      </a:endParaRPr>
                    </a:p>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Mettre en place l’action d’un programmiste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4587" marR="4587" marT="4587" marB="0" anchor="b"/>
                </a:tc>
                <a:tc rowSpan="5">
                  <a:txBody>
                    <a:bodyPr/>
                    <a:lstStyle/>
                    <a:p>
                      <a:pPr algn="ctr" fontAlgn="ctr"/>
                      <a:r>
                        <a:rPr lang="fr-FR" sz="1000" u="none" strike="noStrike" dirty="0" smtClean="0">
                          <a:effectLst/>
                        </a:rPr>
                        <a:t>DIR., </a:t>
                      </a:r>
                      <a:r>
                        <a:rPr lang="fr-FR" sz="1000" u="none" strike="noStrike" dirty="0">
                          <a:effectLst/>
                        </a:rPr>
                        <a:t>COMPTABLE </a:t>
                      </a:r>
                      <a:r>
                        <a:rPr lang="fr-FR" sz="1000" u="none" strike="noStrike" dirty="0" smtClean="0">
                          <a:effectLst/>
                        </a:rPr>
                        <a:t>PUBLIC.;</a:t>
                      </a:r>
                      <a:r>
                        <a:rPr lang="fr-FR" sz="1000" u="none" strike="noStrike" baseline="0" dirty="0" smtClean="0">
                          <a:effectLst/>
                        </a:rPr>
                        <a:t> CA</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2023</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920854722"/>
                  </a:ext>
                </a:extLst>
              </a:tr>
              <a:tr h="80492">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Réflexion sur une possible coopération avec un bailleur</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rowSpan="2">
                  <a:txBody>
                    <a:bodyPr/>
                    <a:lstStyle/>
                    <a:p>
                      <a:pPr algn="ctr" fontAlgn="b"/>
                      <a:r>
                        <a:rPr lang="fr-FR" sz="1000" u="none" strike="noStrike">
                          <a:effectLst/>
                        </a:rPr>
                        <a:t>2023</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19264243"/>
                  </a:ext>
                </a:extLst>
              </a:tr>
              <a:tr h="254021">
                <a:tc vMerge="1">
                  <a:txBody>
                    <a:bodyPr/>
                    <a:lstStyle/>
                    <a:p>
                      <a:endParaRPr lang="fr-FR"/>
                    </a:p>
                  </a:txBody>
                  <a:tcPr/>
                </a:tc>
                <a:tc vMerge="1">
                  <a:txBody>
                    <a:bodyPr/>
                    <a:lstStyle/>
                    <a:p>
                      <a:endParaRPr lang="fr-FR"/>
                    </a:p>
                  </a:txBody>
                  <a:tcPr/>
                </a:tc>
                <a:tc rowSpan="2">
                  <a:txBody>
                    <a:bodyPr/>
                    <a:lstStyle/>
                    <a:p>
                      <a:pPr algn="l" fontAlgn="b"/>
                      <a:r>
                        <a:rPr lang="fr-FR" sz="1100" u="none" strike="noStrike" dirty="0">
                          <a:effectLst/>
                        </a:rPr>
                        <a:t>Réaliser un budget prévisionnel réhabilitation-construction dans le cadre d’un PPI</a:t>
                      </a:r>
                      <a:endParaRPr lang="fr-FR" sz="1100" b="0" i="0" u="none" strike="noStrike" dirty="0">
                        <a:solidFill>
                          <a:srgbClr val="000000"/>
                        </a:solidFill>
                        <a:effectLst/>
                        <a:latin typeface="Calibri" panose="020F0502020204030204" pitchFamily="34" charset="0"/>
                      </a:endParaRPr>
                    </a:p>
                  </a:txBody>
                  <a:tcPr marL="4587" marR="4587" marT="4587" marB="0" anchor="b"/>
                </a:tc>
                <a:tc rowSpan="2">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543878727"/>
                  </a:ext>
                </a:extLst>
              </a:tr>
              <a:tr h="158300">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pPr algn="l" fontAlgn="b"/>
                      <a:endParaRPr lang="fr-FR" sz="1100" b="0" i="0" u="none" strike="noStrike">
                        <a:solidFill>
                          <a:srgbClr val="000000"/>
                        </a:solidFill>
                        <a:effectLst/>
                        <a:latin typeface="Calibri" panose="020F0502020204030204" pitchFamily="34" charset="0"/>
                      </a:endParaRPr>
                    </a:p>
                  </a:txBody>
                  <a:tcPr marL="4587" marR="4587" marT="4587" marB="0" anchor="b"/>
                </a:tc>
                <a:tc vMerge="1">
                  <a:txBody>
                    <a:bodyPr/>
                    <a:lstStyle/>
                    <a:p>
                      <a:pPr algn="ctr" fontAlgn="b"/>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a:effectLst/>
                        </a:rPr>
                        <a:t>2023</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891867898"/>
                  </a:ext>
                </a:extLst>
              </a:tr>
              <a:tr h="504056">
                <a:tc vMerge="1">
                  <a:txBody>
                    <a:bodyPr/>
                    <a:lstStyle/>
                    <a:p>
                      <a:endParaRPr lang="fr-FR"/>
                    </a:p>
                  </a:txBody>
                  <a:tcPr/>
                </a:tc>
                <a:tc>
                  <a:txBody>
                    <a:bodyPr/>
                    <a:lstStyle/>
                    <a:p>
                      <a:pPr algn="l" fontAlgn="b"/>
                      <a:r>
                        <a:rPr lang="fr-FR" sz="1100" u="none" strike="noStrike" dirty="0">
                          <a:effectLst/>
                        </a:rPr>
                        <a:t>Action 2 : Réalisation de l'action</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Obtenir l'accord des autorités de tarifications et de contrôle pour inscription au PRIAC, Inscription au </a:t>
                      </a:r>
                      <a:r>
                        <a:rPr lang="fr-FR" sz="1100" u="none" strike="noStrike" dirty="0" smtClean="0">
                          <a:effectLst/>
                        </a:rPr>
                        <a:t>PAI</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2025</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187872768"/>
                  </a:ext>
                </a:extLst>
              </a:tr>
              <a:tr h="334513">
                <a:tc rowSpan="6">
                  <a:txBody>
                    <a:bodyPr/>
                    <a:lstStyle/>
                    <a:p>
                      <a:pPr algn="ctr" rtl="0" fontAlgn="ctr"/>
                      <a:r>
                        <a:rPr lang="fr-FR" sz="1600" b="1" u="none" strike="noStrike" dirty="0">
                          <a:effectLst/>
                        </a:rPr>
                        <a:t>Notre SSIAD de demain</a:t>
                      </a:r>
                      <a:endParaRPr lang="fr-FR" sz="1600" b="1" i="0" u="none" strike="noStrike" dirty="0">
                        <a:solidFill>
                          <a:srgbClr val="FF0000"/>
                        </a:solidFill>
                        <a:effectLst/>
                        <a:latin typeface="Century Gothic" panose="020B0502020202020204" pitchFamily="34" charset="0"/>
                      </a:endParaRPr>
                    </a:p>
                    <a:p>
                      <a:pPr algn="ctr" rtl="0" fontAlgn="ctr"/>
                      <a:r>
                        <a:rPr lang="fr-FR" sz="1600" b="1" u="none" strike="noStrike" dirty="0">
                          <a:effectLst/>
                        </a:rPr>
                        <a:t> </a:t>
                      </a:r>
                      <a:endParaRPr lang="fr-FR" sz="1600" b="1" i="0" u="none" strike="noStrike" dirty="0">
                        <a:solidFill>
                          <a:srgbClr val="FF0000"/>
                        </a:solidFill>
                        <a:effectLst/>
                        <a:latin typeface="Century Gothic" panose="020B0502020202020204" pitchFamily="34" charset="0"/>
                      </a:endParaRPr>
                    </a:p>
                    <a:p>
                      <a:pPr algn="ctr" rtl="0" fontAlgn="ctr"/>
                      <a:r>
                        <a:rPr lang="fr-FR" sz="1600" b="1" u="none" strike="noStrike" dirty="0">
                          <a:effectLst/>
                        </a:rPr>
                        <a:t> </a:t>
                      </a:r>
                      <a:endParaRPr lang="fr-FR" sz="1600" b="1" i="0" u="none" strike="noStrike" dirty="0">
                        <a:solidFill>
                          <a:srgbClr val="FF0000"/>
                        </a:solidFill>
                        <a:effectLst/>
                        <a:latin typeface="Century Gothic" panose="020B0502020202020204" pitchFamily="34" charset="0"/>
                      </a:endParaRPr>
                    </a:p>
                    <a:p>
                      <a:pPr algn="ctr" rtl="0" fontAlgn="ctr"/>
                      <a:r>
                        <a:rPr lang="fr-FR" sz="1600" b="1" u="none" strike="noStrike" dirty="0">
                          <a:effectLst/>
                        </a:rPr>
                        <a:t> </a:t>
                      </a:r>
                      <a:endParaRPr lang="fr-FR" sz="16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100" u="none" strike="noStrike">
                          <a:effectLst/>
                        </a:rPr>
                        <a:t>Action 1 : Se projeter autour de la réflexion d'un service autonomie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Contacter et rencontrer les SAD du territoire du SSIAD</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rowSpan="3">
                  <a:txBody>
                    <a:bodyPr/>
                    <a:lstStyle/>
                    <a:p>
                      <a:pPr algn="ctr" fontAlgn="ctr"/>
                      <a:r>
                        <a:rPr lang="fr-FR" sz="1000" u="none" strike="noStrike" dirty="0" smtClean="0">
                          <a:effectLst/>
                        </a:rPr>
                        <a:t>DIR., </a:t>
                      </a:r>
                      <a:r>
                        <a:rPr lang="fr-FR" sz="1000" u="none" strike="noStrike" dirty="0">
                          <a:effectLst/>
                        </a:rPr>
                        <a:t>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857302284"/>
                  </a:ext>
                </a:extLst>
              </a:tr>
              <a:tr h="334513">
                <a:tc vMerge="1">
                  <a:txBody>
                    <a:bodyPr/>
                    <a:lstStyle/>
                    <a:p>
                      <a:endParaRPr lang="fr-FR"/>
                    </a:p>
                  </a:txBody>
                  <a:tcPr/>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Mettre en place une convention de partenariat SSIAD SAD avec le SSIAD comme pivot d’entrée</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523680048"/>
                  </a:ext>
                </a:extLst>
              </a:tr>
              <a:tr h="334513">
                <a:tc vMerge="1">
                  <a:txBody>
                    <a:bodyPr/>
                    <a:lstStyle/>
                    <a:p>
                      <a:endParaRPr lang="fr-FR"/>
                    </a:p>
                  </a:txBody>
                  <a:tcPr/>
                </a:tc>
                <a:tc>
                  <a:txBody>
                    <a:bodyPr/>
                    <a:lstStyle/>
                    <a:p>
                      <a:pPr algn="l" fontAlgn="b"/>
                      <a:r>
                        <a:rPr lang="fr-FR" sz="1100" u="none" strike="noStrike" dirty="0">
                          <a:effectLst/>
                        </a:rPr>
                        <a:t>Action 2 : Développer des soins de bien-être et confort</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Organiser cette prise en charge dans les emplois du temps</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807156877"/>
                  </a:ext>
                </a:extLst>
              </a:tr>
              <a:tr h="474969">
                <a:tc vMerge="1">
                  <a:txBody>
                    <a:bodyPr/>
                    <a:lstStyle/>
                    <a:p>
                      <a:pPr algn="ctr" rtl="0" fontAlgn="ctr"/>
                      <a:endParaRPr lang="fr-FR" sz="11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100" u="none" strike="noStrike" dirty="0">
                          <a:effectLst/>
                        </a:rPr>
                        <a:t>Action 3 : Ouvrir l'EHPAD aux usagers du SSIAD</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Donner la possibilité aux usagers du SSIAD de pouvoir prendre des repas</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AS</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280387562"/>
                  </a:ext>
                </a:extLst>
              </a:tr>
              <a:tr h="499513">
                <a:tc vMerge="1">
                  <a:txBody>
                    <a:bodyPr/>
                    <a:lstStyle/>
                    <a:p>
                      <a:pPr algn="ctr" rtl="0" fontAlgn="ctr"/>
                      <a:endParaRPr lang="fr-FR" sz="11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Faire participer les usagers du SSIAD aux animations et sorties à thèmes réalisées par l’EHPAD ou l’AJ</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AS</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820051975"/>
                  </a:ext>
                </a:extLst>
              </a:tr>
              <a:tr h="334513">
                <a:tc vMerge="1">
                  <a:txBody>
                    <a:bodyPr/>
                    <a:lstStyle/>
                    <a:p>
                      <a:pPr algn="ctr" rtl="0" fontAlgn="ctr"/>
                      <a:endParaRPr lang="fr-FR" sz="11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100" u="none" strike="noStrike">
                          <a:effectLst/>
                        </a:rPr>
                        <a:t>Action 4 : Se projeter dans l'action</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dirty="0">
                          <a:effectLst/>
                        </a:rPr>
                        <a:t>Dans l’attente de l’application de l’article 44 et de la réforme de la tarification</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DIR., </a:t>
                      </a:r>
                      <a:r>
                        <a:rPr lang="fr-FR" sz="1000" u="none" strike="noStrike" dirty="0">
                          <a:effectLst/>
                        </a:rPr>
                        <a:t>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279581552"/>
                  </a:ext>
                </a:extLst>
              </a:tr>
              <a:tr h="334513">
                <a:tc rowSpan="7">
                  <a:txBody>
                    <a:bodyPr/>
                    <a:lstStyle/>
                    <a:p>
                      <a:pPr algn="ctr" rtl="0" fontAlgn="t"/>
                      <a:r>
                        <a:rPr lang="fr-FR" sz="1600" b="1" u="none" strike="noStrike" dirty="0">
                          <a:effectLst/>
                        </a:rPr>
                        <a:t>Création d'un espace de réflexion éthique</a:t>
                      </a:r>
                      <a:endParaRPr lang="fr-FR" sz="1600" b="1" i="0" u="none" strike="noStrike" dirty="0">
                        <a:solidFill>
                          <a:srgbClr val="FF0000"/>
                        </a:solidFill>
                        <a:effectLst/>
                        <a:latin typeface="Century Gothic" panose="020B0502020202020204" pitchFamily="34" charset="0"/>
                      </a:endParaRPr>
                    </a:p>
                    <a:p>
                      <a:pPr algn="ctr" rtl="0" fontAlgn="t"/>
                      <a:r>
                        <a:rPr lang="fr-FR" sz="1600" u="none" strike="noStrike" dirty="0">
                          <a:effectLst/>
                        </a:rPr>
                        <a:t> </a:t>
                      </a:r>
                      <a:endParaRPr lang="fr-FR" sz="1600" b="1" i="0" u="none" strike="noStrike" dirty="0">
                        <a:solidFill>
                          <a:srgbClr val="FF0000"/>
                        </a:solidFill>
                        <a:effectLst/>
                        <a:latin typeface="Century Gothic" panose="020B0502020202020204" pitchFamily="34" charset="0"/>
                      </a:endParaRPr>
                    </a:p>
                    <a:p>
                      <a:pPr algn="ctr" rtl="0" fontAlgn="t"/>
                      <a:r>
                        <a:rPr lang="fr-FR" sz="1600" u="none" strike="noStrike" dirty="0">
                          <a:effectLst/>
                        </a:rPr>
                        <a:t> </a:t>
                      </a:r>
                      <a:endParaRPr lang="fr-FR" sz="1600" b="1" i="0" u="none" strike="noStrike" dirty="0">
                        <a:solidFill>
                          <a:srgbClr val="FF0000"/>
                        </a:solidFill>
                        <a:effectLst/>
                        <a:latin typeface="Century Gothic" panose="020B0502020202020204" pitchFamily="34" charset="0"/>
                      </a:endParaRPr>
                    </a:p>
                    <a:p>
                      <a:pPr algn="ctr" rtl="0" fontAlgn="t"/>
                      <a:r>
                        <a:rPr lang="fr-FR" sz="1600" u="none" strike="noStrike" dirty="0">
                          <a:effectLst/>
                        </a:rPr>
                        <a:t> </a:t>
                      </a:r>
                      <a:endParaRPr lang="fr-FR" sz="1600" b="1" i="0" u="none" strike="noStrike" dirty="0">
                        <a:solidFill>
                          <a:srgbClr val="FF0000"/>
                        </a:solidFill>
                        <a:effectLst/>
                        <a:latin typeface="Century Gothic" panose="020B0502020202020204" pitchFamily="34" charset="0"/>
                      </a:endParaRPr>
                    </a:p>
                    <a:p>
                      <a:pPr algn="ctr" rtl="0" fontAlgn="t"/>
                      <a:r>
                        <a:rPr lang="fr-FR" sz="1600" u="none" strike="noStrike" dirty="0">
                          <a:effectLst/>
                        </a:rPr>
                        <a:t> </a:t>
                      </a:r>
                      <a:endParaRPr lang="fr-FR" sz="1600" b="1" i="0" u="none" strike="noStrike" dirty="0">
                        <a:solidFill>
                          <a:srgbClr val="FF0000"/>
                        </a:solidFill>
                        <a:effectLst/>
                        <a:latin typeface="Century Gothic" panose="020B0502020202020204" pitchFamily="34" charset="0"/>
                      </a:endParaRPr>
                    </a:p>
                  </a:txBody>
                  <a:tcPr marL="4587" marR="4587" marT="4587" marB="0"/>
                </a:tc>
                <a:tc>
                  <a:txBody>
                    <a:bodyPr/>
                    <a:lstStyle/>
                    <a:p>
                      <a:pPr algn="l" fontAlgn="b"/>
                      <a:r>
                        <a:rPr lang="fr-FR" sz="1100" u="none" strike="noStrike" dirty="0">
                          <a:effectLst/>
                        </a:rPr>
                        <a:t>Action 1 : Création d'un espace inter-établissements</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Solliciter à compter d’octobre 2023 les EHPAD de Marigny et Villers Boccage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rowSpan="3">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2023</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726700277"/>
                  </a:ext>
                </a:extLst>
              </a:tr>
              <a:tr h="180464">
                <a:tc vMerge="1">
                  <a:txBody>
                    <a:bodyPr/>
                    <a:lstStyle/>
                    <a:p>
                      <a:endParaRPr lang="fr-FR"/>
                    </a:p>
                  </a:txBody>
                  <a:tcPr/>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Mettre en place une convention de partenariat</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292047640"/>
                  </a:ext>
                </a:extLst>
              </a:tr>
              <a:tr h="180464">
                <a:tc vMerge="1">
                  <a:txBody>
                    <a:bodyPr/>
                    <a:lstStyle/>
                    <a:p>
                      <a:endParaRPr lang="fr-FR"/>
                    </a:p>
                  </a:txBody>
                  <a:tcPr/>
                </a:tc>
                <a:tc>
                  <a:txBody>
                    <a:bodyPr/>
                    <a:lstStyle/>
                    <a:p>
                      <a:pPr algn="l" fontAlgn="b"/>
                      <a:r>
                        <a:rPr lang="fr-FR" sz="1100" u="none" strike="noStrike">
                          <a:effectLst/>
                        </a:rPr>
                        <a:t>Action 2 : Nommer un pilote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Nommer un pilote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637106513"/>
                  </a:ext>
                </a:extLst>
              </a:tr>
              <a:tr h="334513">
                <a:tc vMerge="1">
                  <a:txBody>
                    <a:bodyPr/>
                    <a:lstStyle/>
                    <a:p>
                      <a:pPr algn="ctr" rtl="0" fontAlgn="t"/>
                      <a:endParaRPr lang="fr-FR" sz="1100" b="1" i="0" u="none" strike="noStrike">
                        <a:solidFill>
                          <a:srgbClr val="FF0000"/>
                        </a:solidFill>
                        <a:effectLst/>
                        <a:latin typeface="Century Gothic" panose="020B0502020202020204" pitchFamily="34" charset="0"/>
                      </a:endParaRPr>
                    </a:p>
                  </a:txBody>
                  <a:tcPr marL="4587" marR="4587" marT="4587" marB="0"/>
                </a:tc>
                <a:tc>
                  <a:txBody>
                    <a:bodyPr/>
                    <a:lstStyle/>
                    <a:p>
                      <a:pPr algn="l" fontAlgn="b"/>
                      <a:r>
                        <a:rPr lang="fr-FR" sz="1100" u="none" strike="noStrike">
                          <a:effectLst/>
                        </a:rPr>
                        <a:t>Action 3 : Fonctionnement de l'espace éthique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Flécher la composition du groupe de travail Ethique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987470418"/>
                  </a:ext>
                </a:extLst>
              </a:tr>
              <a:tr h="334513">
                <a:tc vMerge="1">
                  <a:txBody>
                    <a:bodyPr/>
                    <a:lstStyle/>
                    <a:p>
                      <a:pPr algn="ctr" rtl="0" fontAlgn="t"/>
                      <a:endParaRPr lang="fr-FR" sz="1100" b="1" i="0" u="none" strike="noStrike" dirty="0">
                        <a:solidFill>
                          <a:srgbClr val="FF0000"/>
                        </a:solidFill>
                        <a:effectLst/>
                        <a:latin typeface="Century Gothic" panose="020B0502020202020204" pitchFamily="34" charset="0"/>
                      </a:endParaRPr>
                    </a:p>
                  </a:txBody>
                  <a:tcPr marL="4587" marR="4587" marT="4587" marB="0"/>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Définir la mission, les objectifs et la saisine, actualiser la charte existante</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306153966"/>
                  </a:ext>
                </a:extLst>
              </a:tr>
              <a:tr h="334513">
                <a:tc vMerge="1">
                  <a:txBody>
                    <a:bodyPr/>
                    <a:lstStyle/>
                    <a:p>
                      <a:pPr algn="ctr" rtl="0" fontAlgn="t"/>
                      <a:endParaRPr lang="fr-FR" sz="1100" b="1" i="0" u="none" strike="noStrike" dirty="0">
                        <a:solidFill>
                          <a:srgbClr val="FF0000"/>
                        </a:solidFill>
                        <a:effectLst/>
                        <a:latin typeface="Century Gothic" panose="020B0502020202020204" pitchFamily="34" charset="0"/>
                      </a:endParaRPr>
                    </a:p>
                  </a:txBody>
                  <a:tcPr marL="4587" marR="4587" marT="4587" marB="0"/>
                </a:tc>
                <a:tc>
                  <a:txBody>
                    <a:bodyPr/>
                    <a:lstStyle/>
                    <a:p>
                      <a:pPr algn="l" fontAlgn="b"/>
                      <a:r>
                        <a:rPr lang="fr-FR" sz="1100" u="none" strike="noStrike">
                          <a:effectLst/>
                        </a:rPr>
                        <a:t>Action 4 : Définir des choix et sujets de réflexion</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Adapter les thèmes aux pratiques, simples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556201367"/>
                  </a:ext>
                </a:extLst>
              </a:tr>
              <a:tr h="499513">
                <a:tc vMerge="1">
                  <a:txBody>
                    <a:bodyPr/>
                    <a:lstStyle/>
                    <a:p>
                      <a:pPr algn="ctr" rtl="0" fontAlgn="t"/>
                      <a:endParaRPr lang="fr-FR" sz="1100" b="1" i="0" u="none" strike="noStrike" dirty="0">
                        <a:solidFill>
                          <a:srgbClr val="FF0000"/>
                        </a:solidFill>
                        <a:effectLst/>
                        <a:latin typeface="Century Gothic" panose="020B0502020202020204" pitchFamily="34" charset="0"/>
                      </a:endParaRPr>
                    </a:p>
                  </a:txBody>
                  <a:tcPr marL="4587" marR="4587" marT="4587" marB="0"/>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100" u="none" strike="noStrike">
                          <a:effectLst/>
                        </a:rPr>
                        <a:t>Prévoir des animations non figées avec la possibilité de faire intervenir des professionnels extérieurs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4261458297"/>
                  </a:ext>
                </a:extLst>
              </a:tr>
            </a:tbl>
          </a:graphicData>
        </a:graphic>
      </p:graphicFrame>
    </p:spTree>
    <p:extLst>
      <p:ext uri="{BB962C8B-B14F-4D97-AF65-F5344CB8AC3E}">
        <p14:creationId xmlns:p14="http://schemas.microsoft.com/office/powerpoint/2010/main" val="417020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179511" y="260750"/>
          <a:ext cx="8856984" cy="6480619"/>
        </p:xfrm>
        <a:graphic>
          <a:graphicData uri="http://schemas.openxmlformats.org/drawingml/2006/table">
            <a:tbl>
              <a:tblPr>
                <a:tableStyleId>{5C22544A-7EE6-4342-B048-85BDC9FD1C3A}</a:tableStyleId>
              </a:tblPr>
              <a:tblGrid>
                <a:gridCol w="1984788">
                  <a:extLst>
                    <a:ext uri="{9D8B030D-6E8A-4147-A177-3AD203B41FA5}">
                      <a16:colId xmlns:a16="http://schemas.microsoft.com/office/drawing/2014/main" val="1927776514"/>
                    </a:ext>
                  </a:extLst>
                </a:gridCol>
                <a:gridCol w="2091903">
                  <a:extLst>
                    <a:ext uri="{9D8B030D-6E8A-4147-A177-3AD203B41FA5}">
                      <a16:colId xmlns:a16="http://schemas.microsoft.com/office/drawing/2014/main" val="1759612627"/>
                    </a:ext>
                  </a:extLst>
                </a:gridCol>
                <a:gridCol w="3340134">
                  <a:extLst>
                    <a:ext uri="{9D8B030D-6E8A-4147-A177-3AD203B41FA5}">
                      <a16:colId xmlns:a16="http://schemas.microsoft.com/office/drawing/2014/main" val="3911822603"/>
                    </a:ext>
                  </a:extLst>
                </a:gridCol>
                <a:gridCol w="144016">
                  <a:extLst>
                    <a:ext uri="{9D8B030D-6E8A-4147-A177-3AD203B41FA5}">
                      <a16:colId xmlns:a16="http://schemas.microsoft.com/office/drawing/2014/main" val="4041913360"/>
                    </a:ext>
                  </a:extLst>
                </a:gridCol>
                <a:gridCol w="864096">
                  <a:extLst>
                    <a:ext uri="{9D8B030D-6E8A-4147-A177-3AD203B41FA5}">
                      <a16:colId xmlns:a16="http://schemas.microsoft.com/office/drawing/2014/main" val="582577819"/>
                    </a:ext>
                  </a:extLst>
                </a:gridCol>
                <a:gridCol w="432047">
                  <a:extLst>
                    <a:ext uri="{9D8B030D-6E8A-4147-A177-3AD203B41FA5}">
                      <a16:colId xmlns:a16="http://schemas.microsoft.com/office/drawing/2014/main" val="726996505"/>
                    </a:ext>
                  </a:extLst>
                </a:gridCol>
              </a:tblGrid>
              <a:tr h="566686">
                <a:tc rowSpan="7">
                  <a:txBody>
                    <a:bodyPr/>
                    <a:lstStyle/>
                    <a:p>
                      <a:pPr algn="ctr" rtl="0" fontAlgn="ctr"/>
                      <a:r>
                        <a:rPr lang="fr-FR" sz="1600" b="1" u="none" strike="noStrike" dirty="0">
                          <a:effectLst/>
                        </a:rPr>
                        <a:t>Création d'un espace de télémédecine ouvert sur la citée</a:t>
                      </a:r>
                      <a:endParaRPr lang="fr-FR" sz="1600" b="1" i="0" u="none" strike="noStrike" dirty="0">
                        <a:solidFill>
                          <a:srgbClr val="FF0000"/>
                        </a:solidFill>
                        <a:effectLst/>
                        <a:latin typeface="Century Gothic" panose="020B0502020202020204" pitchFamily="34" charset="0"/>
                      </a:endParaRPr>
                    </a:p>
                    <a:p>
                      <a:pPr algn="l" rtl="0" fontAlgn="ctr"/>
                      <a:r>
                        <a:rPr lang="fr-FR" sz="1600" b="1" u="none" strike="noStrike" dirty="0">
                          <a:effectLst/>
                        </a:rPr>
                        <a:t> </a:t>
                      </a:r>
                      <a:endParaRPr lang="fr-FR" sz="1600" b="1" i="0" u="none" strike="noStrike" dirty="0">
                        <a:solidFill>
                          <a:srgbClr val="FF0000"/>
                        </a:solidFill>
                        <a:effectLst/>
                        <a:latin typeface="Century Gothic" panose="020B0502020202020204" pitchFamily="34" charset="0"/>
                      </a:endParaRPr>
                    </a:p>
                    <a:p>
                      <a:pPr algn="l" rtl="0" fontAlgn="ctr"/>
                      <a:r>
                        <a:rPr lang="fr-FR" sz="1600" b="1" u="none" strike="noStrike" dirty="0">
                          <a:effectLst/>
                        </a:rPr>
                        <a:t> </a:t>
                      </a:r>
                      <a:endParaRPr lang="fr-FR" sz="1600" b="1" i="0" u="none" strike="noStrike" dirty="0">
                        <a:solidFill>
                          <a:srgbClr val="FF0000"/>
                        </a:solidFill>
                        <a:effectLst/>
                        <a:latin typeface="Century Gothic" panose="020B0502020202020204" pitchFamily="34" charset="0"/>
                      </a:endParaRPr>
                    </a:p>
                    <a:p>
                      <a:pPr algn="l" rtl="0" fontAlgn="ctr"/>
                      <a:r>
                        <a:rPr lang="fr-FR" sz="1600" b="1" u="none" strike="noStrike" dirty="0">
                          <a:effectLst/>
                        </a:rPr>
                        <a:t> </a:t>
                      </a:r>
                      <a:endParaRPr lang="fr-FR" sz="1600" b="1" i="0" u="none" strike="noStrike" dirty="0">
                        <a:solidFill>
                          <a:srgbClr val="FF0000"/>
                        </a:solidFill>
                        <a:effectLst/>
                        <a:latin typeface="Century Gothic" panose="020B0502020202020204" pitchFamily="34" charset="0"/>
                      </a:endParaRPr>
                    </a:p>
                    <a:p>
                      <a:pPr algn="l" rtl="0" fontAlgn="ctr"/>
                      <a:r>
                        <a:rPr lang="fr-FR" sz="1600" b="1" u="none" strike="noStrike" dirty="0">
                          <a:effectLst/>
                        </a:rPr>
                        <a:t> </a:t>
                      </a:r>
                      <a:endParaRPr lang="fr-FR" sz="16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200" u="none" strike="noStrike" dirty="0">
                          <a:effectLst/>
                        </a:rPr>
                        <a:t>Action 1 : Prévoir avec le fournisseur d'accès un accès fibre</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Contacter le fournisseur d’accès</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rowSpan="3">
                  <a:txBody>
                    <a:bodyPr/>
                    <a:lstStyle/>
                    <a:p>
                      <a:pPr algn="ctr" fontAlgn="ctr"/>
                      <a:r>
                        <a:rPr lang="fr-FR" sz="1000" u="none" strike="noStrike" dirty="0" smtClean="0">
                          <a:effectLst/>
                        </a:rPr>
                        <a:t>DIR./MED./IDEC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170117401"/>
                  </a:ext>
                </a:extLst>
              </a:tr>
              <a:tr h="319248">
                <a:tc vMerge="1">
                  <a:txBody>
                    <a:bodyPr/>
                    <a:lstStyle/>
                    <a:p>
                      <a:endParaRPr lang="fr-FR"/>
                    </a:p>
                  </a:txBody>
                  <a:tcPr/>
                </a:tc>
                <a:tc>
                  <a:txBody>
                    <a:bodyPr/>
                    <a:lstStyle/>
                    <a:p>
                      <a:pPr algn="l"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Mettre en place un accès à la fibre</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248292689"/>
                  </a:ext>
                </a:extLst>
              </a:tr>
              <a:tr h="566686">
                <a:tc vMerge="1">
                  <a:txBody>
                    <a:bodyPr/>
                    <a:lstStyle/>
                    <a:p>
                      <a:endParaRPr lang="fr-FR"/>
                    </a:p>
                  </a:txBody>
                  <a:tcPr/>
                </a:tc>
                <a:tc>
                  <a:txBody>
                    <a:bodyPr/>
                    <a:lstStyle/>
                    <a:p>
                      <a:pPr algn="l" fontAlgn="b"/>
                      <a:r>
                        <a:rPr lang="fr-FR" sz="1200" u="none" strike="noStrike" dirty="0">
                          <a:effectLst/>
                        </a:rPr>
                        <a:t>Action 2 : Développer des liens avec les médecins traitants sur cette solution</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a:effectLst/>
                        </a:rPr>
                        <a:t>Echanges avec la médecine de premier recours</a:t>
                      </a:r>
                      <a:endParaRPr lang="fr-FR" sz="12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135083479"/>
                  </a:ext>
                </a:extLst>
              </a:tr>
              <a:tr h="520241">
                <a:tc vMerge="1">
                  <a:txBody>
                    <a:bodyPr/>
                    <a:lstStyle/>
                    <a:p>
                      <a:pPr algn="l" rtl="0" fontAlgn="ctr"/>
                      <a:endParaRPr lang="fr-FR" sz="11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200" u="none" strike="noStrike" dirty="0">
                          <a:effectLst/>
                        </a:rPr>
                        <a:t>Action 3 : Projeter un futur espace dans le bâti</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En lien avec le </a:t>
                      </a:r>
                      <a:r>
                        <a:rPr lang="fr-FR" sz="1200" u="none" strike="noStrike" dirty="0" err="1">
                          <a:effectLst/>
                        </a:rPr>
                        <a:t>programmiste</a:t>
                      </a:r>
                      <a:r>
                        <a:rPr lang="fr-FR" sz="1200" u="none" strike="noStrike" dirty="0">
                          <a:effectLst/>
                        </a:rPr>
                        <a:t> futur AMO et le futur architecte,</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DIR.</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231538159"/>
                  </a:ext>
                </a:extLst>
              </a:tr>
              <a:tr h="520241">
                <a:tc vMerge="1">
                  <a:txBody>
                    <a:bodyPr/>
                    <a:lstStyle/>
                    <a:p>
                      <a:pPr algn="l" rtl="0" fontAlgn="ctr"/>
                      <a:endParaRPr lang="fr-FR" sz="11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200" u="none" strike="noStrike" dirty="0">
                          <a:effectLst/>
                        </a:rPr>
                        <a:t>Action 3 : Projeter un futur espace dans le bâti</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Choisir un fournisseur de solution de télémédecine, Direction </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DIR.</a:t>
                      </a:r>
                      <a:r>
                        <a:rPr lang="fr-FR" sz="1000" u="none" strike="noStrike" baseline="0" dirty="0" smtClean="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165297615"/>
                  </a:ext>
                </a:extLst>
              </a:tr>
              <a:tr h="520241">
                <a:tc vMerge="1">
                  <a:txBody>
                    <a:bodyPr/>
                    <a:lstStyle/>
                    <a:p>
                      <a:pPr algn="l" rtl="0" fontAlgn="ctr"/>
                      <a:endParaRPr lang="fr-FR" sz="11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Mettre en place les premières téléconsultations pour essai (exemple sur des plaies)</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MED./IDEC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2025</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380551061"/>
                  </a:ext>
                </a:extLst>
              </a:tr>
              <a:tr h="319248">
                <a:tc vMerge="1">
                  <a:txBody>
                    <a:bodyPr/>
                    <a:lstStyle/>
                    <a:p>
                      <a:pPr algn="l" rtl="0" fontAlgn="ctr"/>
                      <a:endParaRPr lang="fr-FR" sz="11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Fluidifier le fonctionnement de la télémédecine</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MED./IDEC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2026</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787947738"/>
                  </a:ext>
                </a:extLst>
              </a:tr>
              <a:tr h="566686">
                <a:tc rowSpan="3">
                  <a:txBody>
                    <a:bodyPr/>
                    <a:lstStyle/>
                    <a:p>
                      <a:pPr algn="ctr" rtl="0" fontAlgn="ctr"/>
                      <a:r>
                        <a:rPr lang="fr-FR" sz="1600" b="1" u="none" strike="noStrike" dirty="0">
                          <a:effectLst/>
                        </a:rPr>
                        <a:t>Formalisation d'un projet pluriannuel d'animation</a:t>
                      </a:r>
                      <a:endParaRPr lang="fr-FR" sz="1600" b="1" i="0" u="none" strike="noStrike" dirty="0">
                        <a:solidFill>
                          <a:srgbClr val="FF0000"/>
                        </a:solidFill>
                        <a:effectLst/>
                        <a:latin typeface="Century Gothic" panose="020B0502020202020204" pitchFamily="34" charset="0"/>
                      </a:endParaRPr>
                    </a:p>
                  </a:txBody>
                  <a:tcPr marL="4587" marR="4587" marT="4587" marB="0" anchor="ctr"/>
                </a:tc>
                <a:tc>
                  <a:txBody>
                    <a:bodyPr/>
                    <a:lstStyle/>
                    <a:p>
                      <a:pPr algn="l" fontAlgn="b"/>
                      <a:r>
                        <a:rPr lang="fr-FR" sz="1200" u="none" strike="noStrike">
                          <a:effectLst/>
                        </a:rPr>
                        <a:t>Action 1 : Mettre en place un groupe de travail sur le suivi animation</a:t>
                      </a:r>
                      <a:endParaRPr lang="fr-FR" sz="12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Création d’un groupe de travail de suivi</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rowSpan="3">
                  <a:txBody>
                    <a:bodyPr/>
                    <a:lstStyle/>
                    <a:p>
                      <a:pPr algn="ctr" fontAlgn="ctr"/>
                      <a:r>
                        <a:rPr lang="fr-FR" sz="1000" u="none" strike="noStrike" dirty="0" smtClean="0">
                          <a:effectLst/>
                        </a:rPr>
                        <a:t>DIR./IDEC/COORDINATRICE ANIM.</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847171598"/>
                  </a:ext>
                </a:extLst>
              </a:tr>
              <a:tr h="550321">
                <a:tc vMerge="1">
                  <a:txBody>
                    <a:bodyPr/>
                    <a:lstStyle/>
                    <a:p>
                      <a:endParaRPr lang="fr-FR"/>
                    </a:p>
                  </a:txBody>
                  <a:tcPr/>
                </a:tc>
                <a:tc>
                  <a:txBody>
                    <a:bodyPr/>
                    <a:lstStyle/>
                    <a:p>
                      <a:pPr algn="l" fontAlgn="b"/>
                      <a:r>
                        <a:rPr lang="fr-FR" sz="1200" u="none" strike="noStrike" dirty="0">
                          <a:effectLst/>
                        </a:rPr>
                        <a:t>Action 2 : Décliner un plan d'action opérationnel</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dirty="0">
                          <a:effectLst/>
                        </a:rPr>
                        <a:t>Via la fiche action opérationnelle du projet d’établissement</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203594857"/>
                  </a:ext>
                </a:extLst>
              </a:tr>
              <a:tr h="566686">
                <a:tc vMerge="1">
                  <a:txBody>
                    <a:bodyPr/>
                    <a:lstStyle/>
                    <a:p>
                      <a:endParaRPr lang="fr-FR"/>
                    </a:p>
                  </a:txBody>
                  <a:tcPr/>
                </a:tc>
                <a:tc>
                  <a:txBody>
                    <a:bodyPr/>
                    <a:lstStyle/>
                    <a:p>
                      <a:pPr algn="l" fontAlgn="b"/>
                      <a:r>
                        <a:rPr lang="fr-FR" sz="1200" u="none" strike="noStrike" dirty="0">
                          <a:effectLst/>
                        </a:rPr>
                        <a:t> </a:t>
                      </a:r>
                      <a:endParaRPr lang="fr-FR" sz="12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200" u="none" strike="noStrike">
                          <a:effectLst/>
                        </a:rPr>
                        <a:t>Faire participer les habitants de l’EHPAD, de l’AJ et usagers du SSIAD à certains groupes de travail de suivi,</a:t>
                      </a:r>
                      <a:endParaRPr lang="fr-FR" sz="12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232153309"/>
                  </a:ext>
                </a:extLst>
              </a:tr>
              <a:tr h="368078">
                <a:tc rowSpan="5">
                  <a:txBody>
                    <a:bodyPr/>
                    <a:lstStyle/>
                    <a:p>
                      <a:pPr algn="ctr" rtl="0" fontAlgn="ctr"/>
                      <a:r>
                        <a:rPr lang="fr-FR" sz="1600" b="1" u="none" strike="noStrike" dirty="0">
                          <a:effectLst/>
                        </a:rPr>
                        <a:t>Réflexion autour d'un poste de coordination hôtelière</a:t>
                      </a:r>
                      <a:endParaRPr lang="fr-FR" sz="1600" b="1" i="0" u="none" strike="noStrike" dirty="0">
                        <a:solidFill>
                          <a:srgbClr val="FF0000"/>
                        </a:solidFill>
                        <a:effectLst/>
                        <a:latin typeface="Century Gothic" panose="020B0502020202020204" pitchFamily="34" charset="0"/>
                      </a:endParaRPr>
                    </a:p>
                  </a:txBody>
                  <a:tcPr marL="4587" marR="4587" marT="4587" marB="0" anchor="ctr"/>
                </a:tc>
                <a:tc rowSpan="3">
                  <a:txBody>
                    <a:bodyPr/>
                    <a:lstStyle/>
                    <a:p>
                      <a:pPr algn="l" fontAlgn="b"/>
                      <a:r>
                        <a:rPr lang="fr-FR" sz="1200" u="none" strike="noStrike" dirty="0">
                          <a:effectLst/>
                        </a:rPr>
                        <a:t>Action 1 : Réflexion autour d'une nouvelle organisation du service </a:t>
                      </a:r>
                      <a:r>
                        <a:rPr lang="fr-FR" sz="1200" u="none" strike="noStrike" dirty="0" smtClean="0">
                          <a:effectLst/>
                        </a:rPr>
                        <a:t>ASH</a:t>
                      </a:r>
                      <a:endParaRPr lang="fr-FR" sz="1200" b="0" i="0" u="none" strike="noStrike" dirty="0">
                        <a:solidFill>
                          <a:srgbClr val="000000"/>
                        </a:solidFill>
                        <a:effectLst/>
                        <a:latin typeface="Calibri" panose="020F0502020204030204" pitchFamily="34" charset="0"/>
                      </a:endParaRPr>
                    </a:p>
                  </a:txBody>
                  <a:tcPr marL="4587" marR="4587" marT="4587" marB="0" anchor="b"/>
                </a:tc>
                <a:tc rowSpan="3">
                  <a:txBody>
                    <a:bodyPr/>
                    <a:lstStyle/>
                    <a:p>
                      <a:pPr algn="l" fontAlgn="b"/>
                      <a:r>
                        <a:rPr lang="fr-FR" sz="1200" u="none" strike="noStrike" dirty="0">
                          <a:effectLst/>
                        </a:rPr>
                        <a:t>Prendre contact avec des EHPAD avec ce fonctionnement </a:t>
                      </a:r>
                      <a:r>
                        <a:rPr lang="fr-FR" sz="1200" u="none" strike="noStrike" dirty="0" smtClean="0">
                          <a:effectLst/>
                        </a:rPr>
                        <a:t>organisationnel</a:t>
                      </a:r>
                      <a:endParaRPr lang="fr-FR" sz="1200" b="0" i="0" u="none" strike="noStrike" dirty="0">
                        <a:solidFill>
                          <a:srgbClr val="000000"/>
                        </a:solidFill>
                        <a:effectLst/>
                        <a:latin typeface="Calibri" panose="020F0502020204030204" pitchFamily="34" charset="0"/>
                      </a:endParaRPr>
                    </a:p>
                  </a:txBody>
                  <a:tcPr marL="4587" marR="4587" marT="4587" marB="0" anchor="b"/>
                </a:tc>
                <a:tc rowSpan="2">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587" marR="4587" marT="4587" marB="0" anchor="b"/>
                </a:tc>
                <a:tc rowSpan="5">
                  <a:txBody>
                    <a:bodyPr/>
                    <a:lstStyle/>
                    <a:p>
                      <a:pPr algn="ctr" fontAlgn="ctr"/>
                      <a:r>
                        <a:rPr lang="fr-FR" sz="1000" u="none" strike="noStrike" dirty="0" smtClean="0">
                          <a:effectLst/>
                        </a:rPr>
                        <a:t>DIR./</a:t>
                      </a:r>
                      <a:r>
                        <a:rPr lang="fr-FR" sz="1000" u="none" strike="noStrike" dirty="0">
                          <a:effectLst/>
                        </a:rPr>
                        <a:t>IDE </a:t>
                      </a:r>
                      <a:r>
                        <a:rPr lang="fr-FR" sz="1000" u="none" strike="noStrike" dirty="0" smtClean="0">
                          <a:effectLst/>
                        </a:rPr>
                        <a:t>QUALITE</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2023</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432472140"/>
                  </a:ext>
                </a:extLst>
              </a:tr>
              <a:tr h="18224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3">
                  <a:txBody>
                    <a:bodyPr/>
                    <a:lstStyle/>
                    <a:p>
                      <a:pPr algn="ctr"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825313395"/>
                  </a:ext>
                </a:extLst>
              </a:tr>
              <a:tr h="176417">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vMerge="1">
                  <a:txBody>
                    <a:bodyPr/>
                    <a:lstStyle/>
                    <a:p>
                      <a:pPr algn="ctr" fontAlgn="b"/>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919624214"/>
                  </a:ext>
                </a:extLst>
              </a:tr>
              <a:tr h="187276">
                <a:tc vMerge="1">
                  <a:txBody>
                    <a:bodyPr/>
                    <a:lstStyle/>
                    <a:p>
                      <a:endParaRPr lang="fr-FR"/>
                    </a:p>
                  </a:txBody>
                  <a:tcPr/>
                </a:tc>
                <a:tc rowSpan="2">
                  <a:txBody>
                    <a:bodyPr/>
                    <a:lstStyle/>
                    <a:p>
                      <a:pPr algn="l" fontAlgn="b"/>
                      <a:r>
                        <a:rPr lang="fr-FR" sz="1200" u="none" strike="noStrike" dirty="0">
                          <a:effectLst/>
                        </a:rPr>
                        <a:t>Action 2 : Se projeter sur une organisation avec une gouvernante</a:t>
                      </a:r>
                      <a:endParaRPr lang="fr-FR" sz="1200" b="0" i="0" u="none" strike="noStrike" dirty="0">
                        <a:solidFill>
                          <a:srgbClr val="000000"/>
                        </a:solidFill>
                        <a:effectLst/>
                        <a:latin typeface="Calibri" panose="020F0502020204030204" pitchFamily="34" charset="0"/>
                      </a:endParaRPr>
                    </a:p>
                  </a:txBody>
                  <a:tcPr marL="4587" marR="4587" marT="4587" marB="0" anchor="b"/>
                </a:tc>
                <a:tc rowSpan="2">
                  <a:txBody>
                    <a:bodyPr/>
                    <a:lstStyle/>
                    <a:p>
                      <a:pPr algn="l" fontAlgn="b"/>
                      <a:r>
                        <a:rPr lang="fr-FR" sz="1200" u="none" strike="noStrike" dirty="0">
                          <a:effectLst/>
                        </a:rPr>
                        <a:t>Se projeter sur différents organisations</a:t>
                      </a:r>
                      <a:endParaRPr lang="fr-FR" sz="1200" b="0" i="0" u="none" strike="noStrike" dirty="0">
                        <a:solidFill>
                          <a:srgbClr val="000000"/>
                        </a:solidFill>
                        <a:effectLst/>
                        <a:latin typeface="Calibri" panose="020F0502020204030204" pitchFamily="34" charset="0"/>
                      </a:endParaRPr>
                    </a:p>
                  </a:txBody>
                  <a:tcPr marL="4587" marR="4587" marT="4587" marB="0" anchor="b"/>
                </a:tc>
                <a:tc rowSpan="2">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61276609"/>
                  </a:ext>
                </a:extLst>
              </a:tr>
              <a:tr h="550321">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pPr algn="l" fontAlgn="b"/>
                      <a:endParaRPr lang="fr-FR" sz="1100" b="0" i="0" u="none" strike="noStrike">
                        <a:solidFill>
                          <a:srgbClr val="000000"/>
                        </a:solidFill>
                        <a:effectLst/>
                        <a:latin typeface="Calibri" panose="020F0502020204030204" pitchFamily="34" charset="0"/>
                      </a:endParaRPr>
                    </a:p>
                  </a:txBody>
                  <a:tcPr marL="4587" marR="4587" marT="4587" marB="0" anchor="b"/>
                </a:tc>
                <a:tc vMerge="1">
                  <a:txBody>
                    <a:bodyPr/>
                    <a:lstStyle/>
                    <a:p>
                      <a:pPr algn="ctr" fontAlgn="b"/>
                      <a:endParaRPr lang="fr-FR" sz="1100" b="0" i="0" u="none" strike="noStrike" dirty="0">
                        <a:solidFill>
                          <a:srgbClr val="000000"/>
                        </a:solidFill>
                        <a:effectLst/>
                        <a:latin typeface="Calibri" panose="020F0502020204030204" pitchFamily="34" charset="0"/>
                      </a:endParaRPr>
                    </a:p>
                  </a:txBody>
                  <a:tcPr marL="4587" marR="4587" marT="4587" marB="0" anchor="b"/>
                </a:tc>
                <a:tc vMerge="1">
                  <a:txBody>
                    <a:bodyPr/>
                    <a:lstStyle/>
                    <a:p>
                      <a:endParaRPr lang="fr-FR"/>
                    </a:p>
                  </a:txBody>
                  <a:tcP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764441349"/>
                  </a:ext>
                </a:extLst>
              </a:tr>
            </a:tbl>
          </a:graphicData>
        </a:graphic>
      </p:graphicFrame>
      <p:graphicFrame>
        <p:nvGraphicFramePr>
          <p:cNvPr id="5" name="Objet 4"/>
          <p:cNvGraphicFramePr>
            <a:graphicFrameLocks noChangeAspect="1"/>
          </p:cNvGraphicFramePr>
          <p:nvPr/>
        </p:nvGraphicFramePr>
        <p:xfrm>
          <a:off x="179388" y="77788"/>
          <a:ext cx="8856662" cy="182562"/>
        </p:xfrm>
        <a:graphic>
          <a:graphicData uri="http://schemas.openxmlformats.org/presentationml/2006/ole">
            <mc:AlternateContent xmlns:mc="http://schemas.openxmlformats.org/markup-compatibility/2006">
              <mc:Choice xmlns:v="urn:schemas-microsoft-com:vml" Requires="v">
                <p:oleObj spid="_x0000_s10244" name="Feuille de calcul" r:id="rId3" imgW="13392056" imgH="400050" progId="Excel.Sheet.12">
                  <p:embed/>
                </p:oleObj>
              </mc:Choice>
              <mc:Fallback>
                <p:oleObj name="Feuille de calcul" r:id="rId3" imgW="13392056" imgH="400050" progId="Excel.Sheet.12">
                  <p:embed/>
                  <p:pic>
                    <p:nvPicPr>
                      <p:cNvPr id="5" name="Objet 4"/>
                      <p:cNvPicPr/>
                      <p:nvPr/>
                    </p:nvPicPr>
                    <p:blipFill>
                      <a:blip r:embed="rId4"/>
                      <a:stretch>
                        <a:fillRect/>
                      </a:stretch>
                    </p:blipFill>
                    <p:spPr>
                      <a:xfrm>
                        <a:off x="179388" y="77788"/>
                        <a:ext cx="8856662" cy="182562"/>
                      </a:xfrm>
                      <a:prstGeom prst="rect">
                        <a:avLst/>
                      </a:prstGeom>
                    </p:spPr>
                  </p:pic>
                </p:oleObj>
              </mc:Fallback>
            </mc:AlternateContent>
          </a:graphicData>
        </a:graphic>
      </p:graphicFrame>
    </p:spTree>
    <p:extLst>
      <p:ext uri="{BB962C8B-B14F-4D97-AF65-F5344CB8AC3E}">
        <p14:creationId xmlns:p14="http://schemas.microsoft.com/office/powerpoint/2010/main" val="61211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179513" y="188636"/>
          <a:ext cx="8784974" cy="6624739"/>
        </p:xfrm>
        <a:graphic>
          <a:graphicData uri="http://schemas.openxmlformats.org/drawingml/2006/table">
            <a:tbl>
              <a:tblPr>
                <a:tableStyleId>{5C22544A-7EE6-4342-B048-85BDC9FD1C3A}</a:tableStyleId>
              </a:tblPr>
              <a:tblGrid>
                <a:gridCol w="1828188">
                  <a:extLst>
                    <a:ext uri="{9D8B030D-6E8A-4147-A177-3AD203B41FA5}">
                      <a16:colId xmlns:a16="http://schemas.microsoft.com/office/drawing/2014/main" val="63888716"/>
                    </a:ext>
                  </a:extLst>
                </a:gridCol>
                <a:gridCol w="1926852">
                  <a:extLst>
                    <a:ext uri="{9D8B030D-6E8A-4147-A177-3AD203B41FA5}">
                      <a16:colId xmlns:a16="http://schemas.microsoft.com/office/drawing/2014/main" val="1452335875"/>
                    </a:ext>
                  </a:extLst>
                </a:gridCol>
                <a:gridCol w="3157727">
                  <a:extLst>
                    <a:ext uri="{9D8B030D-6E8A-4147-A177-3AD203B41FA5}">
                      <a16:colId xmlns:a16="http://schemas.microsoft.com/office/drawing/2014/main" val="3057543245"/>
                    </a:ext>
                  </a:extLst>
                </a:gridCol>
                <a:gridCol w="432048">
                  <a:extLst>
                    <a:ext uri="{9D8B030D-6E8A-4147-A177-3AD203B41FA5}">
                      <a16:colId xmlns:a16="http://schemas.microsoft.com/office/drawing/2014/main" val="499299844"/>
                    </a:ext>
                  </a:extLst>
                </a:gridCol>
                <a:gridCol w="936104">
                  <a:extLst>
                    <a:ext uri="{9D8B030D-6E8A-4147-A177-3AD203B41FA5}">
                      <a16:colId xmlns:a16="http://schemas.microsoft.com/office/drawing/2014/main" val="159833925"/>
                    </a:ext>
                  </a:extLst>
                </a:gridCol>
                <a:gridCol w="504055">
                  <a:extLst>
                    <a:ext uri="{9D8B030D-6E8A-4147-A177-3AD203B41FA5}">
                      <a16:colId xmlns:a16="http://schemas.microsoft.com/office/drawing/2014/main" val="668525750"/>
                    </a:ext>
                  </a:extLst>
                </a:gridCol>
              </a:tblGrid>
              <a:tr h="351018">
                <a:tc>
                  <a:txBody>
                    <a:bodyPr/>
                    <a:lstStyle/>
                    <a:p>
                      <a:pPr algn="ctr" fontAlgn="ctr"/>
                      <a:r>
                        <a:rPr lang="fr-FR" sz="1100" b="1" u="none" strike="noStrike" dirty="0">
                          <a:effectLst/>
                        </a:rPr>
                        <a:t>Fiches Actions opérationnelles</a:t>
                      </a:r>
                      <a:endParaRPr lang="fr-FR" sz="1100" b="1" i="0" u="none" strike="noStrike" dirty="0">
                        <a:solidFill>
                          <a:srgbClr val="FFFFFF"/>
                        </a:solidFill>
                        <a:effectLst/>
                        <a:latin typeface="Century Gothic" panose="020B0502020202020204" pitchFamily="34" charset="0"/>
                      </a:endParaRPr>
                    </a:p>
                  </a:txBody>
                  <a:tcPr marL="4393" marR="4393" marT="4393" marB="0" anchor="ctr">
                    <a:solidFill>
                      <a:schemeClr val="accent2">
                        <a:lumMod val="40000"/>
                        <a:lumOff val="60000"/>
                      </a:schemeClr>
                    </a:solidFill>
                  </a:tcPr>
                </a:tc>
                <a:tc>
                  <a:txBody>
                    <a:bodyPr/>
                    <a:lstStyle/>
                    <a:p>
                      <a:pPr algn="ctr" fontAlgn="ctr"/>
                      <a:r>
                        <a:rPr lang="fr-FR" sz="1100" b="1" u="none" strike="noStrike" dirty="0">
                          <a:effectLst/>
                        </a:rPr>
                        <a:t>Actions</a:t>
                      </a:r>
                      <a:endParaRPr lang="fr-FR" sz="1100" b="1" i="0" u="none" strike="noStrike" dirty="0">
                        <a:solidFill>
                          <a:srgbClr val="FFFFFF"/>
                        </a:solidFill>
                        <a:effectLst/>
                        <a:latin typeface="Century Gothic" panose="020B0502020202020204" pitchFamily="34" charset="0"/>
                      </a:endParaRPr>
                    </a:p>
                  </a:txBody>
                  <a:tcPr marL="4393" marR="4393" marT="4393" marB="0" anchor="ctr">
                    <a:solidFill>
                      <a:schemeClr val="accent2">
                        <a:lumMod val="60000"/>
                        <a:lumOff val="40000"/>
                      </a:schemeClr>
                    </a:solidFill>
                  </a:tcPr>
                </a:tc>
                <a:tc>
                  <a:txBody>
                    <a:bodyPr/>
                    <a:lstStyle/>
                    <a:p>
                      <a:pPr algn="ctr" fontAlgn="ctr"/>
                      <a:r>
                        <a:rPr lang="fr-FR" sz="1100" b="1" u="none" strike="noStrike" dirty="0">
                          <a:effectLst/>
                        </a:rPr>
                        <a:t>Remarques</a:t>
                      </a:r>
                      <a:endParaRPr lang="fr-FR" sz="1100" b="1" i="0" u="none" strike="noStrike" dirty="0">
                        <a:solidFill>
                          <a:srgbClr val="FFFFFF"/>
                        </a:solidFill>
                        <a:effectLst/>
                        <a:latin typeface="Century Gothic" panose="020B0502020202020204" pitchFamily="34" charset="0"/>
                      </a:endParaRPr>
                    </a:p>
                  </a:txBody>
                  <a:tcPr marL="4393" marR="4393" marT="4393" marB="0" anchor="ctr">
                    <a:solidFill>
                      <a:schemeClr val="accent2">
                        <a:lumMod val="60000"/>
                        <a:lumOff val="40000"/>
                      </a:schemeClr>
                    </a:solidFill>
                  </a:tcPr>
                </a:tc>
                <a:tc>
                  <a:txBody>
                    <a:bodyPr/>
                    <a:lstStyle/>
                    <a:p>
                      <a:pPr algn="ctr" fontAlgn="ctr"/>
                      <a:r>
                        <a:rPr lang="fr-FR" sz="1100" b="1" u="none" strike="noStrike" dirty="0" err="1" smtClean="0">
                          <a:effectLst/>
                        </a:rPr>
                        <a:t>Réali-sation</a:t>
                      </a:r>
                      <a:endParaRPr lang="fr-FR" sz="1100" b="1" i="0" u="none" strike="noStrike" dirty="0">
                        <a:solidFill>
                          <a:srgbClr val="FFFFFF"/>
                        </a:solidFill>
                        <a:effectLst/>
                        <a:latin typeface="Century Gothic" panose="020B0502020202020204" pitchFamily="34" charset="0"/>
                      </a:endParaRPr>
                    </a:p>
                  </a:txBody>
                  <a:tcPr marL="4393" marR="4393" marT="4393" marB="0" anchor="ctr">
                    <a:solidFill>
                      <a:schemeClr val="accent2">
                        <a:lumMod val="60000"/>
                        <a:lumOff val="40000"/>
                      </a:schemeClr>
                    </a:solidFill>
                  </a:tcPr>
                </a:tc>
                <a:tc>
                  <a:txBody>
                    <a:bodyPr/>
                    <a:lstStyle/>
                    <a:p>
                      <a:pPr algn="ctr" fontAlgn="ctr"/>
                      <a:r>
                        <a:rPr lang="fr-FR" sz="1100" b="1" u="none" strike="noStrike" dirty="0">
                          <a:effectLst/>
                        </a:rPr>
                        <a:t>Pilotes</a:t>
                      </a:r>
                      <a:endParaRPr lang="fr-FR" sz="1100" b="1" i="0" u="none" strike="noStrike" dirty="0">
                        <a:solidFill>
                          <a:srgbClr val="FFFFFF"/>
                        </a:solidFill>
                        <a:effectLst/>
                        <a:latin typeface="Century Gothic" panose="020B0502020202020204" pitchFamily="34" charset="0"/>
                      </a:endParaRPr>
                    </a:p>
                  </a:txBody>
                  <a:tcPr marL="4393" marR="4393" marT="4393" marB="0" anchor="ctr">
                    <a:solidFill>
                      <a:schemeClr val="accent2">
                        <a:lumMod val="60000"/>
                        <a:lumOff val="40000"/>
                      </a:schemeClr>
                    </a:solidFill>
                  </a:tcPr>
                </a:tc>
                <a:tc>
                  <a:txBody>
                    <a:bodyPr/>
                    <a:lstStyle/>
                    <a:p>
                      <a:pPr algn="ctr" fontAlgn="ctr"/>
                      <a:r>
                        <a:rPr lang="fr-FR" sz="1100" b="1" u="none" strike="noStrike" dirty="0">
                          <a:effectLst/>
                        </a:rPr>
                        <a:t>Délai</a:t>
                      </a:r>
                      <a:endParaRPr lang="fr-FR" sz="1100" b="1" i="0" u="none" strike="noStrike" dirty="0">
                        <a:solidFill>
                          <a:srgbClr val="FFFFFF"/>
                        </a:solidFill>
                        <a:effectLst/>
                        <a:latin typeface="Century Gothic" panose="020B0502020202020204" pitchFamily="34" charset="0"/>
                      </a:endParaRPr>
                    </a:p>
                  </a:txBody>
                  <a:tcPr marL="4393" marR="4393" marT="4393" marB="0" anchor="ctr">
                    <a:solidFill>
                      <a:schemeClr val="accent2">
                        <a:lumMod val="60000"/>
                        <a:lumOff val="40000"/>
                      </a:schemeClr>
                    </a:solidFill>
                  </a:tcPr>
                </a:tc>
                <a:extLst>
                  <a:ext uri="{0D108BD9-81ED-4DB2-BD59-A6C34878D82A}">
                    <a16:rowId xmlns:a16="http://schemas.microsoft.com/office/drawing/2014/main" val="4278908172"/>
                  </a:ext>
                </a:extLst>
              </a:tr>
              <a:tr h="538506">
                <a:tc rowSpan="5">
                  <a:txBody>
                    <a:bodyPr/>
                    <a:lstStyle/>
                    <a:p>
                      <a:pPr algn="l" fontAlgn="b"/>
                      <a:r>
                        <a:rPr lang="fr-FR" sz="1800" u="none" strike="noStrike" dirty="0">
                          <a:effectLst/>
                        </a:rPr>
                        <a:t> </a:t>
                      </a:r>
                      <a:endParaRPr lang="fr-FR" sz="1800" b="0" i="0" u="none" strike="noStrike" dirty="0">
                        <a:solidFill>
                          <a:srgbClr val="000000"/>
                        </a:solidFill>
                        <a:effectLst/>
                        <a:latin typeface="Calibri" panose="020F0502020204030204" pitchFamily="34" charset="0"/>
                      </a:endParaRPr>
                    </a:p>
                    <a:p>
                      <a:pPr algn="l" fontAlgn="b"/>
                      <a:r>
                        <a:rPr lang="fr-FR" sz="1800" u="none" strike="noStrike" dirty="0">
                          <a:effectLst/>
                        </a:rPr>
                        <a:t> </a:t>
                      </a:r>
                      <a:endParaRPr lang="fr-FR" sz="1800" b="0" i="0" u="none" strike="noStrike" dirty="0">
                        <a:solidFill>
                          <a:srgbClr val="000000"/>
                        </a:solidFill>
                        <a:effectLst/>
                        <a:latin typeface="Calibri" panose="020F0502020204030204" pitchFamily="34" charset="0"/>
                      </a:endParaRPr>
                    </a:p>
                    <a:p>
                      <a:pPr algn="ctr" rtl="0" fontAlgn="ctr"/>
                      <a:r>
                        <a:rPr lang="fr-FR" sz="1800" b="1" u="none" strike="noStrike" dirty="0">
                          <a:effectLst/>
                        </a:rPr>
                        <a:t>La bientraitance et lutte contre la maltraitance</a:t>
                      </a:r>
                      <a:endParaRPr lang="fr-FR" sz="1800" b="1" i="0" u="none" strike="noStrike" dirty="0">
                        <a:solidFill>
                          <a:srgbClr val="00B050"/>
                        </a:solidFill>
                        <a:effectLst/>
                        <a:latin typeface="Century Gothic" panose="020B0502020202020204" pitchFamily="34" charset="0"/>
                      </a:endParaRPr>
                    </a:p>
                  </a:txBody>
                  <a:tcPr marL="4393" marR="4393" marT="4393" marB="0" anchor="b"/>
                </a:tc>
                <a:tc rowSpan="2">
                  <a:txBody>
                    <a:bodyPr/>
                    <a:lstStyle/>
                    <a:p>
                      <a:pPr algn="l" fontAlgn="b"/>
                      <a:r>
                        <a:rPr lang="fr-FR" sz="1150" u="none" strike="noStrike" dirty="0">
                          <a:effectLst/>
                        </a:rPr>
                        <a:t>Action 1 : Déploiement d'un plan de prévention de lutte contra la maltraitance</a:t>
                      </a:r>
                      <a:endParaRPr lang="fr-FR" sz="1150" b="0" i="0" u="none" strike="noStrike" dirty="0">
                        <a:solidFill>
                          <a:srgbClr val="000000"/>
                        </a:solidFill>
                        <a:effectLst/>
                        <a:latin typeface="Calibri" panose="020F0502020204030204" pitchFamily="34" charset="0"/>
                      </a:endParaRPr>
                    </a:p>
                    <a:p>
                      <a:pPr algn="l" fontAlgn="b"/>
                      <a:r>
                        <a:rPr lang="fr-FR" sz="1150" u="none" strike="noStrike" dirty="0">
                          <a:effectLst/>
                        </a:rPr>
                        <a:t> </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Réalisation des grilles d’audits ciblés internes en lien avec démarche </a:t>
                      </a:r>
                      <a:r>
                        <a:rPr lang="fr-FR" sz="1150" u="none" strike="noStrike" dirty="0" err="1">
                          <a:effectLst/>
                        </a:rPr>
                        <a:t>Humanitude</a:t>
                      </a:r>
                      <a:r>
                        <a:rPr lang="fr-FR" sz="1150" u="none" strike="noStrike" dirty="0">
                          <a:effectLst/>
                        </a:rPr>
                        <a:t> et enquêtes de satisfaction,</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3852299457"/>
                  </a:ext>
                </a:extLst>
              </a:tr>
              <a:tr h="182477">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Réalisation d’audits ciblés </a:t>
                      </a:r>
                      <a:r>
                        <a:rPr lang="fr-FR" sz="1150" u="none" strike="noStrike" dirty="0" smtClean="0">
                          <a:effectLst/>
                        </a:rPr>
                        <a:t>internes</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endParaRPr lang="fr-FR" sz="1000" b="0" i="0" u="none" strike="noStrike" dirty="0" smtClean="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2714880111"/>
                  </a:ext>
                </a:extLst>
              </a:tr>
              <a:tr h="538506">
                <a:tc vMerge="1">
                  <a:txBody>
                    <a:bodyPr/>
                    <a:lstStyle/>
                    <a:p>
                      <a:pPr algn="ctr" rtl="0" fontAlgn="ctr"/>
                      <a:endParaRPr lang="fr-FR" sz="1100" b="1" i="0" u="none" strike="noStrike" dirty="0">
                        <a:solidFill>
                          <a:srgbClr val="00B050"/>
                        </a:solidFill>
                        <a:effectLst/>
                        <a:latin typeface="Century Gothic" panose="020B0502020202020204" pitchFamily="34" charset="0"/>
                      </a:endParaRPr>
                    </a:p>
                  </a:txBody>
                  <a:tcPr marL="4393" marR="4393" marT="4393" marB="0" anchor="ctr"/>
                </a:tc>
                <a:tc>
                  <a:txBody>
                    <a:bodyPr/>
                    <a:lstStyle/>
                    <a:p>
                      <a:pPr algn="l" fontAlgn="b"/>
                      <a:r>
                        <a:rPr lang="fr-FR" sz="1150" u="none" strike="noStrike" dirty="0">
                          <a:effectLst/>
                        </a:rPr>
                        <a:t>Action 2 : Mise en place d'un plan de formation pluriannuel</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a:effectLst/>
                        </a:rPr>
                        <a:t>Plan de formation pluriannuel de l’ensemble des salariés</a:t>
                      </a:r>
                      <a:endParaRPr lang="fr-FR" sz="1150" b="0" i="0" u="none" strike="noStrike">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dirty="0" smtClean="0">
                          <a:effectLst/>
                        </a:rPr>
                        <a:t>DIR.</a:t>
                      </a: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2094396025"/>
                  </a:ext>
                </a:extLst>
              </a:tr>
              <a:tr h="360491">
                <a:tc vMerge="1">
                  <a:txBody>
                    <a:bodyPr/>
                    <a:lstStyle/>
                    <a:p>
                      <a:endParaRPr lang="fr-FR"/>
                    </a:p>
                  </a:txBody>
                  <a:tcPr/>
                </a:tc>
                <a:tc>
                  <a:txBody>
                    <a:bodyPr/>
                    <a:lstStyle/>
                    <a:p>
                      <a:pPr algn="l" fontAlgn="b"/>
                      <a:r>
                        <a:rPr lang="fr-FR" sz="1150" u="none" strike="noStrike">
                          <a:effectLst/>
                        </a:rPr>
                        <a:t>Action 3 : Impliquer les référents</a:t>
                      </a:r>
                      <a:endParaRPr lang="fr-FR" sz="1150" b="0" i="0" u="none" strike="noStrike">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a:effectLst/>
                        </a:rPr>
                        <a:t>Impliquer les référents des résidents dans la démarche</a:t>
                      </a:r>
                      <a:endParaRPr lang="fr-FR" sz="1150" b="0" i="0" u="none" strike="noStrike">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endParaRPr lang="fr-FR" sz="1000" b="0" i="0" u="none" strike="noStrike" dirty="0" smtClean="0">
                        <a:solidFill>
                          <a:srgbClr val="000000"/>
                        </a:solidFill>
                        <a:effectLst/>
                        <a:latin typeface="Calibri" panose="020F0502020204030204" pitchFamily="34" charset="0"/>
                      </a:endParaRPr>
                    </a:p>
                    <a:p>
                      <a:pPr algn="ctr" fontAlgn="ct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2363247553"/>
                  </a:ext>
                </a:extLst>
              </a:tr>
              <a:tr h="360491">
                <a:tc vMerge="1">
                  <a:txBody>
                    <a:bodyPr/>
                    <a:lstStyle/>
                    <a:p>
                      <a:endParaRPr lang="fr-FR"/>
                    </a:p>
                  </a:txBody>
                  <a:tcPr/>
                </a:tc>
                <a:tc>
                  <a:txBody>
                    <a:bodyPr/>
                    <a:lstStyle/>
                    <a:p>
                      <a:pPr algn="l" fontAlgn="b"/>
                      <a:r>
                        <a:rPr lang="fr-FR" sz="1150" u="none" strike="noStrike" dirty="0">
                          <a:effectLst/>
                        </a:rPr>
                        <a:t>Action 4 : Mettre en place une EPP</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Mettre en place une EPP lutte contre la maltraitance</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dirty="0">
                          <a:effectLst/>
                        </a:rPr>
                        <a:t>IDEC</a:t>
                      </a: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2425945388"/>
                  </a:ext>
                </a:extLst>
              </a:tr>
              <a:tr h="538506">
                <a:tc rowSpan="8">
                  <a:txBody>
                    <a:bodyPr/>
                    <a:lstStyle/>
                    <a:p>
                      <a:pPr algn="ctr" rtl="0" fontAlgn="ctr"/>
                      <a:r>
                        <a:rPr lang="fr-FR" sz="1800" b="1" u="none" strike="noStrike" dirty="0">
                          <a:effectLst/>
                        </a:rPr>
                        <a:t>L'</a:t>
                      </a:r>
                      <a:r>
                        <a:rPr lang="fr-FR" sz="1800" b="1" u="none" strike="noStrike" dirty="0" err="1">
                          <a:effectLst/>
                        </a:rPr>
                        <a:t>Humanitude</a:t>
                      </a:r>
                      <a:endParaRPr lang="fr-FR" sz="1800" b="1" i="0" u="none" strike="noStrike" dirty="0">
                        <a:solidFill>
                          <a:srgbClr val="00B050"/>
                        </a:solidFill>
                        <a:effectLst/>
                        <a:latin typeface="Century Gothic" panose="020B0502020202020204" pitchFamily="34" charset="0"/>
                      </a:endParaRPr>
                    </a:p>
                  </a:txBody>
                  <a:tcPr marL="4393" marR="4393" marT="4393" marB="0" anchor="ctr"/>
                </a:tc>
                <a:tc rowSpan="2">
                  <a:txBody>
                    <a:bodyPr/>
                    <a:lstStyle/>
                    <a:p>
                      <a:pPr algn="l" fontAlgn="b"/>
                      <a:r>
                        <a:rPr lang="fr-FR" sz="1150" u="none" strike="noStrike" dirty="0">
                          <a:effectLst/>
                        </a:rPr>
                        <a:t>Action 1 : Travailler la notion de report de soins</a:t>
                      </a:r>
                      <a:endParaRPr lang="fr-FR" sz="1150" b="0" i="0" u="none" strike="noStrike" dirty="0">
                        <a:solidFill>
                          <a:srgbClr val="000000"/>
                        </a:solidFill>
                        <a:effectLst/>
                        <a:latin typeface="Calibri" panose="020F0502020204030204" pitchFamily="34" charset="0"/>
                      </a:endParaRPr>
                    </a:p>
                    <a:p>
                      <a:pPr algn="l" fontAlgn="b"/>
                      <a:r>
                        <a:rPr lang="fr-FR" sz="1150" u="none" strike="noStrike" dirty="0">
                          <a:effectLst/>
                        </a:rPr>
                        <a:t> </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Définir le report, l’abandon de soins et ses limites via des exemples techniques et des clefs d’accompagnement</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dirty="0">
                          <a:effectLst/>
                        </a:rPr>
                        <a:t>IDE </a:t>
                      </a:r>
                      <a:r>
                        <a:rPr lang="fr-FR" sz="1000" u="none" strike="noStrike" dirty="0" smtClean="0">
                          <a:effectLst/>
                        </a:rPr>
                        <a:t>QUAL./REFERENTES </a:t>
                      </a:r>
                      <a:r>
                        <a:rPr lang="fr-FR" sz="1000" u="none" strike="noStrike" dirty="0">
                          <a:effectLst/>
                        </a:rPr>
                        <a:t>HUM.</a:t>
                      </a: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1781050787"/>
                  </a:ext>
                </a:extLst>
              </a:tr>
              <a:tr h="360491">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Inciter la traçabilité sur tous les reports de soins, IDE en charge de la qualité</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a:effectLst/>
                        </a:rPr>
                        <a:t>REFERENTES HUMANITUDE</a:t>
                      </a:r>
                      <a:endParaRPr lang="fr-FR" sz="1000" b="0" i="0" u="none" strike="noStrike">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1873716702"/>
                  </a:ext>
                </a:extLst>
              </a:tr>
              <a:tr h="351018">
                <a:tc vMerge="1">
                  <a:txBody>
                    <a:bodyPr/>
                    <a:lstStyle/>
                    <a:p>
                      <a:endParaRPr lang="fr-FR"/>
                    </a:p>
                  </a:txBody>
                  <a:tcPr/>
                </a:tc>
                <a:tc rowSpan="3">
                  <a:txBody>
                    <a:bodyPr/>
                    <a:lstStyle/>
                    <a:p>
                      <a:pPr algn="l" fontAlgn="b"/>
                      <a:r>
                        <a:rPr lang="fr-FR" sz="1150" u="none" strike="noStrike" dirty="0">
                          <a:effectLst/>
                        </a:rPr>
                        <a:t>Action 2 : Sortir la fonction d'AS de son rôle de </a:t>
                      </a:r>
                      <a:r>
                        <a:rPr lang="fr-FR" sz="1150" u="none" strike="noStrike" dirty="0" smtClean="0">
                          <a:effectLst/>
                        </a:rPr>
                        <a:t>« toiletteuse »</a:t>
                      </a:r>
                      <a:endParaRPr lang="fr-FR" sz="1150" b="0" i="0" u="none" strike="noStrike" dirty="0">
                        <a:solidFill>
                          <a:srgbClr val="000000"/>
                        </a:solidFill>
                        <a:effectLst/>
                        <a:latin typeface="Calibri" panose="020F0502020204030204" pitchFamily="34" charset="0"/>
                      </a:endParaRPr>
                    </a:p>
                    <a:p>
                      <a:pPr algn="l" fontAlgn="b"/>
                      <a:r>
                        <a:rPr lang="fr-FR" sz="1150" u="none" strike="noStrike" dirty="0">
                          <a:effectLst/>
                        </a:rPr>
                        <a:t> </a:t>
                      </a:r>
                      <a:endParaRPr lang="fr-FR" sz="1150" b="0" i="0" u="none" strike="noStrike" dirty="0">
                        <a:solidFill>
                          <a:srgbClr val="000000"/>
                        </a:solidFill>
                        <a:effectLst/>
                        <a:latin typeface="Calibri" panose="020F0502020204030204" pitchFamily="34" charset="0"/>
                      </a:endParaRPr>
                    </a:p>
                    <a:p>
                      <a:pPr algn="l" fontAlgn="b"/>
                      <a:r>
                        <a:rPr lang="fr-FR" sz="1150" u="none" strike="noStrike" dirty="0">
                          <a:effectLst/>
                        </a:rPr>
                        <a:t> </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Via l’arrêt de la validation des toilettes</a:t>
                      </a:r>
                      <a:endParaRPr lang="fr-FR" sz="1150" b="0" i="0" u="none" strike="noStrike" dirty="0">
                        <a:solidFill>
                          <a:srgbClr val="000000"/>
                        </a:solidFill>
                        <a:effectLst/>
                        <a:latin typeface="Tahoma" panose="020B060403050404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a:effectLst/>
                        </a:rPr>
                        <a:t>REFERENTES HUMANITUDE</a:t>
                      </a:r>
                      <a:endParaRPr lang="fr-FR" sz="1000" b="0" i="0" u="none" strike="noStrike">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421049732"/>
                  </a:ext>
                </a:extLst>
              </a:tr>
              <a:tr h="538506">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Via la validation unique des toilettes évaluatives en travaillant sur les objectifs, revoir tous les plans de soins</a:t>
                      </a:r>
                      <a:endParaRPr lang="fr-FR" sz="1150" b="0" i="0" u="none" strike="noStrike" dirty="0">
                        <a:solidFill>
                          <a:srgbClr val="000000"/>
                        </a:solidFill>
                        <a:effectLst/>
                        <a:latin typeface="Tahoma" panose="020B0604030504040204" pitchFamily="34" charset="0"/>
                      </a:endParaRPr>
                    </a:p>
                  </a:txBody>
                  <a:tcPr marL="4393" marR="4393" marT="4393"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dirty="0">
                          <a:effectLst/>
                        </a:rPr>
                        <a:t>REFERENTES HUMANITUDE</a:t>
                      </a: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981537480"/>
                  </a:ext>
                </a:extLst>
              </a:tr>
              <a:tr h="360491">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Changer le nom de la « toilette évaluative » en notion d’« accompagnement quotidien »</a:t>
                      </a:r>
                      <a:endParaRPr lang="fr-FR" sz="1150" b="0" i="0" u="none" strike="noStrike" dirty="0">
                        <a:solidFill>
                          <a:srgbClr val="000000"/>
                        </a:solidFill>
                        <a:effectLst/>
                        <a:latin typeface="Tahoma" panose="020B060403050404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a:effectLst/>
                        </a:rPr>
                        <a:t>REFERENTES HUMANITUDE</a:t>
                      </a:r>
                      <a:endParaRPr lang="fr-FR" sz="1000" b="0" i="0" u="none" strike="noStrike">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1851974955"/>
                  </a:ext>
                </a:extLst>
              </a:tr>
              <a:tr h="538506">
                <a:tc vMerge="1">
                  <a:txBody>
                    <a:bodyPr/>
                    <a:lstStyle/>
                    <a:p>
                      <a:endParaRPr lang="fr-FR"/>
                    </a:p>
                  </a:txBody>
                  <a:tcPr/>
                </a:tc>
                <a:tc rowSpan="4">
                  <a:txBody>
                    <a:bodyPr/>
                    <a:lstStyle/>
                    <a:p>
                      <a:pPr algn="l" fontAlgn="b"/>
                      <a:r>
                        <a:rPr lang="fr-FR" sz="1150" u="none" strike="noStrike" dirty="0">
                          <a:effectLst/>
                        </a:rPr>
                        <a:t>Action 3 : Pérenniser la thématique de la verticalité</a:t>
                      </a:r>
                      <a:endParaRPr lang="fr-FR" sz="1150" b="0" i="0" u="none" strike="noStrike" dirty="0">
                        <a:solidFill>
                          <a:srgbClr val="000000"/>
                        </a:solidFill>
                        <a:effectLst/>
                        <a:latin typeface="Calibri" panose="020F0502020204030204" pitchFamily="34" charset="0"/>
                      </a:endParaRPr>
                    </a:p>
                    <a:p>
                      <a:pPr algn="l" fontAlgn="b"/>
                      <a:r>
                        <a:rPr lang="fr-FR" sz="1150" u="none" strike="noStrike" dirty="0">
                          <a:effectLst/>
                        </a:rPr>
                        <a:t> </a:t>
                      </a:r>
                      <a:endParaRPr lang="fr-FR" sz="1150" b="0" i="0" u="none" strike="noStrike" dirty="0">
                        <a:solidFill>
                          <a:srgbClr val="000000"/>
                        </a:solidFill>
                        <a:effectLst/>
                        <a:latin typeface="Calibri" panose="020F0502020204030204" pitchFamily="34" charset="0"/>
                      </a:endParaRPr>
                    </a:p>
                    <a:p>
                      <a:pPr algn="l" fontAlgn="b"/>
                      <a:r>
                        <a:rPr lang="fr-FR" sz="1150" u="none" strike="noStrike" dirty="0">
                          <a:effectLst/>
                        </a:rPr>
                        <a:t> </a:t>
                      </a:r>
                      <a:endParaRPr lang="fr-FR" sz="1150" b="0" i="0" u="none" strike="noStrike" dirty="0">
                        <a:solidFill>
                          <a:srgbClr val="000000"/>
                        </a:solidFill>
                        <a:effectLst/>
                        <a:latin typeface="Calibri" panose="020F0502020204030204" pitchFamily="34" charset="0"/>
                      </a:endParaRPr>
                    </a:p>
                    <a:p>
                      <a:pPr algn="l" fontAlgn="b"/>
                      <a:r>
                        <a:rPr lang="fr-FR" sz="1150" u="none" strike="noStrike" dirty="0">
                          <a:effectLst/>
                        </a:rPr>
                        <a:t> </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Pérenniser l’accompagnement à la verticalité avec l’ergothérapeute, faire un état des lieux des temps de verticalité</a:t>
                      </a:r>
                      <a:endParaRPr lang="fr-FR" sz="1150" b="0" i="0" u="none" strike="noStrike" dirty="0">
                        <a:solidFill>
                          <a:srgbClr val="000000"/>
                        </a:solidFill>
                        <a:effectLst/>
                        <a:latin typeface="Tahoma" panose="020B060403050404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a:effectLst/>
                        </a:rPr>
                        <a:t>AS VERTICALITE ET ERGO.</a:t>
                      </a:r>
                      <a:endParaRPr lang="fr-FR" sz="1000" b="0" i="0" u="none" strike="noStrike">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2023</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3172189339"/>
                  </a:ext>
                </a:extLst>
              </a:tr>
              <a:tr h="538506">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Impliquer les référents dans les temps de verticalité, Aide-soignante en charge de la verticalité et  ergothérapeute</a:t>
                      </a:r>
                      <a:endParaRPr lang="fr-FR" sz="1150" b="0" i="0" u="none" strike="noStrike" dirty="0">
                        <a:solidFill>
                          <a:srgbClr val="000000"/>
                        </a:solidFill>
                        <a:effectLst/>
                        <a:latin typeface="Tahoma" panose="020B060403050404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a:effectLst/>
                        </a:rPr>
                        <a:t>AS VERTICALITE ET ERGO.</a:t>
                      </a:r>
                      <a:endParaRPr lang="fr-FR" sz="1000" b="0" i="0" u="none" strike="noStrike">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1470681236"/>
                  </a:ext>
                </a:extLst>
              </a:tr>
              <a:tr h="524258">
                <a:tc vMerge="1">
                  <a:txBody>
                    <a:bodyPr/>
                    <a:lstStyle/>
                    <a:p>
                      <a:endParaRPr lang="fr-FR"/>
                    </a:p>
                  </a:txBody>
                  <a:tcPr/>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Faire du lien avec les référentes HUMANITUDE, Mettre en place des plans de </a:t>
                      </a:r>
                      <a:r>
                        <a:rPr lang="fr-FR" sz="1150" u="none" strike="noStrike" dirty="0" smtClean="0">
                          <a:effectLst/>
                        </a:rPr>
                        <a:t>compensation</a:t>
                      </a:r>
                      <a:endParaRPr lang="fr-FR" sz="1150" b="0" i="0" u="none" strike="noStrike" dirty="0">
                        <a:solidFill>
                          <a:srgbClr val="000000"/>
                        </a:solidFill>
                        <a:effectLst/>
                        <a:latin typeface="Tahoma" panose="020B0604030504040204" pitchFamily="34" charset="0"/>
                      </a:endParaRPr>
                    </a:p>
                  </a:txBody>
                  <a:tcPr marL="4393" marR="4393" marT="4393"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a:effectLst/>
                        </a:rPr>
                        <a:t>AS VERTICALITE ET ERGO.</a:t>
                      </a:r>
                      <a:endParaRPr lang="fr-FR" sz="1000" b="0" i="0" u="none" strike="noStrike">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4019102791"/>
                  </a:ext>
                </a:extLst>
              </a:tr>
              <a:tr h="182477">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Mettre en place des sorties</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dirty="0" smtClean="0">
                          <a:effectLst/>
                        </a:rPr>
                        <a:t>IDEC/AS</a:t>
                      </a: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3451372949"/>
                  </a:ext>
                </a:extLst>
              </a:tr>
              <a:tr h="360491">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a:effectLst/>
                        </a:rPr>
                        <a:t>Action 4 : Mettre en place des APP</a:t>
                      </a:r>
                      <a:endParaRPr lang="fr-FR" sz="1150" b="0" i="0" u="none" strike="noStrike">
                        <a:solidFill>
                          <a:srgbClr val="000000"/>
                        </a:solidFill>
                        <a:effectLst/>
                        <a:latin typeface="Calibri" panose="020F0502020204030204" pitchFamily="34" charset="0"/>
                      </a:endParaRPr>
                    </a:p>
                  </a:txBody>
                  <a:tcPr marL="4393" marR="4393" marT="4393" marB="0" anchor="b"/>
                </a:tc>
                <a:tc>
                  <a:txBody>
                    <a:bodyPr/>
                    <a:lstStyle/>
                    <a:p>
                      <a:pPr algn="l" fontAlgn="b"/>
                      <a:r>
                        <a:rPr lang="fr-FR" sz="1150" u="none" strike="noStrike" dirty="0">
                          <a:effectLst/>
                        </a:rPr>
                        <a:t>Création d’APP sur des situations positives,</a:t>
                      </a:r>
                      <a:endParaRPr lang="fr-FR" sz="1150" b="0" i="0" u="none" strike="noStrike" dirty="0">
                        <a:solidFill>
                          <a:srgbClr val="000000"/>
                        </a:solidFill>
                        <a:effectLst/>
                        <a:latin typeface="Calibri" panose="020F0502020204030204" pitchFamily="34" charset="0"/>
                      </a:endParaRPr>
                    </a:p>
                  </a:txBody>
                  <a:tcPr marL="4393" marR="4393" marT="4393"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393" marR="4393" marT="4393" marB="0" anchor="b"/>
                </a:tc>
                <a:tc>
                  <a:txBody>
                    <a:bodyPr/>
                    <a:lstStyle/>
                    <a:p>
                      <a:pPr algn="ctr" fontAlgn="ctr"/>
                      <a:r>
                        <a:rPr lang="fr-FR" sz="1000" u="none" strike="noStrike" dirty="0">
                          <a:effectLst/>
                        </a:rPr>
                        <a:t>IDEC/IDE QUALITE/AS</a:t>
                      </a:r>
                      <a:endParaRPr lang="fr-FR" sz="1000" b="0" i="0" u="none" strike="noStrike" dirty="0">
                        <a:solidFill>
                          <a:srgbClr val="000000"/>
                        </a:solidFill>
                        <a:effectLst/>
                        <a:latin typeface="Calibri" panose="020F0502020204030204" pitchFamily="34" charset="0"/>
                      </a:endParaRPr>
                    </a:p>
                  </a:txBody>
                  <a:tcPr marL="4393" marR="4393" marT="4393"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393" marR="4393" marT="4393" marB="0" anchor="b"/>
                </a:tc>
                <a:extLst>
                  <a:ext uri="{0D108BD9-81ED-4DB2-BD59-A6C34878D82A}">
                    <a16:rowId xmlns:a16="http://schemas.microsoft.com/office/drawing/2014/main" val="3443164061"/>
                  </a:ext>
                </a:extLst>
              </a:tr>
            </a:tbl>
          </a:graphicData>
        </a:graphic>
      </p:graphicFrame>
    </p:spTree>
    <p:extLst>
      <p:ext uri="{BB962C8B-B14F-4D97-AF65-F5344CB8AC3E}">
        <p14:creationId xmlns:p14="http://schemas.microsoft.com/office/powerpoint/2010/main" val="204072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35496" y="44622"/>
          <a:ext cx="9000999" cy="6624737"/>
        </p:xfrm>
        <a:graphic>
          <a:graphicData uri="http://schemas.openxmlformats.org/drawingml/2006/table">
            <a:tbl>
              <a:tblPr>
                <a:tableStyleId>{8A107856-5554-42FB-B03E-39F5DBC370BA}</a:tableStyleId>
              </a:tblPr>
              <a:tblGrid>
                <a:gridCol w="1016241">
                  <a:extLst>
                    <a:ext uri="{9D8B030D-6E8A-4147-A177-3AD203B41FA5}">
                      <a16:colId xmlns:a16="http://schemas.microsoft.com/office/drawing/2014/main" val="1960564954"/>
                    </a:ext>
                  </a:extLst>
                </a:gridCol>
                <a:gridCol w="2831136">
                  <a:extLst>
                    <a:ext uri="{9D8B030D-6E8A-4147-A177-3AD203B41FA5}">
                      <a16:colId xmlns:a16="http://schemas.microsoft.com/office/drawing/2014/main" val="2040950338"/>
                    </a:ext>
                  </a:extLst>
                </a:gridCol>
                <a:gridCol w="3785471">
                  <a:extLst>
                    <a:ext uri="{9D8B030D-6E8A-4147-A177-3AD203B41FA5}">
                      <a16:colId xmlns:a16="http://schemas.microsoft.com/office/drawing/2014/main" val="3906005799"/>
                    </a:ext>
                  </a:extLst>
                </a:gridCol>
                <a:gridCol w="216024">
                  <a:extLst>
                    <a:ext uri="{9D8B030D-6E8A-4147-A177-3AD203B41FA5}">
                      <a16:colId xmlns:a16="http://schemas.microsoft.com/office/drawing/2014/main" val="2342846314"/>
                    </a:ext>
                  </a:extLst>
                </a:gridCol>
                <a:gridCol w="792088">
                  <a:extLst>
                    <a:ext uri="{9D8B030D-6E8A-4147-A177-3AD203B41FA5}">
                      <a16:colId xmlns:a16="http://schemas.microsoft.com/office/drawing/2014/main" val="3041529605"/>
                    </a:ext>
                  </a:extLst>
                </a:gridCol>
                <a:gridCol w="360039">
                  <a:extLst>
                    <a:ext uri="{9D8B030D-6E8A-4147-A177-3AD203B41FA5}">
                      <a16:colId xmlns:a16="http://schemas.microsoft.com/office/drawing/2014/main" val="70825092"/>
                    </a:ext>
                  </a:extLst>
                </a:gridCol>
              </a:tblGrid>
              <a:tr h="813136">
                <a:tc rowSpan="4">
                  <a:txBody>
                    <a:bodyPr/>
                    <a:lstStyle/>
                    <a:p>
                      <a:pPr algn="l" fontAlgn="b"/>
                      <a:r>
                        <a:rPr lang="fr-FR" sz="1800" u="none" strike="noStrike" dirty="0">
                          <a:effectLst/>
                        </a:rPr>
                        <a:t> </a:t>
                      </a:r>
                    </a:p>
                    <a:p>
                      <a:pPr algn="ctr" rtl="0" fontAlgn="ctr"/>
                      <a:r>
                        <a:rPr lang="fr-FR" sz="1800" u="none" strike="noStrike" dirty="0" smtClean="0">
                          <a:effectLst/>
                        </a:rPr>
                        <a:t>Accueil </a:t>
                      </a:r>
                      <a:r>
                        <a:rPr lang="fr-FR" sz="1800" u="none" strike="noStrike" dirty="0">
                          <a:effectLst/>
                        </a:rPr>
                        <a:t>de jour</a:t>
                      </a:r>
                      <a:endParaRPr lang="fr-FR" sz="1800" b="1" i="0" u="none" strike="noStrike" dirty="0">
                        <a:solidFill>
                          <a:srgbClr val="00B050"/>
                        </a:solidFill>
                        <a:effectLst/>
                        <a:latin typeface="Century Gothic" panose="020B0502020202020204" pitchFamily="34" charset="0"/>
                      </a:endParaRPr>
                    </a:p>
                  </a:txBody>
                  <a:tcPr marL="4587" marR="4587" marT="4587" marB="0" anchor="b"/>
                </a:tc>
                <a:tc>
                  <a:txBody>
                    <a:bodyPr/>
                    <a:lstStyle/>
                    <a:p>
                      <a:pPr algn="l" fontAlgn="b"/>
                      <a:r>
                        <a:rPr lang="fr-FR" sz="1300" u="none" strike="noStrike" dirty="0">
                          <a:effectLst/>
                        </a:rPr>
                        <a:t>Action 1 : Réajuster le protocole d'admission</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Mettre à jour le règlement de fonctionnement si besoin et les protocoles</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300" u="none" strike="noStrike" dirty="0">
                          <a:effectLst/>
                        </a:rPr>
                        <a:t>IDE </a:t>
                      </a:r>
                      <a:r>
                        <a:rPr lang="fr-FR" sz="1300" u="none" strike="noStrike" dirty="0" smtClean="0">
                          <a:effectLst/>
                        </a:rPr>
                        <a:t>QUAL./AS</a:t>
                      </a:r>
                      <a:endParaRPr lang="fr-FR" sz="13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a:effectLst/>
                        </a:rPr>
                        <a:t>2026</a:t>
                      </a:r>
                      <a:endParaRPr lang="fr-FR" sz="13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37472900"/>
                  </a:ext>
                </a:extLst>
              </a:tr>
              <a:tr h="788264">
                <a:tc vMerge="1">
                  <a:txBody>
                    <a:bodyPr/>
                    <a:lstStyle/>
                    <a:p>
                      <a:pPr algn="ctr" rtl="0" fontAlgn="ctr"/>
                      <a:endParaRPr lang="fr-FR" sz="1150" b="1" i="0" u="none" strike="noStrike" dirty="0">
                        <a:solidFill>
                          <a:srgbClr val="00B050"/>
                        </a:solidFill>
                        <a:effectLst/>
                        <a:latin typeface="Century Gothic" panose="020B0502020202020204" pitchFamily="34" charset="0"/>
                      </a:endParaRPr>
                    </a:p>
                  </a:txBody>
                  <a:tcPr marL="4587" marR="4587" marT="4587" marB="0" anchor="ctr"/>
                </a:tc>
                <a:tc>
                  <a:txBody>
                    <a:bodyPr/>
                    <a:lstStyle/>
                    <a:p>
                      <a:pPr algn="l" fontAlgn="b"/>
                      <a:r>
                        <a:rPr lang="fr-FR" sz="1300" u="none" strike="noStrike" dirty="0">
                          <a:effectLst/>
                        </a:rPr>
                        <a:t>Action 2 : Mettre en place le projet CAFE VIDEO</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Réamorcer les cafés familles par la mise en place de cafés « vidéo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300" u="none" strike="noStrike" dirty="0" smtClean="0">
                          <a:effectLst/>
                        </a:rPr>
                        <a:t>AS</a:t>
                      </a:r>
                    </a:p>
                  </a:txBody>
                  <a:tcPr marL="4587" marR="4587" marT="4587" marB="0" anchor="ctr"/>
                </a:tc>
                <a:tc>
                  <a:txBody>
                    <a:bodyPr/>
                    <a:lstStyle/>
                    <a:p>
                      <a:pPr algn="ctr" fontAlgn="b"/>
                      <a:r>
                        <a:rPr lang="fr-FR" sz="1300" u="none" strike="noStrike">
                          <a:effectLst/>
                        </a:rPr>
                        <a:t>2023</a:t>
                      </a:r>
                      <a:endParaRPr lang="fr-FR" sz="13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22407552"/>
                  </a:ext>
                </a:extLst>
              </a:tr>
              <a:tr h="597792">
                <a:tc vMerge="1">
                  <a:txBody>
                    <a:bodyPr/>
                    <a:lstStyle/>
                    <a:p>
                      <a:endParaRPr lang="fr-FR"/>
                    </a:p>
                  </a:txBody>
                  <a:tcPr/>
                </a:tc>
                <a:tc>
                  <a:txBody>
                    <a:bodyPr/>
                    <a:lstStyle/>
                    <a:p>
                      <a:pPr algn="l" fontAlgn="b"/>
                      <a:r>
                        <a:rPr lang="fr-FR" sz="1300" u="none" strike="noStrike" dirty="0">
                          <a:effectLst/>
                        </a:rPr>
                        <a:t>Action 3: Créer des liens avec la plateforme répit</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En lien avec le SSIAD participer à des réunions thématiques, participer à des micros-formations</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300" u="none" strike="noStrike" dirty="0" smtClean="0">
                          <a:effectLst/>
                        </a:rPr>
                        <a:t>AS</a:t>
                      </a:r>
                      <a:endParaRPr lang="fr-FR" sz="13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a:effectLst/>
                        </a:rPr>
                        <a:t>2024</a:t>
                      </a:r>
                      <a:endParaRPr lang="fr-FR" sz="13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407369850"/>
                  </a:ext>
                </a:extLst>
              </a:tr>
              <a:tr h="837786">
                <a:tc vMerge="1">
                  <a:txBody>
                    <a:bodyPr/>
                    <a:lstStyle/>
                    <a:p>
                      <a:endParaRPr lang="fr-FR"/>
                    </a:p>
                  </a:txBody>
                  <a:tcPr/>
                </a:tc>
                <a:tc>
                  <a:txBody>
                    <a:bodyPr/>
                    <a:lstStyle/>
                    <a:p>
                      <a:pPr algn="l" fontAlgn="b"/>
                      <a:r>
                        <a:rPr lang="fr-FR" sz="1300" u="none" strike="noStrike" dirty="0">
                          <a:effectLst/>
                        </a:rPr>
                        <a:t>Action 4 : Créer du lien interservices</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En lien avec le secteur protégé « les Jonquilles » et le PASA, mettre en places des activités communes (repas, jardinage thérapeutique)</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300" u="none" strike="noStrike" dirty="0" smtClean="0">
                          <a:effectLst/>
                        </a:rPr>
                        <a:t>AS</a:t>
                      </a:r>
                      <a:endParaRPr lang="fr-FR" sz="13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a:effectLst/>
                        </a:rPr>
                        <a:t>2024</a:t>
                      </a:r>
                      <a:endParaRPr lang="fr-FR" sz="13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691649024"/>
                  </a:ext>
                </a:extLst>
              </a:tr>
              <a:tr h="493321">
                <a:tc rowSpan="8">
                  <a:txBody>
                    <a:bodyPr/>
                    <a:lstStyle/>
                    <a:p>
                      <a:pPr algn="l" fontAlgn="b"/>
                      <a:r>
                        <a:rPr lang="fr-FR" sz="1800" u="none" strike="noStrike" dirty="0">
                          <a:effectLst/>
                        </a:rPr>
                        <a:t> </a:t>
                      </a:r>
                    </a:p>
                    <a:p>
                      <a:pPr algn="ctr" rtl="0" fontAlgn="ctr"/>
                      <a:r>
                        <a:rPr lang="fr-FR" sz="1800" u="none" strike="noStrike" dirty="0">
                          <a:effectLst/>
                        </a:rPr>
                        <a:t>Le projet du SSIAD</a:t>
                      </a:r>
                    </a:p>
                    <a:p>
                      <a:pPr algn="l" fontAlgn="b"/>
                      <a:r>
                        <a:rPr lang="fr-FR" sz="1800" u="none" strike="noStrike" dirty="0">
                          <a:effectLst/>
                        </a:rPr>
                        <a:t> </a:t>
                      </a:r>
                    </a:p>
                    <a:p>
                      <a:pPr algn="l" fontAlgn="b"/>
                      <a:r>
                        <a:rPr lang="fr-FR" sz="1800" u="none" strike="noStrike" dirty="0">
                          <a:effectLst/>
                        </a:rPr>
                        <a:t> </a:t>
                      </a:r>
                    </a:p>
                    <a:p>
                      <a:pPr algn="l" fontAlgn="b"/>
                      <a:r>
                        <a:rPr lang="fr-FR" sz="1800" u="none" strike="noStrike" dirty="0">
                          <a:effectLst/>
                        </a:rPr>
                        <a:t> </a:t>
                      </a:r>
                    </a:p>
                    <a:p>
                      <a:pPr algn="l" fontAlgn="b"/>
                      <a:r>
                        <a:rPr lang="fr-FR" sz="1800" u="none" strike="noStrike" dirty="0">
                          <a:effectLst/>
                        </a:rPr>
                        <a:t> </a:t>
                      </a:r>
                      <a:endParaRPr lang="fr-FR" sz="1800" b="0" i="0" u="none" strike="noStrike" dirty="0">
                        <a:solidFill>
                          <a:srgbClr val="000000"/>
                        </a:solidFill>
                        <a:effectLst/>
                        <a:latin typeface="Calibri" panose="020F0502020204030204" pitchFamily="34" charset="0"/>
                      </a:endParaRPr>
                    </a:p>
                  </a:txBody>
                  <a:tcPr marL="4587" marR="4587" marT="4587" marB="0" anchor="b"/>
                </a:tc>
                <a:tc rowSpan="3">
                  <a:txBody>
                    <a:bodyPr/>
                    <a:lstStyle/>
                    <a:p>
                      <a:pPr algn="l" fontAlgn="b"/>
                      <a:r>
                        <a:rPr lang="fr-FR" sz="1300" u="none" strike="noStrike" dirty="0">
                          <a:effectLst/>
                        </a:rPr>
                        <a:t>Action 1 : Déployer les </a:t>
                      </a:r>
                      <a:r>
                        <a:rPr lang="fr-FR" sz="1300" u="none" strike="noStrike" dirty="0" smtClean="0">
                          <a:effectLst/>
                        </a:rPr>
                        <a:t>PAP</a:t>
                      </a:r>
                      <a:endParaRPr lang="fr-FR" sz="1300" u="none" strike="noStrike" dirty="0">
                        <a:effectLst/>
                      </a:endParaRPr>
                    </a:p>
                    <a:p>
                      <a:pPr algn="l" fontAlgn="b"/>
                      <a:r>
                        <a:rPr lang="fr-FR" sz="1300" u="none" strike="noStrike" dirty="0">
                          <a:effectLst/>
                        </a:rPr>
                        <a:t>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Réalisation d’un support synthétique des PAP et d’un protocole de suivi</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300" u="none" strike="noStrike" dirty="0" smtClean="0">
                          <a:effectLst/>
                        </a:rPr>
                        <a:t>IDEC/AS</a:t>
                      </a:r>
                      <a:endParaRPr lang="fr-FR" sz="13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a:effectLst/>
                        </a:rPr>
                        <a:t>2024</a:t>
                      </a:r>
                      <a:endParaRPr lang="fr-FR" sz="13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065856062"/>
                  </a:ext>
                </a:extLst>
              </a:tr>
              <a:tr h="493321">
                <a:tc vMerge="1">
                  <a:txBody>
                    <a:bodyPr/>
                    <a:lstStyle/>
                    <a:p>
                      <a:pPr algn="ctr" rtl="0" fontAlgn="ctr"/>
                      <a:endParaRPr lang="fr-FR" sz="1150" b="0" i="0" u="none" strike="noStrike" dirty="0">
                        <a:solidFill>
                          <a:srgbClr val="000000"/>
                        </a:solidFill>
                        <a:effectLst/>
                        <a:latin typeface="Calibri" panose="020F0502020204030204" pitchFamily="34" charset="0"/>
                      </a:endParaRPr>
                    </a:p>
                  </a:txBody>
                  <a:tcPr marL="4587" marR="4587" marT="4587" marB="0" anchor="ctr"/>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Suivre une formation relative au PAP au sein des SSIAD via Normandie SSIAD</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300" u="none" strike="noStrike" dirty="0" smtClean="0">
                          <a:effectLst/>
                        </a:rPr>
                        <a:t>IDEC/AS</a:t>
                      </a:r>
                      <a:endParaRPr lang="fr-FR" sz="13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dirty="0">
                          <a:effectLst/>
                        </a:rPr>
                        <a:t>2024</a:t>
                      </a:r>
                      <a:endParaRPr lang="fr-FR" sz="13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617036750"/>
                  </a:ext>
                </a:extLst>
              </a:tr>
              <a:tr h="398489">
                <a:tc vMerge="1">
                  <a:txBody>
                    <a:bodyPr/>
                    <a:lstStyle/>
                    <a:p>
                      <a:endParaRPr lang="fr-FR"/>
                    </a:p>
                  </a:txBody>
                  <a:tcPr/>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Mises en place des PAP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300" u="none" strike="noStrike" dirty="0" smtClean="0">
                          <a:effectLst/>
                        </a:rPr>
                        <a:t>IDEC/AS</a:t>
                      </a:r>
                      <a:endParaRPr lang="fr-FR" sz="13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dirty="0">
                          <a:effectLst/>
                        </a:rPr>
                        <a:t>2025</a:t>
                      </a:r>
                      <a:endParaRPr lang="fr-FR" sz="13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515620291"/>
                  </a:ext>
                </a:extLst>
              </a:tr>
              <a:tr h="552763">
                <a:tc vMerge="1">
                  <a:txBody>
                    <a:bodyPr/>
                    <a:lstStyle/>
                    <a:p>
                      <a:endParaRPr lang="fr-FR"/>
                    </a:p>
                  </a:txBody>
                  <a:tcPr/>
                </a:tc>
                <a:tc>
                  <a:txBody>
                    <a:bodyPr/>
                    <a:lstStyle/>
                    <a:p>
                      <a:pPr algn="l" fontAlgn="b"/>
                      <a:r>
                        <a:rPr lang="fr-FR" sz="1300" u="none" strike="noStrike" dirty="0">
                          <a:effectLst/>
                        </a:rPr>
                        <a:t>Action 2 : Mettre en place un </a:t>
                      </a:r>
                      <a:r>
                        <a:rPr lang="fr-FR" sz="1300" u="none" strike="noStrike" dirty="0" smtClean="0">
                          <a:effectLst/>
                        </a:rPr>
                        <a:t>« CVS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Création d’un « Conseil de Vie Sociale » adapté sous forme d’instance participative</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300" u="none" strike="noStrike" dirty="0" smtClean="0">
                          <a:effectLst/>
                        </a:rPr>
                        <a:t>DIR./IDEC</a:t>
                      </a:r>
                      <a:endParaRPr lang="fr-FR" sz="13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dirty="0">
                          <a:effectLst/>
                        </a:rPr>
                        <a:t>2024</a:t>
                      </a:r>
                      <a:endParaRPr lang="fr-FR" sz="13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968527782"/>
                  </a:ext>
                </a:extLst>
              </a:tr>
              <a:tr h="552763">
                <a:tc vMerge="1">
                  <a:txBody>
                    <a:bodyPr/>
                    <a:lstStyle/>
                    <a:p>
                      <a:pPr algn="l" fontAlgn="b"/>
                      <a:endParaRPr lang="fr-FR" sz="1150" b="0" i="0" u="none" strike="noStrike" dirty="0">
                        <a:solidFill>
                          <a:srgbClr val="000000"/>
                        </a:solidFill>
                        <a:effectLst/>
                        <a:latin typeface="Calibri" panose="020F0502020204030204" pitchFamily="34" charset="0"/>
                      </a:endParaRPr>
                    </a:p>
                  </a:txBody>
                  <a:tcPr marL="4587" marR="4587" marT="4587" marB="0" anchor="b"/>
                </a:tc>
                <a:tc rowSpan="3">
                  <a:txBody>
                    <a:bodyPr/>
                    <a:lstStyle/>
                    <a:p>
                      <a:pPr algn="l" fontAlgn="b"/>
                      <a:r>
                        <a:rPr lang="fr-FR" sz="1300" u="none" strike="noStrike" dirty="0">
                          <a:effectLst/>
                        </a:rPr>
                        <a:t>Action 3 : Mettre en place des soins de confort et animation</a:t>
                      </a:r>
                    </a:p>
                    <a:p>
                      <a:pPr algn="l" fontAlgn="b"/>
                      <a:r>
                        <a:rPr lang="fr-FR" sz="1300" u="none" strike="noStrike" dirty="0">
                          <a:effectLst/>
                        </a:rPr>
                        <a:t> </a:t>
                      </a:r>
                    </a:p>
                    <a:p>
                      <a:pPr algn="l" fontAlgn="b"/>
                      <a:r>
                        <a:rPr lang="fr-FR" sz="1300" u="none" strike="noStrike" dirty="0">
                          <a:effectLst/>
                        </a:rPr>
                        <a:t>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Mettre en place des accompagnements SNOEZELEN à domicile,</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300" u="none" strike="noStrike" dirty="0" smtClean="0">
                          <a:effectLst/>
                        </a:rPr>
                        <a:t>IDEC/AS</a:t>
                      </a:r>
                      <a:endParaRPr lang="fr-FR" sz="13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dirty="0">
                          <a:effectLst/>
                        </a:rPr>
                        <a:t>2024</a:t>
                      </a:r>
                      <a:endParaRPr lang="fr-FR" sz="13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283680151"/>
                  </a:ext>
                </a:extLst>
              </a:tr>
              <a:tr h="276382">
                <a:tc vMerge="1">
                  <a:txBody>
                    <a:bodyPr/>
                    <a:lstStyle/>
                    <a:p>
                      <a:pPr algn="l" fontAlgn="b"/>
                      <a:endParaRPr lang="fr-FR" sz="1150" b="0" i="0" u="none" strike="noStrike" dirty="0">
                        <a:solidFill>
                          <a:srgbClr val="000000"/>
                        </a:solidFill>
                        <a:effectLst/>
                        <a:latin typeface="Calibri" panose="020F0502020204030204" pitchFamily="34" charset="0"/>
                      </a:endParaRPr>
                    </a:p>
                  </a:txBody>
                  <a:tcPr marL="4587" marR="4587" marT="4587"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Mettre en place des soins de pédicurie</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 </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300" u="none" strike="noStrike" dirty="0" smtClean="0">
                          <a:effectLst/>
                        </a:rPr>
                        <a:t>IDEC/AS</a:t>
                      </a:r>
                      <a:endParaRPr lang="fr-FR" sz="13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dirty="0">
                          <a:effectLst/>
                        </a:rPr>
                        <a:t>2024</a:t>
                      </a:r>
                      <a:endParaRPr lang="fr-FR" sz="13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674743444"/>
                  </a:ext>
                </a:extLst>
              </a:tr>
              <a:tr h="276382">
                <a:tc vMerge="1">
                  <a:txBody>
                    <a:bodyPr/>
                    <a:lstStyle/>
                    <a:p>
                      <a:pPr algn="l" fontAlgn="b"/>
                      <a:endParaRPr lang="fr-FR" sz="1150" b="0" i="0" u="none" strike="noStrike" dirty="0">
                        <a:solidFill>
                          <a:srgbClr val="000000"/>
                        </a:solidFill>
                        <a:effectLst/>
                        <a:latin typeface="Calibri" panose="020F0502020204030204" pitchFamily="34" charset="0"/>
                      </a:endParaRPr>
                    </a:p>
                  </a:txBody>
                  <a:tcPr marL="4587" marR="4587" marT="4587"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Mettre en place des sorties</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300" u="none" strike="noStrike" dirty="0" smtClean="0">
                          <a:effectLst/>
                        </a:rPr>
                        <a:t>IDEC/AS</a:t>
                      </a:r>
                      <a:endParaRPr lang="fr-FR" sz="13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dirty="0">
                          <a:effectLst/>
                        </a:rPr>
                        <a:t>2024</a:t>
                      </a:r>
                      <a:endParaRPr lang="fr-FR" sz="13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4238027098"/>
                  </a:ext>
                </a:extLst>
              </a:tr>
              <a:tr h="544338">
                <a:tc vMerge="1">
                  <a:txBody>
                    <a:bodyPr/>
                    <a:lstStyle/>
                    <a:p>
                      <a:pPr algn="l" fontAlgn="b"/>
                      <a:endParaRPr lang="fr-FR" sz="11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a:effectLst/>
                        </a:rPr>
                        <a:t>Action 4 : Mettre en place des APP</a:t>
                      </a:r>
                      <a:endParaRPr lang="fr-FR" sz="13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Création d’APP sur des situations </a:t>
                      </a:r>
                      <a:r>
                        <a:rPr lang="fr-FR" sz="1300" u="none" strike="noStrike" dirty="0" smtClean="0">
                          <a:effectLst/>
                        </a:rPr>
                        <a:t>positives</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300" u="none" strike="noStrike" dirty="0">
                          <a:effectLst/>
                        </a:rPr>
                        <a:t> </a:t>
                      </a:r>
                      <a:endParaRPr lang="fr-FR" sz="1300" b="0" i="0" u="none" strike="noStrike" dirty="0">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300" u="none" strike="noStrike" dirty="0" smtClean="0">
                          <a:effectLst/>
                        </a:rPr>
                        <a:t>IDEC/AS</a:t>
                      </a:r>
                      <a:endParaRPr lang="fr-FR" sz="13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300" u="none" strike="noStrike" dirty="0">
                          <a:effectLst/>
                        </a:rPr>
                        <a:t>2024</a:t>
                      </a:r>
                      <a:endParaRPr lang="fr-FR" sz="13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602329835"/>
                  </a:ext>
                </a:extLst>
              </a:tr>
            </a:tbl>
          </a:graphicData>
        </a:graphic>
      </p:graphicFrame>
    </p:spTree>
    <p:extLst>
      <p:ext uri="{BB962C8B-B14F-4D97-AF65-F5344CB8AC3E}">
        <p14:creationId xmlns:p14="http://schemas.microsoft.com/office/powerpoint/2010/main" val="177569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107504" y="116628"/>
          <a:ext cx="8928992" cy="6695759"/>
        </p:xfrm>
        <a:graphic>
          <a:graphicData uri="http://schemas.openxmlformats.org/drawingml/2006/table">
            <a:tbl>
              <a:tblPr>
                <a:tableStyleId>{8A107856-5554-42FB-B03E-39F5DBC370BA}</a:tableStyleId>
              </a:tblPr>
              <a:tblGrid>
                <a:gridCol w="1296144">
                  <a:extLst>
                    <a:ext uri="{9D8B030D-6E8A-4147-A177-3AD203B41FA5}">
                      <a16:colId xmlns:a16="http://schemas.microsoft.com/office/drawing/2014/main" val="4001453610"/>
                    </a:ext>
                  </a:extLst>
                </a:gridCol>
                <a:gridCol w="2520455">
                  <a:extLst>
                    <a:ext uri="{9D8B030D-6E8A-4147-A177-3AD203B41FA5}">
                      <a16:colId xmlns:a16="http://schemas.microsoft.com/office/drawing/2014/main" val="3641749282"/>
                    </a:ext>
                  </a:extLst>
                </a:gridCol>
                <a:gridCol w="3096169">
                  <a:extLst>
                    <a:ext uri="{9D8B030D-6E8A-4147-A177-3AD203B41FA5}">
                      <a16:colId xmlns:a16="http://schemas.microsoft.com/office/drawing/2014/main" val="4131066091"/>
                    </a:ext>
                  </a:extLst>
                </a:gridCol>
                <a:gridCol w="72008">
                  <a:extLst>
                    <a:ext uri="{9D8B030D-6E8A-4147-A177-3AD203B41FA5}">
                      <a16:colId xmlns:a16="http://schemas.microsoft.com/office/drawing/2014/main" val="1655672374"/>
                    </a:ext>
                  </a:extLst>
                </a:gridCol>
                <a:gridCol w="1584176">
                  <a:extLst>
                    <a:ext uri="{9D8B030D-6E8A-4147-A177-3AD203B41FA5}">
                      <a16:colId xmlns:a16="http://schemas.microsoft.com/office/drawing/2014/main" val="2687017076"/>
                    </a:ext>
                  </a:extLst>
                </a:gridCol>
                <a:gridCol w="360040">
                  <a:extLst>
                    <a:ext uri="{9D8B030D-6E8A-4147-A177-3AD203B41FA5}">
                      <a16:colId xmlns:a16="http://schemas.microsoft.com/office/drawing/2014/main" val="2288526823"/>
                    </a:ext>
                  </a:extLst>
                </a:gridCol>
              </a:tblGrid>
              <a:tr h="695239">
                <a:tc rowSpan="14">
                  <a:txBody>
                    <a:bodyPr/>
                    <a:lstStyle/>
                    <a:p>
                      <a:pPr algn="l" fontAlgn="b"/>
                      <a:r>
                        <a:rPr lang="fr-FR" sz="2000" u="none" strike="noStrike" dirty="0">
                          <a:effectLst/>
                        </a:rPr>
                        <a:t> </a:t>
                      </a:r>
                    </a:p>
                    <a:p>
                      <a:pPr algn="ctr" rtl="0" fontAlgn="ctr"/>
                      <a:r>
                        <a:rPr lang="fr-FR" sz="2000" u="none" strike="noStrike" dirty="0">
                          <a:effectLst/>
                        </a:rPr>
                        <a:t>Le projet animation et vie sociale</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p>
                    <a:p>
                      <a:pPr algn="l" fontAlgn="b"/>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4308" marR="4308" marT="4308" marB="0" anchor="b">
                    <a:lnR w="12700" cap="flat" cmpd="sng" algn="ctr">
                      <a:solidFill>
                        <a:schemeClr val="accent1"/>
                      </a:solidFill>
                      <a:prstDash val="solid"/>
                      <a:round/>
                      <a:headEnd type="none" w="med" len="med"/>
                      <a:tailEnd type="none" w="med" len="med"/>
                    </a:lnR>
                  </a:tcPr>
                </a:tc>
                <a:tc rowSpan="7">
                  <a:txBody>
                    <a:bodyPr/>
                    <a:lstStyle/>
                    <a:p>
                      <a:pPr algn="l" fontAlgn="b"/>
                      <a:r>
                        <a:rPr lang="fr-FR" sz="1250" u="none" strike="noStrike" dirty="0">
                          <a:effectLst/>
                        </a:rPr>
                        <a:t>Action 1 : Mettre en place une organisation pérenne</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txBody>
                  <a:tcPr marL="4308" marR="4308" marT="4308" marB="0" anchor="b">
                    <a:lnL w="12700" cap="flat" cmpd="sng" algn="ctr">
                      <a:solidFill>
                        <a:schemeClr val="accent1"/>
                      </a:solidFill>
                      <a:prstDash val="solid"/>
                      <a:round/>
                      <a:headEnd type="none" w="med" len="med"/>
                      <a:tailEnd type="none" w="med" len="med"/>
                    </a:lnL>
                  </a:tcPr>
                </a:tc>
                <a:tc>
                  <a:txBody>
                    <a:bodyPr/>
                    <a:lstStyle/>
                    <a:p>
                      <a:pPr algn="l" fontAlgn="b"/>
                      <a:r>
                        <a:rPr lang="fr-FR" sz="1250" u="none" strike="noStrike">
                          <a:effectLst/>
                        </a:rPr>
                        <a:t>Fixer les tâches réparties entre la Coordinatrice animation et les aides-soignantes/ASH,  Flécher les objectifs dans les EAE</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a:effectLst/>
                        </a:rPr>
                        <a:t>IDEC</a:t>
                      </a:r>
                      <a:endParaRPr lang="fr-FR" sz="1250" b="0" i="0" u="none" strike="noStrike">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2023</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4072488526"/>
                  </a:ext>
                </a:extLst>
              </a:tr>
              <a:tr h="349838">
                <a:tc vMerge="1">
                  <a:txBody>
                    <a:bodyPr/>
                    <a:lstStyle/>
                    <a:p>
                      <a:pPr algn="ctr" rtl="0" fontAlgn="ctr"/>
                      <a:endParaRPr lang="fr-FR" sz="1100" b="1" i="0" u="none" strike="noStrike" dirty="0">
                        <a:solidFill>
                          <a:srgbClr val="00B050"/>
                        </a:solidFill>
                        <a:effectLst/>
                        <a:latin typeface="Century Gothic" panose="020B0502020202020204" pitchFamily="34" charset="0"/>
                      </a:endParaRPr>
                    </a:p>
                  </a:txBody>
                  <a:tcPr marL="4308" marR="4308" marT="4308" marB="0" anchor="ctr"/>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Etablir un calendrier des animations aides-soignantes/ASH en amont</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a:effectLst/>
                        </a:rPr>
                        <a:t>COORDINATRICE ANIMATION</a:t>
                      </a:r>
                      <a:endParaRPr lang="fr-FR" sz="1250" b="0" i="0" u="none" strike="noStrike">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2024</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3678603054"/>
                  </a:ext>
                </a:extLst>
              </a:tr>
              <a:tr h="522539">
                <a:tc vMerge="1">
                  <a:txBody>
                    <a:bodyPr/>
                    <a:lstStyle/>
                    <a:p>
                      <a:endParaRPr lang="fr-FR"/>
                    </a:p>
                  </a:txBody>
                  <a:tcPr/>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Engager une réflexion sur les temps d’animation du week-end, </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DIRECTION/IDEC/COORDINATRICE </a:t>
                      </a:r>
                      <a:r>
                        <a:rPr lang="fr-FR" sz="1250" u="none" strike="noStrike" dirty="0" smtClean="0">
                          <a:effectLst/>
                        </a:rPr>
                        <a:t>ANIM.</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2024</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902779278"/>
                  </a:ext>
                </a:extLst>
              </a:tr>
              <a:tr h="349838">
                <a:tc vMerge="1">
                  <a:txBody>
                    <a:bodyPr/>
                    <a:lstStyle/>
                    <a:p>
                      <a:endParaRPr lang="fr-FR"/>
                    </a:p>
                  </a:txBody>
                  <a:tcPr/>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Intégrer les animations dans le parcours de stage</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a:effectLst/>
                        </a:rPr>
                        <a:t>IDEC</a:t>
                      </a:r>
                      <a:endParaRPr lang="fr-FR" sz="1250" b="0" i="0" u="none" strike="noStrike">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2024</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2255101831"/>
                  </a:ext>
                </a:extLst>
              </a:tr>
              <a:tr h="522539">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08" marR="4308" marT="4308"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Inciter à la traçabilité des animations et animations flash sur le logiciel métier NETSOINS</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IDEC/COORDINATRICE </a:t>
                      </a:r>
                      <a:r>
                        <a:rPr lang="fr-FR" sz="1250" u="none" strike="noStrike" dirty="0" smtClean="0">
                          <a:effectLst/>
                        </a:rPr>
                        <a:t>ANIM.</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2024</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3705199045"/>
                  </a:ext>
                </a:extLst>
              </a:tr>
              <a:tr h="349838">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08" marR="4308" marT="4308"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Réaliser un bilan annuel quantitatif et qualitatif de l’intégralité des animations</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COORDINATRICE </a:t>
                      </a:r>
                      <a:r>
                        <a:rPr lang="fr-FR" sz="1250" u="none" strike="noStrike" dirty="0" smtClean="0">
                          <a:effectLst/>
                        </a:rPr>
                        <a:t>ANIM.</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2024</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1541034765"/>
                  </a:ext>
                </a:extLst>
              </a:tr>
              <a:tr h="522539">
                <a:tc vMerge="1">
                  <a:txBody>
                    <a:bodyPr/>
                    <a:lstStyle/>
                    <a:p>
                      <a:pPr algn="l" fontAlgn="b"/>
                      <a:endParaRPr lang="fr-FR" sz="1100" b="0" i="0" u="none" strike="noStrike">
                        <a:solidFill>
                          <a:srgbClr val="000000"/>
                        </a:solidFill>
                        <a:effectLst/>
                        <a:latin typeface="Calibri" panose="020F0502020204030204" pitchFamily="34" charset="0"/>
                      </a:endParaRPr>
                    </a:p>
                  </a:txBody>
                  <a:tcPr marL="4308" marR="4308" marT="4308"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Réaliser un questionnaire de satisfaction ciblé « animation »</a:t>
                      </a:r>
                      <a:endParaRPr lang="fr-FR" sz="1250" b="0" i="0" u="none" strike="noStrike" dirty="0">
                        <a:solidFill>
                          <a:srgbClr val="000000"/>
                        </a:solidFill>
                        <a:effectLst/>
                        <a:latin typeface="Calibri" panose="020F0502020204030204" pitchFamily="34" charset="0"/>
                      </a:endParaRPr>
                    </a:p>
                  </a:txBody>
                  <a:tcPr marL="4308" marR="4308" marT="4308" marB="0" anchor="b">
                    <a:lnB w="12700" cap="flat" cmpd="sng" algn="ctr">
                      <a:solidFill>
                        <a:schemeClr val="accent1"/>
                      </a:solidFill>
                      <a:prstDash val="solid"/>
                      <a:round/>
                      <a:headEnd type="none" w="med" len="med"/>
                      <a:tailEnd type="none" w="med" len="med"/>
                    </a:lnB>
                  </a:tcPr>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IDE </a:t>
                      </a:r>
                      <a:r>
                        <a:rPr lang="fr-FR" sz="1250" u="none" strike="noStrike" dirty="0" smtClean="0">
                          <a:effectLst/>
                        </a:rPr>
                        <a:t>QUAL./COORDINATRICE ANIM.</a:t>
                      </a:r>
                      <a:r>
                        <a:rPr lang="fr-FR" sz="1250" u="none" strike="noStrike" baseline="0" dirty="0" smtClean="0">
                          <a:effectLst/>
                        </a:rPr>
                        <a:t> </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2024</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311915595"/>
                  </a:ext>
                </a:extLst>
              </a:tr>
              <a:tr h="349838">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08" marR="4308" marT="4308" marB="0" anchor="b"/>
                </a:tc>
                <a:tc rowSpan="5">
                  <a:txBody>
                    <a:bodyPr/>
                    <a:lstStyle/>
                    <a:p>
                      <a:pPr algn="l" fontAlgn="b"/>
                      <a:r>
                        <a:rPr lang="fr-FR" sz="1250" u="none" strike="noStrike" dirty="0">
                          <a:effectLst/>
                        </a:rPr>
                        <a:t>Action 2 : Mise en place d'animations inter-</a:t>
                      </a:r>
                      <a:r>
                        <a:rPr lang="fr-FR" sz="1250" u="none" strike="noStrike" dirty="0" err="1">
                          <a:effectLst/>
                        </a:rPr>
                        <a:t>ehpad</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txBody>
                  <a:tcPr marL="4308" marR="4308" marT="4308" marB="0" anchor="b">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l" fontAlgn="b"/>
                      <a:r>
                        <a:rPr lang="fr-FR" sz="1250" u="none" strike="noStrike" dirty="0">
                          <a:effectLst/>
                        </a:rPr>
                        <a:t>Mettre en place une séance d’escrime adaptée à visée thérapeutique,</a:t>
                      </a:r>
                      <a:endParaRPr lang="fr-FR" sz="1250" b="0" i="0" u="none" strike="noStrike" dirty="0">
                        <a:solidFill>
                          <a:srgbClr val="000000"/>
                        </a:solidFill>
                        <a:effectLst/>
                        <a:latin typeface="Calibri" panose="020F0502020204030204" pitchFamily="34" charset="0"/>
                      </a:endParaRPr>
                    </a:p>
                  </a:txBody>
                  <a:tcPr marL="4308" marR="4308" marT="4308" marB="0" anchor="b">
                    <a:lnT w="12700" cap="flat" cmpd="sng" algn="ctr">
                      <a:solidFill>
                        <a:schemeClr val="accent1"/>
                      </a:solidFill>
                      <a:prstDash val="solid"/>
                      <a:round/>
                      <a:headEnd type="none" w="med" len="med"/>
                      <a:tailEnd type="none" w="med" len="med"/>
                    </a:lnT>
                  </a:tcPr>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COORDINATRICE </a:t>
                      </a:r>
                      <a:r>
                        <a:rPr lang="fr-FR" sz="1250" u="none" strike="noStrike" dirty="0" smtClean="0">
                          <a:effectLst/>
                        </a:rPr>
                        <a:t>ANIM.</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a:effectLst/>
                        </a:rPr>
                        <a:t>2024</a:t>
                      </a:r>
                      <a:endParaRPr lang="fr-FR" sz="1250" b="0" i="0" u="none" strike="noStrike">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2697344447"/>
                  </a:ext>
                </a:extLst>
              </a:tr>
              <a:tr h="188610">
                <a:tc vMerge="1">
                  <a:txBody>
                    <a:bodyPr/>
                    <a:lstStyle/>
                    <a:p>
                      <a:pPr algn="l" fontAlgn="b"/>
                      <a:endParaRPr lang="fr-FR" sz="1100" b="0" i="0" u="none" strike="noStrike">
                        <a:solidFill>
                          <a:srgbClr val="000000"/>
                        </a:solidFill>
                        <a:effectLst/>
                        <a:latin typeface="Calibri" panose="020F0502020204030204" pitchFamily="34" charset="0"/>
                      </a:endParaRPr>
                    </a:p>
                  </a:txBody>
                  <a:tcPr marL="4308" marR="4308" marT="4308"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Pérenniser les Olympiades inter-</a:t>
                      </a:r>
                      <a:r>
                        <a:rPr lang="fr-FR" sz="1250" u="none" strike="noStrike" dirty="0" err="1">
                          <a:effectLst/>
                        </a:rPr>
                        <a:t>ehpad</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COORDINATRICE </a:t>
                      </a:r>
                      <a:r>
                        <a:rPr lang="fr-FR" sz="1250" u="none" strike="noStrike" dirty="0" smtClean="0">
                          <a:effectLst/>
                        </a:rPr>
                        <a:t>ANIM.</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dirty="0">
                          <a:effectLst/>
                        </a:rPr>
                        <a:t>2024</a:t>
                      </a:r>
                      <a:endParaRPr lang="fr-FR" sz="1250" b="0" i="0" u="none" strike="noStrike" dirty="0">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1247296636"/>
                  </a:ext>
                </a:extLst>
              </a:tr>
              <a:tr h="216024">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08" marR="4308" marT="4308"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Réaliser des concours inter-</a:t>
                      </a:r>
                      <a:r>
                        <a:rPr lang="fr-FR" sz="1250" u="none" strike="noStrike" dirty="0" err="1">
                          <a:effectLst/>
                        </a:rPr>
                        <a:t>ehpad</a:t>
                      </a:r>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smtClean="0">
                          <a:effectLst/>
                        </a:rPr>
                        <a:t>COORDINATRICE ANIM</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dirty="0">
                          <a:effectLst/>
                        </a:rPr>
                        <a:t>2025</a:t>
                      </a:r>
                      <a:endParaRPr lang="fr-FR" sz="1250" b="0" i="0" u="none" strike="noStrike" dirty="0">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609636720"/>
                  </a:ext>
                </a:extLst>
              </a:tr>
              <a:tr h="504056">
                <a:tc vMerge="1">
                  <a:txBody>
                    <a:bodyPr/>
                    <a:lstStyle/>
                    <a:p>
                      <a:pPr algn="l" fontAlgn="b"/>
                      <a:endParaRPr lang="fr-FR" sz="1100" b="0" i="0" u="none" strike="noStrike">
                        <a:solidFill>
                          <a:srgbClr val="000000"/>
                        </a:solidFill>
                        <a:effectLst/>
                        <a:latin typeface="Calibri" panose="020F0502020204030204" pitchFamily="34" charset="0"/>
                      </a:endParaRPr>
                    </a:p>
                  </a:txBody>
                  <a:tcPr marL="4308" marR="4308" marT="4308"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Mettre en place une sortie concernant le 80ème anniversaire du débarquement</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COORDINATRICE </a:t>
                      </a:r>
                      <a:r>
                        <a:rPr lang="fr-FR" sz="1250" u="none" strike="noStrike" dirty="0" smtClean="0">
                          <a:effectLst/>
                        </a:rPr>
                        <a:t>ANIM./ </a:t>
                      </a:r>
                      <a:r>
                        <a:rPr lang="fr-FR" sz="1250" u="none" strike="noStrike" dirty="0">
                          <a:effectLst/>
                        </a:rPr>
                        <a:t>AS REFERENTE ANIMATION</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dirty="0">
                          <a:effectLst/>
                        </a:rPr>
                        <a:t>2024</a:t>
                      </a:r>
                      <a:endParaRPr lang="fr-FR" sz="1250" b="0" i="0" u="none" strike="noStrike" dirty="0">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130851922"/>
                  </a:ext>
                </a:extLst>
              </a:tr>
              <a:tr h="356868">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08" marR="4308" marT="4308" marB="0" anchor="b"/>
                </a:tc>
                <a:tc vMerge="1">
                  <a:txBody>
                    <a:bodyPr/>
                    <a:lstStyle/>
                    <a:p>
                      <a:pPr algn="l" fontAlgn="b"/>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Dans le cadre des Jeux Olympiques, mettre en place une activité sportive en interne</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 </a:t>
                      </a:r>
                      <a:endParaRPr lang="fr-FR" sz="1250" b="0" i="0" u="none" strike="noStrike" dirty="0">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COORDINATRICE </a:t>
                      </a:r>
                      <a:r>
                        <a:rPr lang="fr-FR" sz="1250" u="none" strike="noStrike" dirty="0" smtClean="0">
                          <a:effectLst/>
                        </a:rPr>
                        <a:t>ANIM./ </a:t>
                      </a:r>
                      <a:r>
                        <a:rPr lang="fr-FR" sz="1250" u="none" strike="noStrike" dirty="0">
                          <a:effectLst/>
                        </a:rPr>
                        <a:t>AS REFERENTE </a:t>
                      </a:r>
                      <a:r>
                        <a:rPr lang="fr-FR" sz="1250" u="none" strike="noStrike" dirty="0" smtClean="0">
                          <a:effectLst/>
                        </a:rPr>
                        <a:t>ANIM.</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dirty="0">
                          <a:effectLst/>
                        </a:rPr>
                        <a:t>2024</a:t>
                      </a:r>
                      <a:endParaRPr lang="fr-FR" sz="1250" b="0" i="0" u="none" strike="noStrike" dirty="0">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58363699"/>
                  </a:ext>
                </a:extLst>
              </a:tr>
              <a:tr h="522539">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Action 3 : Mettre en place des APP sur les pratiques de</a:t>
                      </a:r>
                      <a:endParaRPr lang="fr-FR" sz="1250" b="0" i="0" u="none" strike="noStrike" dirty="0">
                        <a:solidFill>
                          <a:srgbClr val="000000"/>
                        </a:solidFill>
                        <a:effectLst/>
                        <a:latin typeface="Calibri" panose="020F0502020204030204" pitchFamily="34" charset="0"/>
                      </a:endParaRPr>
                    </a:p>
                  </a:txBody>
                  <a:tcPr marL="4308" marR="4308" marT="430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fr-FR" sz="1250" u="none" strike="noStrike" dirty="0">
                          <a:effectLst/>
                        </a:rPr>
                        <a:t>Mettre en place des APP sur l’ouverture des portes de l’unité protégée Jonquilles (en interne, sur le jardin thérapeutique)</a:t>
                      </a:r>
                      <a:endParaRPr lang="fr-FR" sz="1250" b="0" i="0" u="none" strike="noStrike" dirty="0">
                        <a:solidFill>
                          <a:srgbClr val="000000"/>
                        </a:solidFill>
                        <a:effectLst/>
                        <a:latin typeface="Calibri" panose="020F0502020204030204" pitchFamily="34" charset="0"/>
                      </a:endParaRPr>
                    </a:p>
                  </a:txBody>
                  <a:tcPr marL="4308" marR="4308" marT="4308" marB="0" anchor="b">
                    <a:lnL w="12700" cap="flat" cmpd="sng" algn="ctr">
                      <a:solidFill>
                        <a:schemeClr val="accent1"/>
                      </a:solidFill>
                      <a:prstDash val="solid"/>
                      <a:round/>
                      <a:headEnd type="none" w="med" len="med"/>
                      <a:tailEnd type="none" w="med" len="med"/>
                    </a:lnL>
                  </a:tcPr>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IDEC</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dirty="0">
                          <a:effectLst/>
                        </a:rPr>
                        <a:t>2024</a:t>
                      </a:r>
                      <a:endParaRPr lang="fr-FR" sz="1250" b="0" i="0" u="none" strike="noStrike" dirty="0">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512561247"/>
                  </a:ext>
                </a:extLst>
              </a:tr>
              <a:tr h="349838">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308" marR="4308" marT="4308" marB="0" anchor="b"/>
                </a:tc>
                <a:tc>
                  <a:txBody>
                    <a:bodyPr/>
                    <a:lstStyle/>
                    <a:p>
                      <a:pPr algn="l" fontAlgn="b"/>
                      <a:r>
                        <a:rPr lang="fr-FR" sz="1250" u="none" strike="noStrike" dirty="0">
                          <a:effectLst/>
                        </a:rPr>
                        <a:t>PEC des habitants souffrants de troubles cognitifs</a:t>
                      </a:r>
                      <a:endParaRPr lang="fr-FR" sz="1250" b="0" i="0" u="none" strike="noStrike" dirty="0">
                        <a:solidFill>
                          <a:srgbClr val="000000"/>
                        </a:solidFill>
                        <a:effectLst/>
                        <a:latin typeface="Calibri" panose="020F0502020204030204" pitchFamily="34" charset="0"/>
                      </a:endParaRPr>
                    </a:p>
                  </a:txBody>
                  <a:tcPr marL="4308" marR="4308" marT="4308" marB="0" anchor="b">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50" u="none" strike="noStrike" dirty="0">
                          <a:effectLst/>
                        </a:rPr>
                        <a:t>Mettre en place des APP sur l’instauration des rencontres  café famille</a:t>
                      </a:r>
                      <a:endParaRPr lang="fr-FR" sz="1250" b="0" i="0" u="none" strike="noStrike" dirty="0">
                        <a:solidFill>
                          <a:srgbClr val="000000"/>
                        </a:solidFill>
                        <a:effectLst/>
                        <a:latin typeface="Calibri" panose="020F0502020204030204" pitchFamily="34" charset="0"/>
                      </a:endParaRPr>
                    </a:p>
                  </a:txBody>
                  <a:tcPr marL="4308" marR="4308" marT="4308" marB="0" anchor="b">
                    <a:lnL w="12700" cap="flat" cmpd="sng" algn="ctr">
                      <a:solidFill>
                        <a:schemeClr val="accent2"/>
                      </a:solidFill>
                      <a:prstDash val="solid"/>
                      <a:round/>
                      <a:headEnd type="none" w="med" len="med"/>
                      <a:tailEnd type="none" w="med" len="med"/>
                    </a:lnL>
                  </a:tcPr>
                </a:tc>
                <a:tc>
                  <a:txBody>
                    <a:bodyPr/>
                    <a:lstStyle/>
                    <a:p>
                      <a:pPr algn="l" fontAlgn="b"/>
                      <a:r>
                        <a:rPr lang="fr-FR" sz="1250" u="none" strike="noStrike">
                          <a:effectLst/>
                        </a:rPr>
                        <a:t> </a:t>
                      </a:r>
                      <a:endParaRPr lang="fr-FR" sz="1250" b="0" i="0" u="none" strike="noStrike">
                        <a:solidFill>
                          <a:srgbClr val="000000"/>
                        </a:solidFill>
                        <a:effectLst/>
                        <a:latin typeface="Calibri" panose="020F0502020204030204" pitchFamily="34" charset="0"/>
                      </a:endParaRPr>
                    </a:p>
                  </a:txBody>
                  <a:tcPr marL="4308" marR="4308" marT="4308" marB="0" anchor="b"/>
                </a:tc>
                <a:tc>
                  <a:txBody>
                    <a:bodyPr/>
                    <a:lstStyle/>
                    <a:p>
                      <a:pPr algn="ctr" fontAlgn="ctr"/>
                      <a:r>
                        <a:rPr lang="fr-FR" sz="1250" u="none" strike="noStrike" dirty="0">
                          <a:effectLst/>
                        </a:rPr>
                        <a:t>IDEC</a:t>
                      </a:r>
                      <a:endParaRPr lang="fr-FR" sz="1250" b="0" i="0" u="none" strike="noStrike" dirty="0">
                        <a:solidFill>
                          <a:srgbClr val="000000"/>
                        </a:solidFill>
                        <a:effectLst/>
                        <a:latin typeface="Calibri" panose="020F0502020204030204" pitchFamily="34" charset="0"/>
                      </a:endParaRPr>
                    </a:p>
                  </a:txBody>
                  <a:tcPr marL="4308" marR="4308" marT="4308" marB="0" anchor="ctr"/>
                </a:tc>
                <a:tc>
                  <a:txBody>
                    <a:bodyPr/>
                    <a:lstStyle/>
                    <a:p>
                      <a:pPr algn="ctr" fontAlgn="b"/>
                      <a:r>
                        <a:rPr lang="fr-FR" sz="1250" u="none" strike="noStrike" dirty="0">
                          <a:effectLst/>
                        </a:rPr>
                        <a:t>2025</a:t>
                      </a:r>
                      <a:endParaRPr lang="fr-FR" sz="1250" b="0" i="0" u="none" strike="noStrike" dirty="0">
                        <a:solidFill>
                          <a:srgbClr val="000000"/>
                        </a:solidFill>
                        <a:effectLst/>
                        <a:latin typeface="Calibri" panose="020F0502020204030204" pitchFamily="34" charset="0"/>
                      </a:endParaRPr>
                    </a:p>
                  </a:txBody>
                  <a:tcPr marL="4308" marR="4308" marT="4308" marB="0" anchor="b"/>
                </a:tc>
                <a:extLst>
                  <a:ext uri="{0D108BD9-81ED-4DB2-BD59-A6C34878D82A}">
                    <a16:rowId xmlns:a16="http://schemas.microsoft.com/office/drawing/2014/main" val="3864027754"/>
                  </a:ext>
                </a:extLst>
              </a:tr>
            </a:tbl>
          </a:graphicData>
        </a:graphic>
      </p:graphicFrame>
    </p:spTree>
    <p:extLst>
      <p:ext uri="{BB962C8B-B14F-4D97-AF65-F5344CB8AC3E}">
        <p14:creationId xmlns:p14="http://schemas.microsoft.com/office/powerpoint/2010/main" val="420756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107504" y="44621"/>
          <a:ext cx="8928994" cy="6768756"/>
        </p:xfrm>
        <a:graphic>
          <a:graphicData uri="http://schemas.openxmlformats.org/drawingml/2006/table">
            <a:tbl>
              <a:tblPr>
                <a:tableStyleId>{8A107856-5554-42FB-B03E-39F5DBC370BA}</a:tableStyleId>
              </a:tblPr>
              <a:tblGrid>
                <a:gridCol w="864096">
                  <a:extLst>
                    <a:ext uri="{9D8B030D-6E8A-4147-A177-3AD203B41FA5}">
                      <a16:colId xmlns:a16="http://schemas.microsoft.com/office/drawing/2014/main" val="1527667878"/>
                    </a:ext>
                  </a:extLst>
                </a:gridCol>
                <a:gridCol w="2088235">
                  <a:extLst>
                    <a:ext uri="{9D8B030D-6E8A-4147-A177-3AD203B41FA5}">
                      <a16:colId xmlns:a16="http://schemas.microsoft.com/office/drawing/2014/main" val="3568775385"/>
                    </a:ext>
                  </a:extLst>
                </a:gridCol>
                <a:gridCol w="4392485">
                  <a:extLst>
                    <a:ext uri="{9D8B030D-6E8A-4147-A177-3AD203B41FA5}">
                      <a16:colId xmlns:a16="http://schemas.microsoft.com/office/drawing/2014/main" val="3413189187"/>
                    </a:ext>
                  </a:extLst>
                </a:gridCol>
                <a:gridCol w="72008">
                  <a:extLst>
                    <a:ext uri="{9D8B030D-6E8A-4147-A177-3AD203B41FA5}">
                      <a16:colId xmlns:a16="http://schemas.microsoft.com/office/drawing/2014/main" val="1889426148"/>
                    </a:ext>
                  </a:extLst>
                </a:gridCol>
                <a:gridCol w="1224139">
                  <a:extLst>
                    <a:ext uri="{9D8B030D-6E8A-4147-A177-3AD203B41FA5}">
                      <a16:colId xmlns:a16="http://schemas.microsoft.com/office/drawing/2014/main" val="2945943757"/>
                    </a:ext>
                  </a:extLst>
                </a:gridCol>
                <a:gridCol w="288031">
                  <a:extLst>
                    <a:ext uri="{9D8B030D-6E8A-4147-A177-3AD203B41FA5}">
                      <a16:colId xmlns:a16="http://schemas.microsoft.com/office/drawing/2014/main" val="4216507845"/>
                    </a:ext>
                  </a:extLst>
                </a:gridCol>
              </a:tblGrid>
              <a:tr h="513790">
                <a:tc rowSpan="10">
                  <a:txBody>
                    <a:bodyPr/>
                    <a:lstStyle/>
                    <a:p>
                      <a:pPr algn="l" fontAlgn="b"/>
                      <a:r>
                        <a:rPr lang="fr-FR" sz="1400" u="none" strike="noStrike" dirty="0">
                          <a:effectLst/>
                        </a:rPr>
                        <a:t> </a:t>
                      </a:r>
                    </a:p>
                    <a:p>
                      <a:pPr algn="ctr" rtl="0" fontAlgn="ctr"/>
                      <a:r>
                        <a:rPr lang="fr-FR" sz="1400" u="none" strike="noStrike" dirty="0">
                          <a:effectLst/>
                        </a:rPr>
                        <a:t>Le projet </a:t>
                      </a:r>
                      <a:r>
                        <a:rPr lang="fr-FR" sz="1400" u="none" strike="noStrike" dirty="0" err="1" smtClean="0">
                          <a:effectLst/>
                        </a:rPr>
                        <a:t>accompa-gnement</a:t>
                      </a:r>
                      <a:r>
                        <a:rPr lang="fr-FR" sz="1400" u="none" strike="noStrike" dirty="0" smtClean="0">
                          <a:effectLst/>
                        </a:rPr>
                        <a:t> </a:t>
                      </a:r>
                      <a:r>
                        <a:rPr lang="fr-FR" sz="1400" u="none" strike="noStrike" dirty="0">
                          <a:effectLst/>
                        </a:rPr>
                        <a:t>et soins</a:t>
                      </a:r>
                    </a:p>
                    <a:p>
                      <a:pPr algn="ctr" rtl="0" fontAlgn="ctr"/>
                      <a:r>
                        <a:rPr lang="fr-FR" sz="1400" u="none" strike="noStrike" dirty="0">
                          <a:effectLst/>
                        </a:rPr>
                        <a:t> </a:t>
                      </a:r>
                    </a:p>
                    <a:p>
                      <a:pPr algn="ctr" rtl="0" fontAlgn="ctr"/>
                      <a:r>
                        <a:rPr lang="fr-FR" sz="1400" u="none" strike="noStrike" dirty="0">
                          <a:effectLst/>
                        </a:rPr>
                        <a:t> </a:t>
                      </a:r>
                    </a:p>
                    <a:p>
                      <a:pPr algn="ctr" rtl="0" fontAlgn="ctr"/>
                      <a:r>
                        <a:rPr lang="fr-FR" sz="1400" u="none" strike="noStrike" dirty="0">
                          <a:effectLst/>
                        </a:rPr>
                        <a:t> </a:t>
                      </a:r>
                    </a:p>
                    <a:p>
                      <a:pPr algn="l" fontAlgn="b"/>
                      <a:r>
                        <a:rPr lang="fr-FR" sz="1400" u="none" strike="noStrike" dirty="0">
                          <a:effectLst/>
                        </a:rPr>
                        <a:t> </a:t>
                      </a:r>
                    </a:p>
                    <a:p>
                      <a:pPr algn="l" fontAlgn="b"/>
                      <a:r>
                        <a:rPr lang="fr-FR" sz="1400" u="none" strike="noStrike" dirty="0">
                          <a:effectLst/>
                        </a:rPr>
                        <a:t> </a:t>
                      </a:r>
                    </a:p>
                    <a:p>
                      <a:pPr algn="l" fontAlgn="b"/>
                      <a:r>
                        <a:rPr lang="fr-FR" sz="1400" u="none" strike="noStrike" dirty="0">
                          <a:effectLst/>
                        </a:rPr>
                        <a:t> </a:t>
                      </a:r>
                      <a:endParaRPr lang="fr-FR" sz="1400" b="1" i="0" u="none" strike="noStrike" dirty="0">
                        <a:solidFill>
                          <a:srgbClr val="000000"/>
                        </a:solidFill>
                        <a:effectLst/>
                        <a:latin typeface="Calibri" panose="020F0502020204030204" pitchFamily="34" charset="0"/>
                      </a:endParaRPr>
                    </a:p>
                  </a:txBody>
                  <a:tcPr marL="4587" marR="4587" marT="4587" marB="0" anchor="b"/>
                </a:tc>
                <a:tc rowSpan="4">
                  <a:txBody>
                    <a:bodyPr/>
                    <a:lstStyle/>
                    <a:p>
                      <a:pPr algn="l" fontAlgn="b"/>
                      <a:r>
                        <a:rPr lang="fr-FR" sz="1050" u="none" strike="noStrike" dirty="0">
                          <a:effectLst/>
                        </a:rPr>
                        <a:t>Action 1 : Améliorer la PEC de la nutrition des habitants</a:t>
                      </a:r>
                      <a:endParaRPr lang="fr-FR" sz="1050" b="0" i="0" u="none" strike="noStrike" dirty="0">
                        <a:solidFill>
                          <a:srgbClr val="000000"/>
                        </a:solidFill>
                        <a:effectLst/>
                        <a:latin typeface="Calibri" panose="020F0502020204030204" pitchFamily="34" charset="0"/>
                      </a:endParaRPr>
                    </a:p>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Réalisation d’enrichissements naturels au sein du service cuisine</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CHEF DE RESTAURATION/IDEC/IDE </a:t>
                      </a:r>
                      <a:r>
                        <a:rPr lang="fr-FR" sz="1000" u="none" strike="noStrike" dirty="0" smtClean="0">
                          <a:effectLst/>
                        </a:rPr>
                        <a:t>QUAL.</a:t>
                      </a:r>
                    </a:p>
                  </a:txBody>
                  <a:tcPr marL="4587" marR="4587" marT="4587" marB="0" anchor="ctr"/>
                </a:tc>
                <a:tc>
                  <a:txBody>
                    <a:bodyPr/>
                    <a:lstStyle/>
                    <a:p>
                      <a:pPr algn="ctr" fontAlgn="b"/>
                      <a:r>
                        <a:rPr lang="fr-FR" sz="1000" u="none" strike="noStrike">
                          <a:effectLst/>
                        </a:rPr>
                        <a:t>2023</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638264919"/>
                  </a:ext>
                </a:extLst>
              </a:tr>
              <a:tr h="392410">
                <a:tc vMerge="1">
                  <a:txBody>
                    <a:bodyPr/>
                    <a:lstStyle/>
                    <a:p>
                      <a:pPr algn="ctr" rtl="0" fontAlgn="ctr"/>
                      <a:endParaRPr lang="fr-FR" sz="900" b="1" i="0" u="none" strike="noStrike" dirty="0">
                        <a:solidFill>
                          <a:srgbClr val="00B050"/>
                        </a:solidFill>
                        <a:effectLst/>
                        <a:latin typeface="Century Gothic" panose="020B0502020202020204" pitchFamily="34" charset="0"/>
                      </a:endParaRPr>
                    </a:p>
                  </a:txBody>
                  <a:tcPr marL="4587" marR="4587" marT="4587" marB="0" anchor="ctr"/>
                </a:tc>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Réaliser des passages réguliers des équipes de restauration dans les offices et étages</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CHEF DE RESTAURATION</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2023</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336626438"/>
                  </a:ext>
                </a:extLst>
              </a:tr>
              <a:tr h="344227">
                <a:tc vMerge="1">
                  <a:txBody>
                    <a:bodyPr/>
                    <a:lstStyle/>
                    <a:p>
                      <a:endParaRPr lang="fr-FR"/>
                    </a:p>
                  </a:txBody>
                  <a:tcPr/>
                </a:tc>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Mettre en place des solutions FINGERS FOOD</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CHEF </a:t>
                      </a:r>
                      <a:r>
                        <a:rPr lang="fr-FR" sz="1000" u="none" strike="noStrike" dirty="0" smtClean="0">
                          <a:effectLst/>
                        </a:rPr>
                        <a:t>CUIS./IDEC/IDE 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857370532"/>
                  </a:ext>
                </a:extLst>
              </a:tr>
              <a:tr h="174664">
                <a:tc vMerge="1">
                  <a:txBody>
                    <a:bodyPr/>
                    <a:lstStyle/>
                    <a:p>
                      <a:endParaRPr lang="fr-FR"/>
                    </a:p>
                  </a:txBody>
                  <a:tcPr/>
                </a:tc>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Création d’une commission nutrition</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DIRECTION</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284438074"/>
                  </a:ext>
                </a:extLst>
              </a:tr>
              <a:tr h="521772">
                <a:tc vMerge="1">
                  <a:txBody>
                    <a:bodyPr/>
                    <a:lstStyle/>
                    <a:p>
                      <a:pPr algn="ctr" rtl="0" fontAlgn="ctr"/>
                      <a:endParaRPr lang="fr-FR" sz="900" b="1" i="0" u="none" strike="noStrike" dirty="0">
                        <a:solidFill>
                          <a:srgbClr val="00B050"/>
                        </a:solidFill>
                        <a:effectLst/>
                        <a:latin typeface="Century Gothic" panose="020B0502020202020204" pitchFamily="34" charset="0"/>
                      </a:endParaRPr>
                    </a:p>
                  </a:txBody>
                  <a:tcPr marL="4587" marR="4587" marT="4587" marB="0" anchor="ctr"/>
                </a:tc>
                <a:tc rowSpan="3">
                  <a:txBody>
                    <a:bodyPr/>
                    <a:lstStyle/>
                    <a:p>
                      <a:pPr algn="l" fontAlgn="b"/>
                      <a:r>
                        <a:rPr lang="fr-FR" sz="1050" u="none" strike="noStrike" dirty="0">
                          <a:effectLst/>
                        </a:rPr>
                        <a:t>Action 2 : Améliorer la PEC de la douleur physique et psychique</a:t>
                      </a:r>
                      <a:endParaRPr lang="fr-FR" sz="1050" b="0" i="0" u="none" strike="noStrike" dirty="0">
                        <a:solidFill>
                          <a:srgbClr val="000000"/>
                        </a:solidFill>
                        <a:effectLst/>
                        <a:latin typeface="Calibri" panose="020F0502020204030204" pitchFamily="34" charset="0"/>
                      </a:endParaRPr>
                    </a:p>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Planifier des temps d’information/formation sur l’utilisation des échelles de douleurs, les formes de douleurs</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MEDEC/IDEC/IDE </a:t>
                      </a:r>
                      <a:r>
                        <a:rPr lang="fr-FR" sz="1000" u="none" strike="noStrike" dirty="0" smtClean="0">
                          <a:effectLst/>
                        </a:rPr>
                        <a:t>QUALITE/PSYCHO.</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585039526"/>
                  </a:ext>
                </a:extLst>
              </a:tr>
              <a:tr h="329126">
                <a:tc vMerge="1">
                  <a:txBody>
                    <a:bodyPr/>
                    <a:lstStyle/>
                    <a:p>
                      <a:pPr algn="ctr" rtl="0" fontAlgn="ctr"/>
                      <a:endParaRPr lang="fr-FR" sz="900" b="1" i="0" u="none" strike="noStrike" dirty="0">
                        <a:solidFill>
                          <a:srgbClr val="00B050"/>
                        </a:solidFill>
                        <a:effectLst/>
                        <a:latin typeface="Century Gothic" panose="020B0502020202020204" pitchFamily="34" charset="0"/>
                      </a:endParaRPr>
                    </a:p>
                  </a:txBody>
                  <a:tcPr marL="4587" marR="4587" marT="4587" marB="0" anchor="ctr"/>
                </a:tc>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Prévoir la planification d’utilisation des tablettes pour suivre la traçabilité</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a:effectLst/>
                        </a:rPr>
                        <a:t>IDEC/IDE QUALITE</a:t>
                      </a:r>
                      <a:endParaRPr lang="fr-FR" sz="10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914421149"/>
                  </a:ext>
                </a:extLst>
              </a:tr>
              <a:tr h="333503">
                <a:tc vMerge="1">
                  <a:txBody>
                    <a:bodyPr/>
                    <a:lstStyle/>
                    <a:p>
                      <a:pPr algn="ctr" rtl="0" fontAlgn="ctr"/>
                      <a:endParaRPr lang="fr-FR" sz="900" b="1" i="0" u="none" strike="noStrike" dirty="0">
                        <a:solidFill>
                          <a:srgbClr val="00B050"/>
                        </a:solidFill>
                        <a:effectLst/>
                        <a:latin typeface="Century Gothic" panose="020B0502020202020204" pitchFamily="34" charset="0"/>
                      </a:endParaRPr>
                    </a:p>
                  </a:txBody>
                  <a:tcPr marL="4587" marR="4587" marT="4587" marB="0" anchor="ctr"/>
                </a:tc>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Mettre en place une APP (analyse des pratiques professionnelles) sur cette thématique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463460599"/>
                  </a:ext>
                </a:extLst>
              </a:tr>
              <a:tr h="360935">
                <a:tc vMerge="1">
                  <a:txBody>
                    <a:bodyPr/>
                    <a:lstStyle/>
                    <a:p>
                      <a:pPr algn="l" fontAlgn="b"/>
                      <a:endParaRPr lang="fr-FR" sz="9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Action 3 : Mettre en place des APP sur les pratiques de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Mettre en place des APP sur l’ouverture des portes de l’unité protégée Jonquilles (en interne, sur le jardin thérapeutique)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32703768"/>
                  </a:ext>
                </a:extLst>
              </a:tr>
              <a:tr h="392410">
                <a:tc vMerge="1">
                  <a:txBody>
                    <a:bodyPr/>
                    <a:lstStyle/>
                    <a:p>
                      <a:pPr algn="l" fontAlgn="b"/>
                      <a:endParaRPr lang="fr-FR" sz="9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PEC des habitants souffrants de troubles cognitifs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Mettre en place des APP sur l’instauration des rencontres  café famille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4017332434"/>
                  </a:ext>
                </a:extLst>
              </a:tr>
              <a:tr h="344227">
                <a:tc vMerge="1">
                  <a:txBody>
                    <a:bodyPr/>
                    <a:lstStyle/>
                    <a:p>
                      <a:pPr algn="l" fontAlgn="b"/>
                      <a:endParaRPr lang="fr-FR" sz="9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Action 1 : Affiner les bilans des habitants à l'entrée </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Dénutrition : réaliser le bilan à J15 de l’entrée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MEDEC/IDEC/IDE QUALITE/IDE</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877215676"/>
                  </a:ext>
                </a:extLst>
              </a:tr>
              <a:tr h="344227">
                <a:tc rowSpan="9">
                  <a:txBody>
                    <a:bodyPr/>
                    <a:lstStyle/>
                    <a:p>
                      <a:pPr algn="ctr" rtl="0" fontAlgn="ctr"/>
                      <a:r>
                        <a:rPr lang="fr-FR" sz="1400" u="none" strike="noStrike" dirty="0">
                          <a:effectLst/>
                        </a:rPr>
                        <a:t>Le projet médical</a:t>
                      </a:r>
                    </a:p>
                    <a:p>
                      <a:pPr algn="l" fontAlgn="b"/>
                      <a:r>
                        <a:rPr lang="fr-FR" sz="1400" u="none" strike="noStrike" dirty="0">
                          <a:effectLst/>
                        </a:rPr>
                        <a:t> </a:t>
                      </a:r>
                    </a:p>
                    <a:p>
                      <a:pPr algn="l" fontAlgn="b"/>
                      <a:r>
                        <a:rPr lang="fr-FR" sz="1400" u="none" strike="noStrike" dirty="0">
                          <a:effectLst/>
                        </a:rPr>
                        <a:t> </a:t>
                      </a:r>
                    </a:p>
                    <a:p>
                      <a:pPr algn="l" fontAlgn="b"/>
                      <a:r>
                        <a:rPr lang="fr-FR" sz="1400" u="none" strike="noStrike" dirty="0">
                          <a:effectLst/>
                        </a:rPr>
                        <a:t> </a:t>
                      </a:r>
                    </a:p>
                    <a:p>
                      <a:pPr algn="l" fontAlgn="b"/>
                      <a:r>
                        <a:rPr lang="fr-FR" sz="1400" u="none" strike="noStrike" dirty="0">
                          <a:effectLst/>
                        </a:rPr>
                        <a:t> </a:t>
                      </a:r>
                    </a:p>
                    <a:p>
                      <a:pPr algn="l" fontAlgn="b"/>
                      <a:r>
                        <a:rPr lang="fr-FR" sz="1400" u="none" strike="noStrike" dirty="0">
                          <a:effectLst/>
                        </a:rPr>
                        <a:t> </a:t>
                      </a:r>
                    </a:p>
                    <a:p>
                      <a:pPr algn="l" fontAlgn="b"/>
                      <a:r>
                        <a:rPr lang="fr-FR" sz="1400" u="none" strike="noStrike" dirty="0">
                          <a:effectLst/>
                        </a:rPr>
                        <a:t> </a:t>
                      </a:r>
                      <a:endParaRPr lang="fr-FR" sz="1400" b="1" i="0" u="none" strike="noStrike" dirty="0">
                        <a:solidFill>
                          <a:srgbClr val="000000"/>
                        </a:solidFill>
                        <a:effectLst/>
                        <a:latin typeface="Calibri" panose="020F0502020204030204" pitchFamily="34" charset="0"/>
                      </a:endParaRPr>
                    </a:p>
                  </a:txBody>
                  <a:tcPr marL="4587" marR="4587" marT="4587" marB="0" anchor="ctr"/>
                </a:tc>
                <a:tc>
                  <a:txBody>
                    <a:bodyPr/>
                    <a:lstStyle/>
                    <a:p>
                      <a:pPr algn="l" fontAlgn="b"/>
                      <a:r>
                        <a:rPr lang="fr-FR" sz="1050" u="none" strike="noStrike" dirty="0">
                          <a:effectLst/>
                        </a:rPr>
                        <a:t> </a:t>
                      </a:r>
                      <a:r>
                        <a:rPr lang="fr-FR" sz="1050" u="none" strike="noStrike" dirty="0" smtClean="0">
                          <a:effectLst/>
                        </a:rPr>
                        <a:t>Action 1 : Affiner les bilans des habitants à l'entrée </a:t>
                      </a:r>
                    </a:p>
                  </a:txBody>
                  <a:tcPr marL="4587" marR="4587" marT="4587" marB="0" anchor="b"/>
                </a:tc>
                <a:tc>
                  <a:txBody>
                    <a:bodyPr/>
                    <a:lstStyle/>
                    <a:p>
                      <a:pPr algn="l" fontAlgn="b"/>
                      <a:r>
                        <a:rPr lang="fr-FR" sz="1050" u="none" strike="noStrike" dirty="0">
                          <a:effectLst/>
                        </a:rPr>
                        <a:t>Mettre en place un bilan global d’entrée à M+1</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a:effectLst/>
                        </a:rPr>
                        <a:t>MEDEC/IDEC/IDE QUALITE/IDE</a:t>
                      </a:r>
                      <a:endParaRPr lang="fr-FR" sz="10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302814851"/>
                  </a:ext>
                </a:extLst>
              </a:tr>
              <a:tr h="344227">
                <a:tc vMerge="1">
                  <a:txBody>
                    <a:bodyPr/>
                    <a:lstStyle/>
                    <a:p>
                      <a:endParaRPr lang="fr-FR"/>
                    </a:p>
                  </a:txBody>
                  <a:tcPr/>
                </a:tc>
                <a:tc>
                  <a:txBody>
                    <a:bodyPr/>
                    <a:lstStyle/>
                    <a:p>
                      <a:pPr algn="l" fontAlgn="b"/>
                      <a:r>
                        <a:rPr lang="fr-FR" sz="1050" u="none" strike="noStrike" dirty="0">
                          <a:effectLst/>
                        </a:rPr>
                        <a:t>Action 2 : Atteindre le zéro contention</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Rechercher des solutions alternatives en équipe pluri-professionnelle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a:effectLst/>
                        </a:rPr>
                        <a:t>MEDEC/IDEC/IDE QUALITE/IDE</a:t>
                      </a:r>
                      <a:endParaRPr lang="fr-FR" sz="10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612336131"/>
                  </a:ext>
                </a:extLst>
              </a:tr>
              <a:tr h="338076">
                <a:tc vMerge="1">
                  <a:txBody>
                    <a:bodyPr/>
                    <a:lstStyle/>
                    <a:p>
                      <a:endParaRPr lang="fr-FR"/>
                    </a:p>
                  </a:txBody>
                  <a:tcPr/>
                </a:tc>
                <a:tc>
                  <a:txBody>
                    <a:bodyPr/>
                    <a:lstStyle/>
                    <a:p>
                      <a:pPr algn="l" fontAlgn="b"/>
                      <a:r>
                        <a:rPr lang="fr-FR" sz="1050" u="none" strike="noStrike" dirty="0">
                          <a:effectLst/>
                        </a:rPr>
                        <a:t>Action 3 : Continuer le travail sur la iatrogénie médicamenteuse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Création de temps d’échanges sur la thématique dans le cadre de la commission gériatrique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MEDEC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2023</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589747555"/>
                  </a:ext>
                </a:extLst>
              </a:tr>
              <a:tr h="491363">
                <a:tc vMerge="1">
                  <a:txBody>
                    <a:bodyPr/>
                    <a:lstStyle/>
                    <a:p>
                      <a:pPr algn="l" fontAlgn="b"/>
                      <a:endParaRPr lang="fr-FR" sz="1000" b="1"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Action 4 :  Protocoliser davantage en amont avec les MT et le CH sur les soins palliatifs </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Création de temps d’échanges sur la thématique dans le cadre de la commission gériatrique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MEDEC/IDEC/IDE QUALITE/IDE</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697992154"/>
                  </a:ext>
                </a:extLst>
              </a:tr>
              <a:tr h="344227">
                <a:tc vMerge="1">
                  <a:txBody>
                    <a:bodyPr/>
                    <a:lstStyle/>
                    <a:p>
                      <a:pPr algn="l" fontAlgn="b"/>
                      <a:endParaRPr lang="fr-FR" sz="1000" b="1"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Action 5 : Améliorer le suivi ophtalmologique </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En relançant la convention de suivi avec le CH</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DIRECTION</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589913720"/>
                  </a:ext>
                </a:extLst>
              </a:tr>
              <a:tr h="344227">
                <a:tc vMerge="1">
                  <a:txBody>
                    <a:bodyPr/>
                    <a:lstStyle/>
                    <a:p>
                      <a:pPr algn="l" fontAlgn="b"/>
                      <a:endParaRPr lang="fr-FR" sz="1000" b="1"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Action 6 : Améliorer les relations entre EHPAD/CH</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Quant à la problématique des retours d’hospitalisations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a:effectLst/>
                        </a:rPr>
                        <a:t>MEDEC/ IDE QUALITE</a:t>
                      </a:r>
                      <a:endParaRPr lang="fr-FR" sz="10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460957973"/>
                  </a:ext>
                </a:extLst>
              </a:tr>
              <a:tr h="329126">
                <a:tc vMerge="1">
                  <a:txBody>
                    <a:bodyPr/>
                    <a:lstStyle/>
                    <a:p>
                      <a:pPr algn="l" fontAlgn="b"/>
                      <a:endParaRPr lang="fr-FR" sz="1000" b="1"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Action 7 : Réaliser des formations internes pour les professionnels</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Programmer des thématiques de formations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a:effectLst/>
                        </a:rPr>
                        <a:t>MEDEC/IDEC/IDE QUALITE</a:t>
                      </a:r>
                      <a:endParaRPr lang="fr-FR" sz="10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2025</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098691312"/>
                  </a:ext>
                </a:extLst>
              </a:tr>
              <a:tr h="181992">
                <a:tc vMerge="1">
                  <a:txBody>
                    <a:bodyPr/>
                    <a:lstStyle/>
                    <a:p>
                      <a:pPr algn="l" fontAlgn="b"/>
                      <a:endParaRPr lang="fr-FR" sz="1000" b="1" i="0" u="none" strike="noStrike" dirty="0">
                        <a:solidFill>
                          <a:srgbClr val="000000"/>
                        </a:solidFill>
                        <a:effectLst/>
                        <a:latin typeface="Calibri" panose="020F0502020204030204" pitchFamily="34" charset="0"/>
                      </a:endParaRPr>
                    </a:p>
                  </a:txBody>
                  <a:tcPr marL="4587" marR="4587" marT="4587" marB="0" anchor="b"/>
                </a:tc>
                <a:tc rowSpan="2">
                  <a:txBody>
                    <a:bodyPr/>
                    <a:lstStyle/>
                    <a:p>
                      <a:pPr algn="l" fontAlgn="b"/>
                      <a:r>
                        <a:rPr lang="fr-FR" sz="1050" u="none" strike="noStrike" dirty="0">
                          <a:effectLst/>
                        </a:rPr>
                        <a:t>Action 8 : Engager des réflexions</a:t>
                      </a:r>
                    </a:p>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Sur la thématique des pneumocoques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MED/IDEC/IDE 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2025</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045733093"/>
                  </a:ext>
                </a:extLst>
              </a:tr>
              <a:tr h="344227">
                <a:tc vMerge="1">
                  <a:txBody>
                    <a:bodyPr/>
                    <a:lstStyle/>
                    <a:p>
                      <a:pPr algn="l" fontAlgn="b"/>
                      <a:endParaRPr lang="fr-FR" sz="1000" b="1" i="0" u="none" strike="noStrike" dirty="0">
                        <a:solidFill>
                          <a:srgbClr val="000000"/>
                        </a:solidFill>
                        <a:effectLst/>
                        <a:latin typeface="Calibri" panose="020F0502020204030204" pitchFamily="34" charset="0"/>
                      </a:endParaRPr>
                    </a:p>
                  </a:txBody>
                  <a:tcPr marL="4587" marR="4587" marT="4587" marB="0" anchor="b"/>
                </a:tc>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Sur la thématique de l’équilibre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MEDEC/ERGO/AS AIDE A LA MARCHE</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600551852"/>
                  </a:ext>
                </a:extLst>
              </a:tr>
            </a:tbl>
          </a:graphicData>
        </a:graphic>
      </p:graphicFrame>
    </p:spTree>
    <p:extLst>
      <p:ext uri="{BB962C8B-B14F-4D97-AF65-F5344CB8AC3E}">
        <p14:creationId xmlns:p14="http://schemas.microsoft.com/office/powerpoint/2010/main" val="264342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nvPr>
        </p:nvGraphicFramePr>
        <p:xfrm>
          <a:off x="107504" y="44623"/>
          <a:ext cx="9000999" cy="6768748"/>
        </p:xfrm>
        <a:graphic>
          <a:graphicData uri="http://schemas.openxmlformats.org/drawingml/2006/table">
            <a:tbl>
              <a:tblPr>
                <a:tableStyleId>{69CF1AB2-1976-4502-BF36-3FF5EA218861}</a:tableStyleId>
              </a:tblPr>
              <a:tblGrid>
                <a:gridCol w="737789">
                  <a:extLst>
                    <a:ext uri="{9D8B030D-6E8A-4147-A177-3AD203B41FA5}">
                      <a16:colId xmlns:a16="http://schemas.microsoft.com/office/drawing/2014/main" val="3853489133"/>
                    </a:ext>
                  </a:extLst>
                </a:gridCol>
                <a:gridCol w="3109588">
                  <a:extLst>
                    <a:ext uri="{9D8B030D-6E8A-4147-A177-3AD203B41FA5}">
                      <a16:colId xmlns:a16="http://schemas.microsoft.com/office/drawing/2014/main" val="1418526669"/>
                    </a:ext>
                  </a:extLst>
                </a:gridCol>
                <a:gridCol w="3857479">
                  <a:extLst>
                    <a:ext uri="{9D8B030D-6E8A-4147-A177-3AD203B41FA5}">
                      <a16:colId xmlns:a16="http://schemas.microsoft.com/office/drawing/2014/main" val="1926238069"/>
                    </a:ext>
                  </a:extLst>
                </a:gridCol>
                <a:gridCol w="115684">
                  <a:extLst>
                    <a:ext uri="{9D8B030D-6E8A-4147-A177-3AD203B41FA5}">
                      <a16:colId xmlns:a16="http://schemas.microsoft.com/office/drawing/2014/main" val="3657225476"/>
                    </a:ext>
                  </a:extLst>
                </a:gridCol>
                <a:gridCol w="811565">
                  <a:extLst>
                    <a:ext uri="{9D8B030D-6E8A-4147-A177-3AD203B41FA5}">
                      <a16:colId xmlns:a16="http://schemas.microsoft.com/office/drawing/2014/main" val="3057778561"/>
                    </a:ext>
                  </a:extLst>
                </a:gridCol>
                <a:gridCol w="368894">
                  <a:extLst>
                    <a:ext uri="{9D8B030D-6E8A-4147-A177-3AD203B41FA5}">
                      <a16:colId xmlns:a16="http://schemas.microsoft.com/office/drawing/2014/main" val="291960859"/>
                    </a:ext>
                  </a:extLst>
                </a:gridCol>
              </a:tblGrid>
              <a:tr h="267939">
                <a:tc rowSpan="12">
                  <a:txBody>
                    <a:bodyPr/>
                    <a:lstStyle/>
                    <a:p>
                      <a:pPr algn="l" fontAlgn="b"/>
                      <a:endParaRPr lang="fr-FR" sz="1600" b="1" i="0" u="none" strike="noStrike" dirty="0">
                        <a:solidFill>
                          <a:srgbClr val="000000"/>
                        </a:solidFill>
                        <a:effectLst/>
                        <a:latin typeface="Calibri" panose="020F0502020204030204" pitchFamily="34" charset="0"/>
                      </a:endParaRPr>
                    </a:p>
                    <a:p>
                      <a:pPr algn="ctr" rtl="0" fontAlgn="ctr"/>
                      <a:r>
                        <a:rPr lang="fr-FR" sz="1600" b="1" u="none" strike="noStrike" dirty="0">
                          <a:effectLst/>
                        </a:rPr>
                        <a:t>Le projet qualité</a:t>
                      </a:r>
                      <a:endParaRPr lang="fr-FR" sz="1600" b="1" i="0" u="none" strike="noStrike" dirty="0">
                        <a:solidFill>
                          <a:srgbClr val="00B050"/>
                        </a:solidFill>
                        <a:effectLst/>
                        <a:latin typeface="Century Gothic" panose="020B0502020202020204" pitchFamily="34" charset="0"/>
                      </a:endParaRPr>
                    </a:p>
                    <a:p>
                      <a:pPr algn="l" fontAlgn="b"/>
                      <a:r>
                        <a:rPr lang="fr-FR" sz="1600" b="1" u="none" strike="noStrike" dirty="0">
                          <a:effectLst/>
                        </a:rPr>
                        <a:t> </a:t>
                      </a:r>
                      <a:endParaRPr lang="fr-FR" sz="1600" b="1" i="0" u="none" strike="noStrike" dirty="0">
                        <a:solidFill>
                          <a:srgbClr val="000000"/>
                        </a:solidFill>
                        <a:effectLst/>
                        <a:latin typeface="Calibri" panose="020F0502020204030204" pitchFamily="34" charset="0"/>
                      </a:endParaRPr>
                    </a:p>
                  </a:txBody>
                  <a:tcPr marL="4587" marR="4587" marT="4587" marB="0" anchor="b"/>
                </a:tc>
                <a:tc rowSpan="5">
                  <a:txBody>
                    <a:bodyPr/>
                    <a:lstStyle/>
                    <a:p>
                      <a:pPr algn="l" fontAlgn="b"/>
                      <a:r>
                        <a:rPr lang="fr-FR" sz="1050" u="none" strike="noStrike" dirty="0">
                          <a:effectLst/>
                        </a:rPr>
                        <a:t>Action 1 : Améliorer la communication interne</a:t>
                      </a:r>
                    </a:p>
                    <a:p>
                      <a:pPr algn="l" fontAlgn="b"/>
                      <a:r>
                        <a:rPr lang="fr-FR" sz="1050" u="none" strike="noStrike" dirty="0">
                          <a:effectLst/>
                        </a:rPr>
                        <a:t> </a:t>
                      </a:r>
                    </a:p>
                    <a:p>
                      <a:pPr algn="l" fontAlgn="b"/>
                      <a:r>
                        <a:rPr lang="fr-FR" sz="1050" u="none" strike="noStrike" dirty="0">
                          <a:effectLst/>
                        </a:rPr>
                        <a:t> </a:t>
                      </a:r>
                    </a:p>
                    <a:p>
                      <a:pPr algn="l" fontAlgn="b"/>
                      <a:r>
                        <a:rPr lang="fr-FR" sz="1050" u="none" strike="noStrike" dirty="0">
                          <a:effectLst/>
                        </a:rPr>
                        <a:t> </a:t>
                      </a:r>
                    </a:p>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Tendre vers une meilleure assimilation des protocoles</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endParaRPr lang="fr-FR" sz="10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547434767"/>
                  </a:ext>
                </a:extLst>
              </a:tr>
              <a:tr h="168634">
                <a:tc vMerge="1">
                  <a:txBody>
                    <a:bodyPr/>
                    <a:lstStyle/>
                    <a:p>
                      <a:pPr algn="ctr" rtl="0" fontAlgn="ctr"/>
                      <a:endParaRPr lang="fr-FR" sz="1600" b="1" i="0" u="none" strike="noStrike" dirty="0">
                        <a:solidFill>
                          <a:srgbClr val="00B050"/>
                        </a:solidFill>
                        <a:effectLst/>
                        <a:latin typeface="Century Gothic" panose="020B0502020202020204" pitchFamily="34" charset="0"/>
                      </a:endParaRPr>
                    </a:p>
                  </a:txBody>
                  <a:tcPr marL="4587" marR="4587" marT="4587" marB="0" anchor="ctr"/>
                </a:tc>
                <a:tc vMerge="1">
                  <a:txBody>
                    <a:bodyPr/>
                    <a:lstStyle/>
                    <a:p>
                      <a:pPr algn="l" fontAlgn="b"/>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Via une simplification des protocoles ciblés</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endParaRPr lang="fr-FR" sz="10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37879966"/>
                  </a:ext>
                </a:extLst>
              </a:tr>
              <a:tr h="168634">
                <a:tc vMerge="1">
                  <a:txBody>
                    <a:bodyPr/>
                    <a:lstStyle/>
                    <a:p>
                      <a:endParaRPr lang="fr-FR"/>
                    </a:p>
                  </a:txBody>
                  <a:tcPr/>
                </a:tc>
                <a:tc vMerge="1">
                  <a:txBody>
                    <a:bodyPr/>
                    <a:lstStyle/>
                    <a:p>
                      <a:pPr algn="l" fontAlgn="b"/>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Via la diffusion des protocoles</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 </a:t>
                      </a:r>
                      <a:r>
                        <a:rPr lang="fr-FR" sz="1000" u="none" strike="noStrike" dirty="0" smtClean="0">
                          <a:effectLst/>
                        </a:rPr>
                        <a:t>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2025</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4241171286"/>
                  </a:ext>
                </a:extLst>
              </a:tr>
              <a:tr h="168634">
                <a:tc vMerge="1">
                  <a:txBody>
                    <a:bodyPr/>
                    <a:lstStyle/>
                    <a:p>
                      <a:endParaRPr lang="fr-FR"/>
                    </a:p>
                  </a:txBody>
                  <a:tcPr/>
                </a:tc>
                <a:tc vMerge="1">
                  <a:txBody>
                    <a:bodyPr/>
                    <a:lstStyle/>
                    <a:p>
                      <a:pPr algn="l" fontAlgn="b"/>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Via la mise en place d’APP </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IDEC</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685251834"/>
                  </a:ext>
                </a:extLst>
              </a:tr>
              <a:tr h="168634">
                <a:tc vMerge="1">
                  <a:txBody>
                    <a:bodyPr/>
                    <a:lstStyle/>
                    <a:p>
                      <a:endParaRPr lang="fr-FR"/>
                    </a:p>
                  </a:txBody>
                  <a:tcPr/>
                </a:tc>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Via une amélioration du suivi des CREX</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9787872"/>
                  </a:ext>
                </a:extLst>
              </a:tr>
              <a:tr h="496504">
                <a:tc vMerge="1">
                  <a:txBody>
                    <a:bodyPr/>
                    <a:lstStyle/>
                    <a:p>
                      <a:endParaRPr lang="fr-FR"/>
                    </a:p>
                  </a:txBody>
                  <a:tcPr/>
                </a:tc>
                <a:tc>
                  <a:txBody>
                    <a:bodyPr/>
                    <a:lstStyle/>
                    <a:p>
                      <a:pPr algn="l" fontAlgn="b"/>
                      <a:r>
                        <a:rPr lang="fr-FR" sz="1050" u="none" strike="noStrike" dirty="0">
                          <a:effectLst/>
                        </a:rPr>
                        <a:t>Action 2 : Evaluer la pertinence des EI dématérialisés - Formaliser la gestion des plaintes et réclamations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Réflexion autour de la dématérialisation via le logiciel NETSOINS</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255519436"/>
                  </a:ext>
                </a:extLst>
              </a:tr>
              <a:tr h="332569">
                <a:tc vMerge="1">
                  <a:txBody>
                    <a:bodyPr/>
                    <a:lstStyle/>
                    <a:p>
                      <a:endParaRPr lang="fr-FR"/>
                    </a:p>
                  </a:txBody>
                  <a:tcPr/>
                </a:tc>
                <a:tc>
                  <a:txBody>
                    <a:bodyPr/>
                    <a:lstStyle/>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Formalisation et analyse de la gestion des plaintes et réclamations via la cellule de gestion des risques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IDE QUAL.</a:t>
                      </a:r>
                      <a:endParaRPr lang="fr-FR" sz="10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346275167"/>
                  </a:ext>
                </a:extLst>
              </a:tr>
              <a:tr h="332569">
                <a:tc vMerge="1">
                  <a:txBody>
                    <a:bodyPr/>
                    <a:lstStyle/>
                    <a:p>
                      <a:endParaRPr lang="fr-FR"/>
                    </a:p>
                  </a:txBody>
                  <a:tcPr/>
                </a:tc>
                <a:tc>
                  <a:txBody>
                    <a:bodyPr/>
                    <a:lstStyle/>
                    <a:p>
                      <a:pPr algn="l" fontAlgn="b"/>
                      <a:r>
                        <a:rPr lang="fr-FR" sz="1050" u="none" strike="noStrike" dirty="0">
                          <a:effectLst/>
                        </a:rPr>
                        <a:t>Action 3 : Créer un nouveau processus des enquêtes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S’orienter vers une enquête de satisfaction globale tous les 3 ans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DIR./IDE QUAL.</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586009128"/>
                  </a:ext>
                </a:extLst>
              </a:tr>
              <a:tr h="332569">
                <a:tc vMerge="1">
                  <a:txBody>
                    <a:bodyPr/>
                    <a:lstStyle/>
                    <a:p>
                      <a:endParaRPr lang="fr-FR"/>
                    </a:p>
                  </a:txBody>
                  <a:tcPr/>
                </a:tc>
                <a:tc>
                  <a:txBody>
                    <a:bodyPr/>
                    <a:lstStyle/>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S’orienter vers des enquêtes ciblées par thématiques annuellement</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689804317"/>
                  </a:ext>
                </a:extLst>
              </a:tr>
              <a:tr h="496504">
                <a:tc vMerge="1">
                  <a:txBody>
                    <a:bodyPr/>
                    <a:lstStyle/>
                    <a:p>
                      <a:endParaRPr lang="fr-FR"/>
                    </a:p>
                  </a:txBody>
                  <a:tcPr/>
                </a:tc>
                <a:tc>
                  <a:txBody>
                    <a:bodyPr/>
                    <a:lstStyle/>
                    <a:p>
                      <a:pPr algn="l" fontAlgn="b"/>
                      <a:r>
                        <a:rPr lang="fr-FR" sz="1050" u="none" strike="noStrike" dirty="0">
                          <a:effectLst/>
                        </a:rPr>
                        <a:t>Action 3 : Renforcer le rôle du référent PAP</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Engager le réfèrent PAP dans le processus de présentation, d’approbation et de signature des PAP aux habitants ou leurs personnes de confiance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p>
                    <a:p>
                      <a:pPr algn="ctr" fontAlgn="ct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2026</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647803590"/>
                  </a:ext>
                </a:extLst>
              </a:tr>
              <a:tr h="332569">
                <a:tc vMerge="1">
                  <a:txBody>
                    <a:bodyPr/>
                    <a:lstStyle/>
                    <a:p>
                      <a:endParaRPr lang="fr-FR"/>
                    </a:p>
                  </a:txBody>
                  <a:tcPr/>
                </a:tc>
                <a:tc>
                  <a:txBody>
                    <a:bodyPr/>
                    <a:lstStyle/>
                    <a:p>
                      <a:pPr algn="l" fontAlgn="b"/>
                      <a:r>
                        <a:rPr lang="fr-FR" sz="1050" u="none" strike="noStrike" dirty="0">
                          <a:effectLst/>
                        </a:rPr>
                        <a:t>Action 4 :  Pérenniser les actions en cours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Conforter les actions en lien avec la médecine du travail dans le cadre de la QVT</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p>
                  </a:txBody>
                  <a:tcPr marL="4587" marR="4587" marT="4587" marB="0" anchor="ctr"/>
                </a:tc>
                <a:tc>
                  <a:txBody>
                    <a:bodyPr/>
                    <a:lstStyle/>
                    <a:p>
                      <a:pPr algn="ctr" fontAlgn="b"/>
                      <a:r>
                        <a:rPr lang="fr-FR" sz="1000" u="none" strike="noStrike">
                          <a:effectLst/>
                        </a:rPr>
                        <a:t>2023/2027</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733845"/>
                  </a:ext>
                </a:extLst>
              </a:tr>
              <a:tr h="346214">
                <a:tc vMerge="1">
                  <a:txBody>
                    <a:bodyPr/>
                    <a:lstStyle/>
                    <a:p>
                      <a:pPr algn="l" fontAlgn="b"/>
                      <a:endParaRPr lang="fr-FR" sz="1600" b="1"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Faire perdurer la journée annuelle de la « chambre des erreurs », et du simulateur de vieillissement</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IDE QUAL.</a:t>
                      </a:r>
                    </a:p>
                  </a:txBody>
                  <a:tcPr marL="4587" marR="4587" marT="4587" marB="0" anchor="ctr"/>
                </a:tc>
                <a:tc>
                  <a:txBody>
                    <a:bodyPr/>
                    <a:lstStyle/>
                    <a:p>
                      <a:pPr algn="ctr" fontAlgn="b"/>
                      <a:r>
                        <a:rPr lang="fr-FR" sz="1000" u="none" strike="noStrike">
                          <a:effectLst/>
                        </a:rPr>
                        <a:t>2023/2027</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287290844"/>
                  </a:ext>
                </a:extLst>
              </a:tr>
              <a:tr h="660440">
                <a:tc rowSpan="8">
                  <a:txBody>
                    <a:bodyPr/>
                    <a:lstStyle/>
                    <a:p>
                      <a:pPr algn="l" fontAlgn="b"/>
                      <a:r>
                        <a:rPr lang="fr-FR" sz="1600" b="1" u="none" strike="noStrike" dirty="0">
                          <a:effectLst/>
                        </a:rPr>
                        <a:t> </a:t>
                      </a:r>
                    </a:p>
                    <a:p>
                      <a:pPr algn="ctr" rtl="0" fontAlgn="ctr"/>
                      <a:r>
                        <a:rPr lang="fr-FR" sz="1600" b="1" u="none" strike="noStrike" dirty="0">
                          <a:effectLst/>
                        </a:rPr>
                        <a:t>Le projet RSE</a:t>
                      </a:r>
                    </a:p>
                    <a:p>
                      <a:pPr algn="l" fontAlgn="b"/>
                      <a:r>
                        <a:rPr lang="fr-FR" sz="1600" b="1" u="none" strike="noStrike" dirty="0">
                          <a:effectLst/>
                        </a:rPr>
                        <a:t> </a:t>
                      </a:r>
                    </a:p>
                    <a:p>
                      <a:pPr algn="l" fontAlgn="b"/>
                      <a:r>
                        <a:rPr lang="fr-FR" sz="1600" b="1" u="none" strike="noStrike" dirty="0">
                          <a:effectLst/>
                        </a:rPr>
                        <a:t> </a:t>
                      </a:r>
                    </a:p>
                    <a:p>
                      <a:pPr algn="l" fontAlgn="b"/>
                      <a:r>
                        <a:rPr lang="fr-FR" sz="1600" b="1" u="none" strike="noStrike" dirty="0">
                          <a:effectLst/>
                        </a:rPr>
                        <a:t> </a:t>
                      </a:r>
                    </a:p>
                    <a:p>
                      <a:pPr algn="l" fontAlgn="b"/>
                      <a:r>
                        <a:rPr lang="fr-FR" sz="1600" b="1" u="none" strike="noStrike" dirty="0">
                          <a:effectLst/>
                        </a:rPr>
                        <a:t> </a:t>
                      </a:r>
                      <a:endParaRPr lang="fr-FR" sz="1600" b="1"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Action 1 : Objectif principal lié au service technique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Etudier la faisabilité et pertinence d’un éclairage extérieur produit via des panneaux solaires, ou toute autre solution alternative permettant de diminuer la consommation énergétique, tout en assurant la sécurité des usagers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a:effectLst/>
                        </a:rPr>
                        <a:t>RESPONSABLE TECHNIQUE</a:t>
                      </a:r>
                      <a:endParaRPr lang="fr-FR" sz="10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861695960"/>
                  </a:ext>
                </a:extLst>
              </a:tr>
              <a:tr h="332569">
                <a:tc vMerge="1">
                  <a:txBody>
                    <a:bodyPr/>
                    <a:lstStyle/>
                    <a:p>
                      <a:pPr algn="ctr" rtl="0" fontAlgn="ctr"/>
                      <a:endParaRPr lang="fr-FR" sz="1000" b="1" i="0" u="none" strike="noStrike" dirty="0">
                        <a:solidFill>
                          <a:srgbClr val="00B050"/>
                        </a:solidFill>
                        <a:effectLst/>
                        <a:latin typeface="Century Gothic" panose="020B0502020202020204" pitchFamily="34" charset="0"/>
                      </a:endParaRPr>
                    </a:p>
                  </a:txBody>
                  <a:tcPr marL="4587" marR="4587" marT="4587" marB="0" anchor="ctr"/>
                </a:tc>
                <a:tc>
                  <a:txBody>
                    <a:bodyPr/>
                    <a:lstStyle/>
                    <a:p>
                      <a:pPr algn="l" fontAlgn="b"/>
                      <a:r>
                        <a:rPr lang="fr-FR" sz="1050" u="none" strike="noStrike">
                          <a:effectLst/>
                        </a:rPr>
                        <a:t>Action 2 : Objectif principal lié au service restauration</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Mettre en place à minima une pesée des déchets alimentaires une fois par an, voire, trimestrielle (une par </a:t>
                      </a:r>
                      <a:r>
                        <a:rPr lang="fr-FR" sz="1050" u="none" strike="noStrike" dirty="0" smtClean="0">
                          <a:effectLst/>
                        </a:rPr>
                        <a:t>saison)</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CHEF CUIS.</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373406499"/>
                  </a:ext>
                </a:extLst>
              </a:tr>
              <a:tr h="370069">
                <a:tc vMerge="1">
                  <a:txBody>
                    <a:bodyPr/>
                    <a:lstStyle/>
                    <a:p>
                      <a:endParaRPr lang="fr-FR"/>
                    </a:p>
                  </a:txBody>
                  <a:tcPr/>
                </a:tc>
                <a:tc>
                  <a:txBody>
                    <a:bodyPr/>
                    <a:lstStyle/>
                    <a:p>
                      <a:pPr algn="l" fontAlgn="b"/>
                      <a:r>
                        <a:rPr lang="fr-FR" sz="1050" u="none" strike="noStrike" dirty="0">
                          <a:effectLst/>
                        </a:rPr>
                        <a:t>Action 3 : Objectif principal lié au service blanchisserie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Identifier avec le fournisseur une solution de gestion de la fin de vie des bidons de produits </a:t>
                      </a:r>
                      <a:r>
                        <a:rPr lang="fr-FR" sz="1050" u="none" strike="noStrike" dirty="0" smtClean="0">
                          <a:effectLst/>
                        </a:rPr>
                        <a:t>d'hygiène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a:effectLst/>
                        </a:rPr>
                        <a:t>RESPONSABLE </a:t>
                      </a:r>
                      <a:r>
                        <a:rPr lang="fr-FR" sz="1000" u="none" strike="noStrike" dirty="0" smtClean="0">
                          <a:effectLst/>
                        </a:rPr>
                        <a:t>BLANCH.</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2024</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295553084"/>
                  </a:ext>
                </a:extLst>
              </a:tr>
              <a:tr h="332569">
                <a:tc vMerge="1">
                  <a:txBody>
                    <a:bodyPr/>
                    <a:lstStyle/>
                    <a:p>
                      <a:endParaRPr lang="fr-FR"/>
                    </a:p>
                  </a:txBody>
                  <a:tcPr/>
                </a:tc>
                <a:tc>
                  <a:txBody>
                    <a:bodyPr/>
                    <a:lstStyle/>
                    <a:p>
                      <a:pPr algn="l" fontAlgn="b"/>
                      <a:r>
                        <a:rPr lang="fr-FR" sz="1050" u="none" strike="noStrike" dirty="0">
                          <a:effectLst/>
                        </a:rPr>
                        <a:t>Action 4 : Objectif principal lié aux services administratifs</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Assurer la sensibilisation régulière des équipes à la réduction du nombre d’impressions papier couleur</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000" u="none" strike="noStrike" dirty="0" smtClean="0">
                          <a:effectLst/>
                        </a:rPr>
                        <a:t>DIR.</a:t>
                      </a:r>
                      <a:endParaRPr lang="fr-FR" sz="10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a:effectLst/>
                        </a:rPr>
                        <a:t>2025</a:t>
                      </a:r>
                      <a:endParaRPr lang="fr-FR" sz="10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982014755"/>
                  </a:ext>
                </a:extLst>
              </a:tr>
              <a:tr h="332569">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Action 5 : Objectifs principaux liés à la direction</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Assurer la prise en compte des enjeux de développement durable pour les futurs investissements </a:t>
                      </a:r>
                      <a:r>
                        <a:rPr lang="fr-FR" sz="1050" u="none" strike="noStrike" dirty="0" err="1">
                          <a:effectLst/>
                        </a:rPr>
                        <a:t>bâtimentaires</a:t>
                      </a:r>
                      <a:r>
                        <a:rPr lang="fr-FR" sz="1050" u="none" strike="noStrike" dirty="0">
                          <a:effectLst/>
                        </a:rPr>
                        <a:t>,</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DIR.</a:t>
                      </a:r>
                      <a:endParaRPr lang="fr-FR" sz="10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2023</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224975348"/>
                  </a:ext>
                </a:extLst>
              </a:tr>
              <a:tr h="332569">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Mettre en place dès que possible une solution d’accès à internet fibre</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DIR.</a:t>
                      </a:r>
                      <a:endParaRPr lang="fr-FR" sz="10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2023</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05532369"/>
                  </a:ext>
                </a:extLst>
              </a:tr>
              <a:tr h="397995">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Prévoir la formation de la direction à la Réglementation Générale sur la Protection des données (RGPD)</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DIR.</a:t>
                      </a:r>
                      <a:endParaRPr lang="fr-FR" sz="10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2024</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216129294"/>
                  </a:ext>
                </a:extLst>
              </a:tr>
              <a:tr h="397995">
                <a:tc vMerge="1">
                  <a:txBody>
                    <a:bodyPr/>
                    <a:lstStyle/>
                    <a:p>
                      <a:pPr algn="l" fontAlgn="b"/>
                      <a:endParaRPr lang="fr-FR" sz="10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a:effectLst/>
                        </a:rPr>
                        <a:t>Action 6 : Objectif principal lié au SSIAD</a:t>
                      </a:r>
                      <a:endParaRPr lang="fr-FR" sz="105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050" u="none" strike="noStrike" dirty="0">
                          <a:effectLst/>
                        </a:rPr>
                        <a:t>Etudier la viabilité et la pertinence d’un investissement dans des bornes et véhicules électriques </a:t>
                      </a:r>
                      <a:endParaRPr lang="fr-FR" sz="105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4587" marR="4587" marT="4587" marB="0" anchor="b"/>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fr-FR" sz="1000" u="none" strike="noStrike" dirty="0" smtClean="0">
                          <a:effectLst/>
                        </a:rPr>
                        <a:t>DIR.</a:t>
                      </a:r>
                      <a:endParaRPr lang="fr-FR" sz="1000" b="0" i="0" u="none" strike="noStrike" dirty="0" smtClean="0">
                        <a:solidFill>
                          <a:srgbClr val="000000"/>
                        </a:solidFill>
                        <a:effectLst/>
                        <a:latin typeface="Calibri" panose="020F0502020204030204" pitchFamily="34" charset="0"/>
                      </a:endParaRPr>
                    </a:p>
                  </a:txBody>
                  <a:tcPr marL="4587" marR="4587" marT="4587" marB="0" anchor="ctr"/>
                </a:tc>
                <a:tc>
                  <a:txBody>
                    <a:bodyPr/>
                    <a:lstStyle/>
                    <a:p>
                      <a:pPr algn="ctr" fontAlgn="b"/>
                      <a:r>
                        <a:rPr lang="fr-FR" sz="1000" u="none" strike="noStrike" dirty="0">
                          <a:effectLst/>
                        </a:rPr>
                        <a:t>2027</a:t>
                      </a:r>
                      <a:endParaRPr lang="fr-FR" sz="10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682879555"/>
                  </a:ext>
                </a:extLst>
              </a:tr>
            </a:tbl>
          </a:graphicData>
        </a:graphic>
      </p:graphicFrame>
    </p:spTree>
    <p:extLst>
      <p:ext uri="{BB962C8B-B14F-4D97-AF65-F5344CB8AC3E}">
        <p14:creationId xmlns:p14="http://schemas.microsoft.com/office/powerpoint/2010/main" val="46706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12457290"/>
              </p:ext>
            </p:extLst>
          </p:nvPr>
        </p:nvGraphicFramePr>
        <p:xfrm>
          <a:off x="107503" y="188641"/>
          <a:ext cx="8856986" cy="6500212"/>
        </p:xfrm>
        <a:graphic>
          <a:graphicData uri="http://schemas.openxmlformats.org/drawingml/2006/table">
            <a:tbl>
              <a:tblPr>
                <a:tableStyleId>{8A107856-5554-42FB-B03E-39F5DBC370BA}</a:tableStyleId>
              </a:tblPr>
              <a:tblGrid>
                <a:gridCol w="1843173">
                  <a:extLst>
                    <a:ext uri="{9D8B030D-6E8A-4147-A177-3AD203B41FA5}">
                      <a16:colId xmlns:a16="http://schemas.microsoft.com/office/drawing/2014/main" val="3868724024"/>
                    </a:ext>
                  </a:extLst>
                </a:gridCol>
                <a:gridCol w="1942647">
                  <a:extLst>
                    <a:ext uri="{9D8B030D-6E8A-4147-A177-3AD203B41FA5}">
                      <a16:colId xmlns:a16="http://schemas.microsoft.com/office/drawing/2014/main" val="3153989443"/>
                    </a:ext>
                  </a:extLst>
                </a:gridCol>
                <a:gridCol w="2838917">
                  <a:extLst>
                    <a:ext uri="{9D8B030D-6E8A-4147-A177-3AD203B41FA5}">
                      <a16:colId xmlns:a16="http://schemas.microsoft.com/office/drawing/2014/main" val="3927460733"/>
                    </a:ext>
                  </a:extLst>
                </a:gridCol>
                <a:gridCol w="328611">
                  <a:extLst>
                    <a:ext uri="{9D8B030D-6E8A-4147-A177-3AD203B41FA5}">
                      <a16:colId xmlns:a16="http://schemas.microsoft.com/office/drawing/2014/main" val="2641350103"/>
                    </a:ext>
                  </a:extLst>
                </a:gridCol>
                <a:gridCol w="1295098">
                  <a:extLst>
                    <a:ext uri="{9D8B030D-6E8A-4147-A177-3AD203B41FA5}">
                      <a16:colId xmlns:a16="http://schemas.microsoft.com/office/drawing/2014/main" val="2977135291"/>
                    </a:ext>
                  </a:extLst>
                </a:gridCol>
                <a:gridCol w="608540">
                  <a:extLst>
                    <a:ext uri="{9D8B030D-6E8A-4147-A177-3AD203B41FA5}">
                      <a16:colId xmlns:a16="http://schemas.microsoft.com/office/drawing/2014/main" val="2660099121"/>
                    </a:ext>
                  </a:extLst>
                </a:gridCol>
              </a:tblGrid>
              <a:tr h="697615">
                <a:tc rowSpan="8">
                  <a:txBody>
                    <a:bodyPr/>
                    <a:lstStyle/>
                    <a:p>
                      <a:pPr algn="l" fontAlgn="b"/>
                      <a:r>
                        <a:rPr lang="fr-FR" sz="2000" u="none" strike="noStrike" dirty="0">
                          <a:effectLst/>
                        </a:rPr>
                        <a:t> </a:t>
                      </a:r>
                    </a:p>
                    <a:p>
                      <a:pPr algn="ctr" rtl="0" fontAlgn="ctr"/>
                      <a:r>
                        <a:rPr lang="fr-FR" sz="2000" u="none" strike="noStrike" dirty="0">
                          <a:effectLst/>
                        </a:rPr>
                        <a:t>Le projet </a:t>
                      </a:r>
                      <a:endParaRPr lang="fr-FR" sz="2000" u="none" strike="noStrike" dirty="0" smtClean="0">
                        <a:effectLst/>
                      </a:endParaRPr>
                    </a:p>
                    <a:p>
                      <a:pPr algn="ctr" rtl="0" fontAlgn="ctr"/>
                      <a:r>
                        <a:rPr lang="fr-FR" sz="2000" u="none" strike="noStrike" dirty="0" smtClean="0">
                          <a:effectLst/>
                        </a:rPr>
                        <a:t>social</a:t>
                      </a:r>
                      <a:endParaRPr lang="fr-FR" sz="2000" u="none" strike="noStrike" dirty="0">
                        <a:effectLst/>
                      </a:endParaRPr>
                    </a:p>
                    <a:p>
                      <a:pPr algn="ctr" rtl="0" fontAlgn="ctr"/>
                      <a:r>
                        <a:rPr lang="fr-FR" sz="1100" u="none" strike="noStrike" dirty="0">
                          <a:effectLst/>
                        </a:rPr>
                        <a:t> </a:t>
                      </a:r>
                    </a:p>
                    <a:p>
                      <a:pPr algn="ctr" rtl="0" fontAlgn="ctr"/>
                      <a:r>
                        <a:rPr lang="fr-FR" sz="1100" u="none" strike="noStrike" dirty="0">
                          <a:effectLst/>
                        </a:rPr>
                        <a:t> </a:t>
                      </a:r>
                    </a:p>
                    <a:p>
                      <a:pPr algn="ctr" rtl="0" fontAlgn="ctr"/>
                      <a:r>
                        <a:rPr lang="fr-FR" sz="1100" u="none" strike="noStrike" dirty="0">
                          <a:effectLst/>
                        </a:rPr>
                        <a:t> </a:t>
                      </a:r>
                    </a:p>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dirty="0">
                          <a:effectLst/>
                        </a:rPr>
                        <a:t>Action 1 : Conforter la bientraitance entre collaborateurs</a:t>
                      </a:r>
                      <a:endParaRPr lang="fr-FR" sz="14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Travailler à la réalisation d’une charte écrite</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a:effectLst/>
                        </a:rPr>
                        <a:t>GROUPE PROJET SOCIAL</a:t>
                      </a:r>
                      <a:endParaRPr lang="fr-FR" sz="14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a:effectLst/>
                        </a:rPr>
                        <a:t>2023</a:t>
                      </a:r>
                      <a:endParaRPr lang="fr-FR" sz="14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833758974"/>
                  </a:ext>
                </a:extLst>
              </a:tr>
              <a:tr h="979590">
                <a:tc vMerge="1">
                  <a:txBody>
                    <a:bodyPr/>
                    <a:lstStyle/>
                    <a:p>
                      <a:pPr algn="ctr" rtl="0" fontAlgn="ctr"/>
                      <a:endParaRPr lang="fr-FR" sz="1100" b="1" i="0" u="none" strike="noStrike" dirty="0">
                        <a:solidFill>
                          <a:srgbClr val="00B050"/>
                        </a:solidFill>
                        <a:effectLst/>
                        <a:latin typeface="Century Gothic" panose="020B0502020202020204" pitchFamily="34" charset="0"/>
                      </a:endParaRPr>
                    </a:p>
                  </a:txBody>
                  <a:tcPr marL="4587" marR="4587" marT="4587" marB="0" anchor="ctr"/>
                </a:tc>
                <a:tc>
                  <a:txBody>
                    <a:bodyPr/>
                    <a:lstStyle/>
                    <a:p>
                      <a:pPr algn="l" fontAlgn="b"/>
                      <a:r>
                        <a:rPr lang="fr-FR" sz="1400" u="none" strike="noStrike" dirty="0">
                          <a:effectLst/>
                        </a:rPr>
                        <a:t>Action 2 : Mettre en place des évènements conviviaux et inciter à la déconnexion</a:t>
                      </a:r>
                      <a:endParaRPr lang="fr-FR" sz="14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Via un fil rouge, créer des thématiques sur les temps de pauses pour des échanges non professionnels</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a:effectLst/>
                        </a:rPr>
                        <a:t>GROUPE PROJET SOCIAL</a:t>
                      </a:r>
                      <a:endParaRPr lang="fr-FR" sz="14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a:effectLst/>
                        </a:rPr>
                        <a:t>2024</a:t>
                      </a:r>
                      <a:endParaRPr lang="fr-FR" sz="14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300424359"/>
                  </a:ext>
                </a:extLst>
              </a:tr>
              <a:tr h="659482">
                <a:tc vMerge="1">
                  <a:txBody>
                    <a:bodyPr/>
                    <a:lstStyle/>
                    <a:p>
                      <a:endParaRPr lang="fr-FR"/>
                    </a:p>
                  </a:txBody>
                  <a:tcPr/>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Aménagement de la salle de pause ou de lieux de pause,</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a:effectLst/>
                        </a:rPr>
                        <a:t>GROUPE PROJET SOCIAL</a:t>
                      </a:r>
                      <a:endParaRPr lang="fr-FR" sz="14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a:effectLst/>
                        </a:rPr>
                        <a:t>2024</a:t>
                      </a:r>
                      <a:endParaRPr lang="fr-FR" sz="14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621920751"/>
                  </a:ext>
                </a:extLst>
              </a:tr>
              <a:tr h="404696">
                <a:tc vMerge="1">
                  <a:txBody>
                    <a:bodyPr/>
                    <a:lstStyle/>
                    <a:p>
                      <a:endParaRPr lang="fr-FR"/>
                    </a:p>
                  </a:txBody>
                  <a:tcPr/>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Créer un évènement collectif</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a:effectLst/>
                        </a:rPr>
                        <a:t>GROUPE PROJET SOCIAL</a:t>
                      </a:r>
                      <a:endParaRPr lang="fr-FR" sz="14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a:effectLst/>
                        </a:rPr>
                        <a:t>2027</a:t>
                      </a:r>
                      <a:endParaRPr lang="fr-FR" sz="14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762705605"/>
                  </a:ext>
                </a:extLst>
              </a:tr>
              <a:tr h="1661839">
                <a:tc vMerge="1">
                  <a:txBody>
                    <a:bodyPr/>
                    <a:lstStyle/>
                    <a:p>
                      <a:pPr algn="ctr" rtl="0" fontAlgn="ctr"/>
                      <a:endParaRPr lang="fr-FR" sz="1100" b="1" i="0" u="none" strike="noStrike" dirty="0">
                        <a:solidFill>
                          <a:srgbClr val="00B050"/>
                        </a:solidFill>
                        <a:effectLst/>
                        <a:latin typeface="Century Gothic" panose="020B0502020202020204" pitchFamily="34" charset="0"/>
                      </a:endParaRPr>
                    </a:p>
                  </a:txBody>
                  <a:tcPr marL="4587" marR="4587" marT="4587" marB="0" anchor="ctr"/>
                </a:tc>
                <a:tc>
                  <a:txBody>
                    <a:bodyPr/>
                    <a:lstStyle/>
                    <a:p>
                      <a:pPr algn="l" fontAlgn="b"/>
                      <a:r>
                        <a:rPr lang="fr-FR" sz="1400" u="none" strike="noStrike">
                          <a:effectLst/>
                        </a:rPr>
                        <a:t>Action 3 : Réfléchir autour d'un plan de communication interne</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dirty="0">
                          <a:effectLst/>
                        </a:rPr>
                        <a:t>Etablir un plan de communication interne (définir les objectifs, élaborer une stratégie,  déterminer les moyens de communication, projeter les futurs messages, dresser le bilan et évaluer les résultats</a:t>
                      </a:r>
                      <a:endParaRPr lang="fr-FR" sz="14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a:effectLst/>
                        </a:rPr>
                        <a:t>DIRECTION ET COPIL</a:t>
                      </a:r>
                      <a:endParaRPr lang="fr-FR" sz="14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a:effectLst/>
                        </a:rPr>
                        <a:t>2024</a:t>
                      </a:r>
                      <a:endParaRPr lang="fr-FR" sz="14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129323276"/>
                  </a:ext>
                </a:extLst>
              </a:tr>
              <a:tr h="659482">
                <a:tc vMerge="1">
                  <a:txBody>
                    <a:bodyPr/>
                    <a:lstStyle/>
                    <a:p>
                      <a:pPr algn="ctr" rtl="0" fontAlgn="ctr"/>
                      <a:endParaRPr lang="fr-FR" sz="1100" b="1" i="0" u="none" strike="noStrike" dirty="0">
                        <a:solidFill>
                          <a:srgbClr val="00B050"/>
                        </a:solidFill>
                        <a:effectLst/>
                        <a:latin typeface="Century Gothic" panose="020B0502020202020204" pitchFamily="34" charset="0"/>
                      </a:endParaRPr>
                    </a:p>
                  </a:txBody>
                  <a:tcPr marL="4587" marR="4587" marT="4587" marB="0" anchor="ctr"/>
                </a:tc>
                <a:tc>
                  <a:txBody>
                    <a:bodyPr/>
                    <a:lstStyle/>
                    <a:p>
                      <a:pPr algn="l" fontAlgn="b"/>
                      <a:r>
                        <a:rPr lang="fr-FR" sz="1400" u="none" strike="noStrike">
                          <a:effectLst/>
                        </a:rPr>
                        <a:t>Action 4 : Moderniser le livret d'accueil salarié</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Unicité d’un même livret d’accueil (salariés et stagiaires)</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a:effectLst/>
                        </a:rPr>
                        <a:t>DIRECTION/IDE QUALITE</a:t>
                      </a:r>
                      <a:endParaRPr lang="fr-FR" sz="1400" b="0" i="0" u="none" strike="noStrike">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a:effectLst/>
                        </a:rPr>
                        <a:t>2024</a:t>
                      </a:r>
                      <a:endParaRPr lang="fr-FR" sz="14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276898478"/>
                  </a:ext>
                </a:extLst>
              </a:tr>
              <a:tr h="404696">
                <a:tc vMerge="1">
                  <a:txBody>
                    <a:bodyPr/>
                    <a:lstStyle/>
                    <a:p>
                      <a:pPr algn="ctr" rtl="0" fontAlgn="ctr"/>
                      <a:endParaRPr lang="fr-FR" sz="1100" b="1" i="0" u="none" strike="noStrike" dirty="0">
                        <a:solidFill>
                          <a:srgbClr val="00B050"/>
                        </a:solidFill>
                        <a:effectLst/>
                        <a:latin typeface="Century Gothic" panose="020B0502020202020204" pitchFamily="34" charset="0"/>
                      </a:endParaRPr>
                    </a:p>
                  </a:txBody>
                  <a:tcPr marL="4587" marR="4587" marT="4587" marB="0" anchor="ctr"/>
                </a:tc>
                <a:tc>
                  <a:txBody>
                    <a:bodyPr/>
                    <a:lstStyle/>
                    <a:p>
                      <a:pPr algn="l" fontAlgn="b"/>
                      <a:r>
                        <a:rPr lang="fr-FR" sz="1400" u="none" strike="noStrike">
                          <a:effectLst/>
                        </a:rPr>
                        <a:t>Action 5 : Renforcer l'accueil des stagiaires</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Réfléchir sur un déroulé de stage novateur</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dirty="0">
                          <a:effectLst/>
                        </a:rPr>
                        <a:t>IDEC</a:t>
                      </a:r>
                      <a:endParaRPr lang="fr-FR" sz="14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a:effectLst/>
                        </a:rPr>
                        <a:t>2025</a:t>
                      </a:r>
                      <a:endParaRPr lang="fr-FR" sz="1400" b="0" i="0" u="none" strike="noStrike">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3404909643"/>
                  </a:ext>
                </a:extLst>
              </a:tr>
              <a:tr h="979590">
                <a:tc vMerge="1">
                  <a:txBody>
                    <a:bodyPr/>
                    <a:lstStyle/>
                    <a:p>
                      <a:pPr algn="l" fontAlgn="b"/>
                      <a:endParaRPr lang="fr-FR" sz="1100" b="0" i="0" u="none" strike="noStrike" dirty="0">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Action 6 : Mettre en place un plan de formation pluriannuel</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Travailler un plan de compétences pluriannuel afin de faire favoriser à un maximum de salariés de formations identiques</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4587" marR="4587" marT="4587" marB="0" anchor="b"/>
                </a:tc>
                <a:tc>
                  <a:txBody>
                    <a:bodyPr/>
                    <a:lstStyle/>
                    <a:p>
                      <a:pPr algn="ctr" fontAlgn="ctr"/>
                      <a:r>
                        <a:rPr lang="fr-FR" sz="1400" u="none" strike="noStrike" dirty="0">
                          <a:effectLst/>
                        </a:rPr>
                        <a:t>DIRECTION</a:t>
                      </a:r>
                      <a:endParaRPr lang="fr-FR" sz="1400" b="0" i="0" u="none" strike="noStrike" dirty="0">
                        <a:solidFill>
                          <a:srgbClr val="000000"/>
                        </a:solidFill>
                        <a:effectLst/>
                        <a:latin typeface="Calibri" panose="020F0502020204030204" pitchFamily="34" charset="0"/>
                      </a:endParaRPr>
                    </a:p>
                  </a:txBody>
                  <a:tcPr marL="4587" marR="4587" marT="4587" marB="0" anchor="ctr"/>
                </a:tc>
                <a:tc>
                  <a:txBody>
                    <a:bodyPr/>
                    <a:lstStyle/>
                    <a:p>
                      <a:pPr algn="ctr" fontAlgn="b"/>
                      <a:r>
                        <a:rPr lang="fr-FR" sz="1400" u="none" strike="noStrike" dirty="0">
                          <a:effectLst/>
                        </a:rPr>
                        <a:t>2025</a:t>
                      </a:r>
                      <a:endParaRPr lang="fr-FR" sz="1400" b="0" i="0" u="none" strike="noStrike" dirty="0">
                        <a:solidFill>
                          <a:srgbClr val="000000"/>
                        </a:solidFill>
                        <a:effectLst/>
                        <a:latin typeface="Calibri" panose="020F0502020204030204" pitchFamily="34" charset="0"/>
                      </a:endParaRPr>
                    </a:p>
                  </a:txBody>
                  <a:tcPr marL="4587" marR="4587" marT="4587" marB="0" anchor="b"/>
                </a:tc>
                <a:extLst>
                  <a:ext uri="{0D108BD9-81ED-4DB2-BD59-A6C34878D82A}">
                    <a16:rowId xmlns:a16="http://schemas.microsoft.com/office/drawing/2014/main" val="1775970863"/>
                  </a:ext>
                </a:extLst>
              </a:tr>
            </a:tbl>
          </a:graphicData>
        </a:graphic>
      </p:graphicFrame>
    </p:spTree>
    <p:extLst>
      <p:ext uri="{BB962C8B-B14F-4D97-AF65-F5344CB8AC3E}">
        <p14:creationId xmlns:p14="http://schemas.microsoft.com/office/powerpoint/2010/main" val="228985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1314450"/>
            <a:ext cx="8022839" cy="875944"/>
          </a:xfrm>
        </p:spPr>
        <p:txBody>
          <a:bodyPr>
            <a:normAutofit fontScale="90000"/>
          </a:bodyPr>
          <a:lstStyle/>
          <a:p>
            <a:r>
              <a:rPr lang="fr-FR" dirty="0"/>
              <a:t>Les Conclusions du CO PIL </a:t>
            </a:r>
            <a:r>
              <a:rPr lang="fr-FR" dirty="0" smtClean="0"/>
              <a:t>stratégique : notre EHPAD et notre SSIAD de Demain </a:t>
            </a:r>
            <a:endParaRPr lang="fr-FR" dirty="0"/>
          </a:p>
        </p:txBody>
      </p:sp>
      <p:pic>
        <p:nvPicPr>
          <p:cNvPr id="7170" name="Picture 2" descr="Gebat Constructions : EHPAD à Moret-sur-Loi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643828" y="3302391"/>
            <a:ext cx="1843088"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1"/>
            </p:custDataLst>
          </p:nvPr>
        </p:nvSpPr>
        <p:spPr>
          <a:xfrm>
            <a:off x="173053" y="2296269"/>
            <a:ext cx="2717562"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1. Un futur bâti ressemblant à un chez soi intérieur et des espaces extérieurs personnalisés</a:t>
            </a:r>
            <a:endParaRPr lang="fr-FR" sz="1350" dirty="0">
              <a:solidFill>
                <a:prstClr val="black"/>
              </a:solidFill>
              <a:latin typeface="Trebuchet MS" panose="020B0603020202020204"/>
            </a:endParaRPr>
          </a:p>
        </p:txBody>
      </p:sp>
      <p:sp>
        <p:nvSpPr>
          <p:cNvPr id="8" name="ZoneTexte 7"/>
          <p:cNvSpPr txBox="1"/>
          <p:nvPr>
            <p:custDataLst>
              <p:tags r:id="rId2"/>
            </p:custDataLst>
          </p:nvPr>
        </p:nvSpPr>
        <p:spPr>
          <a:xfrm>
            <a:off x="3415872" y="2088520"/>
            <a:ext cx="5640533" cy="1131079"/>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2.Une totale liberté : la liberté est dans la circulation, la liberté est dans l’assiette, la liberté est dans la salle de restaurant, la liberté est dans le bien être (SPA), la liberté des visites à toute heure, la liberté numérique, la liberté vers l’extérieur, la liberté intellectuelle de pouvoir rédiger le journal de l’EHPAD,</a:t>
            </a:r>
            <a:endParaRPr lang="fr-FR" sz="1350" dirty="0">
              <a:solidFill>
                <a:prstClr val="black"/>
              </a:solidFill>
              <a:latin typeface="Trebuchet MS" panose="020B0603020202020204"/>
            </a:endParaRPr>
          </a:p>
        </p:txBody>
      </p:sp>
      <p:sp>
        <p:nvSpPr>
          <p:cNvPr id="10" name="ZoneTexte 9"/>
          <p:cNvSpPr txBox="1"/>
          <p:nvPr>
            <p:custDataLst>
              <p:tags r:id="rId3"/>
            </p:custDataLst>
          </p:nvPr>
        </p:nvSpPr>
        <p:spPr>
          <a:xfrm>
            <a:off x="4519420" y="4174063"/>
            <a:ext cx="4416040" cy="1338828"/>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3. Une maison à habiter plutôt qu’un ehpad à soigner : Self service, Tiers lieu café,  salle de cinéma, bibliothèque, micro laverie, plusieurs espaces repas non loin des logements, un milieu de vie au cœur de la cité et au cœur de logements différents</a:t>
            </a:r>
            <a:endParaRPr lang="fr-FR" sz="1350" dirty="0">
              <a:solidFill>
                <a:prstClr val="black"/>
              </a:solidFill>
              <a:latin typeface="Trebuchet MS" panose="020B0603020202020204"/>
            </a:endParaRPr>
          </a:p>
          <a:p>
            <a:pPr defTabSz="342900" fontAlgn="auto">
              <a:spcBef>
                <a:spcPts val="0"/>
              </a:spcBef>
              <a:spcAft>
                <a:spcPts val="0"/>
              </a:spcAft>
            </a:pPr>
            <a:endParaRPr lang="fr-FR" sz="1350" dirty="0">
              <a:solidFill>
                <a:prstClr val="black"/>
              </a:solidFill>
              <a:latin typeface="Trebuchet MS" panose="020B0603020202020204"/>
            </a:endParaRPr>
          </a:p>
        </p:txBody>
      </p:sp>
      <p:sp>
        <p:nvSpPr>
          <p:cNvPr id="12" name="ZoneTexte 11"/>
          <p:cNvSpPr txBox="1"/>
          <p:nvPr>
            <p:custDataLst>
              <p:tags r:id="rId4"/>
            </p:custDataLst>
          </p:nvPr>
        </p:nvSpPr>
        <p:spPr>
          <a:xfrm>
            <a:off x="173053" y="3094642"/>
            <a:ext cx="2057786" cy="300082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4. Le SSIAD de Demain : une réflexion autour des services autonomies, le développement des soins de bien être et confort, le développement des toilettes les après-midis, ouvrir l’EHPAD aux usagers du SSIAD, trouver des solution pour limiter le montant des AMI,</a:t>
            </a:r>
            <a:endParaRPr lang="fr-FR" sz="1350" dirty="0">
              <a:solidFill>
                <a:prstClr val="black"/>
              </a:solidFill>
              <a:latin typeface="Trebuchet MS" panose="020B0603020202020204"/>
            </a:endParaRPr>
          </a:p>
        </p:txBody>
      </p:sp>
    </p:spTree>
    <p:extLst>
      <p:ext uri="{BB962C8B-B14F-4D97-AF65-F5344CB8AC3E}">
        <p14:creationId xmlns:p14="http://schemas.microsoft.com/office/powerpoint/2010/main" val="3724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004" y="-109016"/>
            <a:ext cx="7772400" cy="1143000"/>
          </a:xfrm>
        </p:spPr>
        <p:txBody>
          <a:bodyPr>
            <a:normAutofit/>
          </a:bodyPr>
          <a:lstStyle/>
          <a:p>
            <a:pPr algn="ctr"/>
            <a:r>
              <a:rPr lang="fr-FR" sz="4800" dirty="0" smtClean="0">
                <a:effectLst>
                  <a:outerShdw blurRad="38100" dist="38100" dir="2700000" algn="tl">
                    <a:srgbClr val="000000">
                      <a:alpha val="43137"/>
                    </a:srgbClr>
                  </a:outerShdw>
                </a:effectLst>
              </a:rPr>
              <a:t>ORDRE DU JOUR</a:t>
            </a:r>
            <a:endParaRPr lang="fr-FR" sz="48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95536" y="1412776"/>
            <a:ext cx="8748464" cy="4896544"/>
          </a:xfrm>
        </p:spPr>
        <p:txBody>
          <a:bodyPr>
            <a:noAutofit/>
          </a:bodyPr>
          <a:lstStyle/>
          <a:p>
            <a:pPr marL="457200" indent="-457200">
              <a:buFont typeface="Wingdings" panose="05000000000000000000" pitchFamily="2" charset="2"/>
              <a:buChar char="q"/>
            </a:pPr>
            <a:r>
              <a:rPr lang="fr-FR" sz="2800" dirty="0" smtClean="0">
                <a:latin typeface="Georgia" panose="02040502050405020303" pitchFamily="18" charset="0"/>
                <a:ea typeface="Calibri" panose="020F0502020204030204" pitchFamily="34" charset="0"/>
                <a:cs typeface="Times New Roman" panose="02020603050405020304" pitchFamily="18" charset="0"/>
              </a:rPr>
              <a:t>Axes du projet d’établissement 2023-2027</a:t>
            </a:r>
            <a:endParaRPr lang="fr-FR" sz="2800"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FR" sz="2800" dirty="0" smtClean="0">
                <a:latin typeface="Georgia" panose="02040502050405020303" pitchFamily="18" charset="0"/>
                <a:ea typeface="Calibri" panose="020F0502020204030204" pitchFamily="34" charset="0"/>
                <a:cs typeface="Times New Roman" panose="02020603050405020304" pitchFamily="18" charset="0"/>
              </a:rPr>
              <a:t>Finalisation du CPOM (contrat pluriannuel d’objectifs et de moyens)</a:t>
            </a:r>
          </a:p>
          <a:p>
            <a:pPr marL="457200" indent="-457200">
              <a:buFont typeface="Wingdings" panose="05000000000000000000" pitchFamily="2" charset="2"/>
              <a:buChar char="q"/>
            </a:pPr>
            <a:r>
              <a:rPr lang="fr-FR" sz="2800" dirty="0" smtClean="0">
                <a:latin typeface="Georgia" panose="02040502050405020303" pitchFamily="18" charset="0"/>
                <a:ea typeface="Calibri" panose="020F0502020204030204" pitchFamily="34" charset="0"/>
                <a:cs typeface="Times New Roman" panose="02020603050405020304" pitchFamily="18" charset="0"/>
              </a:rPr>
              <a:t>Point COVID</a:t>
            </a:r>
          </a:p>
          <a:p>
            <a:pPr marL="457200" indent="-457200">
              <a:buFont typeface="Wingdings" panose="05000000000000000000" pitchFamily="2" charset="2"/>
              <a:buChar char="q"/>
            </a:pPr>
            <a:r>
              <a:rPr lang="fr-FR" sz="2800" dirty="0" smtClean="0">
                <a:latin typeface="Georgia" panose="02040502050405020303" pitchFamily="18" charset="0"/>
                <a:ea typeface="Calibri" panose="020F0502020204030204" pitchFamily="34" charset="0"/>
                <a:cs typeface="Times New Roman" panose="02020603050405020304" pitchFamily="18" charset="0"/>
              </a:rPr>
              <a:t>Point sur les remarques habitants – réunion pré-CVS</a:t>
            </a:r>
            <a:endParaRPr lang="fr-FR" sz="2800" dirty="0">
              <a:latin typeface="Georgia" panose="02040502050405020303"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q"/>
            </a:pPr>
            <a:r>
              <a:rPr lang="fr-FR" sz="2800" dirty="0" smtClean="0">
                <a:latin typeface="Georgia" panose="02040502050405020303" pitchFamily="18" charset="0"/>
                <a:ea typeface="Calibri" panose="020F0502020204030204" pitchFamily="34" charset="0"/>
                <a:cs typeface="Times New Roman" panose="02020603050405020304" pitchFamily="18" charset="0"/>
              </a:rPr>
              <a:t>Projets animations fin d’année 2023</a:t>
            </a:r>
          </a:p>
          <a:p>
            <a:pPr marL="457200" lvl="0" indent="-457200">
              <a:buFont typeface="Wingdings" panose="05000000000000000000" pitchFamily="2" charset="2"/>
              <a:buChar char="q"/>
            </a:pPr>
            <a:r>
              <a:rPr lang="fr-FR" sz="2800" dirty="0" smtClean="0">
                <a:latin typeface="Georgia" panose="02040502050405020303" pitchFamily="18" charset="0"/>
                <a:ea typeface="Calibri" panose="020F0502020204030204" pitchFamily="34" charset="0"/>
                <a:cs typeface="Times New Roman" panose="02020603050405020304" pitchFamily="18" charset="0"/>
              </a:rPr>
              <a:t>Questions </a:t>
            </a:r>
            <a:r>
              <a:rPr lang="fr-FR" sz="2800" dirty="0">
                <a:latin typeface="Georgia" panose="02040502050405020303" pitchFamily="18" charset="0"/>
                <a:ea typeface="Calibri" panose="020F0502020204030204" pitchFamily="34" charset="0"/>
                <a:cs typeface="Times New Roman" panose="02020603050405020304" pitchFamily="18" charset="0"/>
              </a:rPr>
              <a:t>diverses</a:t>
            </a:r>
            <a:endParaRPr lang="fr-FR" sz="2800" dirty="0">
              <a:latin typeface="Times New Roman" panose="02020603050405020304" pitchFamily="18" charset="0"/>
              <a:ea typeface="Calibri" panose="020F0502020204030204" pitchFamily="34" charset="0"/>
              <a:cs typeface="Times New Roman" panose="02020603050405020304" pitchFamily="18" charset="0"/>
            </a:endParaRPr>
          </a:p>
          <a:p>
            <a:pPr marL="68580" indent="0">
              <a:buNone/>
            </a:pPr>
            <a:endParaRPr lang="fr-FR" sz="2800" cap="all" dirty="0"/>
          </a:p>
          <a:p>
            <a:pPr marL="68580" indent="0">
              <a:buNone/>
            </a:pPr>
            <a:endParaRPr lang="fr-FR" sz="2800" dirty="0"/>
          </a:p>
        </p:txBody>
      </p:sp>
    </p:spTree>
    <p:extLst>
      <p:ext uri="{BB962C8B-B14F-4D97-AF65-F5344CB8AC3E}">
        <p14:creationId xmlns:p14="http://schemas.microsoft.com/office/powerpoint/2010/main" val="1784711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314451"/>
            <a:ext cx="7529319" cy="497792"/>
          </a:xfrm>
        </p:spPr>
        <p:txBody>
          <a:bodyPr>
            <a:normAutofit fontScale="90000"/>
          </a:bodyPr>
          <a:lstStyle/>
          <a:p>
            <a:r>
              <a:rPr lang="fr-FR" dirty="0"/>
              <a:t>Les Conclusions du CO PIL stratégique</a:t>
            </a:r>
          </a:p>
        </p:txBody>
      </p:sp>
      <p:sp>
        <p:nvSpPr>
          <p:cNvPr id="8" name="Espace réservé du contenu 7"/>
          <p:cNvSpPr txBox="1">
            <a:spLocks noGrp="1"/>
          </p:cNvSpPr>
          <p:nvPr>
            <p:ph idx="1"/>
            <p:custDataLst>
              <p:tags r:id="rId1"/>
            </p:custDataLst>
          </p:nvPr>
        </p:nvSpPr>
        <p:spPr>
          <a:xfrm>
            <a:off x="30068" y="5009047"/>
            <a:ext cx="7920038" cy="4024179"/>
          </a:xfrm>
          <a:prstGeom prst="rect">
            <a:avLst/>
          </a:prstGeom>
          <a:noFill/>
        </p:spPr>
        <p:txBody>
          <a:bodyPr wrap="square" rtlCol="0">
            <a:spAutoFit/>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a:p>
        </p:txBody>
      </p:sp>
      <p:sp>
        <p:nvSpPr>
          <p:cNvPr id="13" name="ZoneTexte 12"/>
          <p:cNvSpPr txBox="1"/>
          <p:nvPr>
            <p:custDataLst>
              <p:tags r:id="rId2"/>
            </p:custDataLst>
          </p:nvPr>
        </p:nvSpPr>
        <p:spPr>
          <a:xfrm>
            <a:off x="1672530" y="2113992"/>
            <a:ext cx="6755905" cy="1131079"/>
          </a:xfrm>
          <a:prstGeom prst="rect">
            <a:avLst/>
          </a:prstGeom>
          <a:noFill/>
        </p:spPr>
        <p:txBody>
          <a:bodyPr wrap="square" rtlCol="0">
            <a:spAutoFit/>
          </a:bodyPr>
          <a:lstStyle/>
          <a:p>
            <a:pPr marL="0" lvl="2" defTabSz="342900" fontAlgn="auto">
              <a:spcBef>
                <a:spcPts val="0"/>
              </a:spcBef>
              <a:spcAft>
                <a:spcPts val="0"/>
              </a:spcAft>
            </a:pPr>
            <a:r>
              <a:rPr lang="fr-FR" sz="1350" b="1" dirty="0">
                <a:solidFill>
                  <a:prstClr val="black"/>
                </a:solidFill>
                <a:latin typeface="Trebuchet MS" panose="020B0603020202020204"/>
              </a:rPr>
              <a:t>Concernant notre Label Humanitude</a:t>
            </a:r>
            <a:r>
              <a:rPr lang="fr-FR" sz="1350" b="1" dirty="0">
                <a:solidFill>
                  <a:prstClr val="black"/>
                </a:solidFill>
                <a:latin typeface="Trebuchet MS" panose="020B0603020202020204"/>
              </a:rPr>
              <a:t> </a:t>
            </a:r>
            <a:r>
              <a:rPr lang="fr-FR" sz="1350" dirty="0">
                <a:solidFill>
                  <a:prstClr val="black"/>
                </a:solidFill>
                <a:latin typeface="Trebuchet MS" panose="020B0603020202020204"/>
              </a:rPr>
              <a:t>: faire perdurer nos valeurs « </a:t>
            </a:r>
            <a:r>
              <a:rPr lang="fr-FR" sz="1350" i="1" dirty="0">
                <a:solidFill>
                  <a:prstClr val="black"/>
                </a:solidFill>
                <a:latin typeface="Trebuchet MS" panose="020B0603020202020204"/>
              </a:rPr>
              <a:t>l’habitant au centre de nos préoccupations </a:t>
            </a:r>
            <a:r>
              <a:rPr lang="fr-FR" sz="1350" dirty="0">
                <a:solidFill>
                  <a:prstClr val="black"/>
                </a:solidFill>
                <a:latin typeface="Trebuchet MS" panose="020B0603020202020204"/>
              </a:rPr>
              <a:t>», « </a:t>
            </a:r>
            <a:r>
              <a:rPr lang="fr-FR" sz="1350" dirty="0" smtClean="0">
                <a:solidFill>
                  <a:prstClr val="black"/>
                </a:solidFill>
                <a:latin typeface="Trebuchet MS" panose="020B0603020202020204"/>
              </a:rPr>
              <a:t>Z</a:t>
            </a:r>
            <a:r>
              <a:rPr lang="fr-FR" sz="1350" i="1" dirty="0" smtClean="0">
                <a:solidFill>
                  <a:prstClr val="black"/>
                </a:solidFill>
                <a:latin typeface="Trebuchet MS" panose="020B0603020202020204"/>
              </a:rPr>
              <a:t>éro </a:t>
            </a:r>
            <a:r>
              <a:rPr lang="fr-FR" sz="1350" i="1" dirty="0">
                <a:solidFill>
                  <a:prstClr val="black"/>
                </a:solidFill>
                <a:latin typeface="Trebuchet MS" panose="020B0603020202020204"/>
              </a:rPr>
              <a:t>soins de force </a:t>
            </a:r>
            <a:r>
              <a:rPr lang="fr-FR" sz="1350" dirty="0">
                <a:solidFill>
                  <a:prstClr val="black"/>
                </a:solidFill>
                <a:latin typeface="Trebuchet MS" panose="020B0603020202020204"/>
              </a:rPr>
              <a:t>» : </a:t>
            </a:r>
            <a:r>
              <a:rPr lang="fr-FR" sz="1350" dirty="0">
                <a:solidFill>
                  <a:prstClr val="black"/>
                </a:solidFill>
                <a:latin typeface="Trebuchet MS" panose="020B0603020202020204"/>
              </a:rPr>
              <a:t>identifier ce qu’est un </a:t>
            </a:r>
            <a:r>
              <a:rPr lang="fr-FR" sz="1350" i="1" dirty="0">
                <a:solidFill>
                  <a:prstClr val="black"/>
                </a:solidFill>
                <a:latin typeface="Trebuchet MS" panose="020B0603020202020204"/>
              </a:rPr>
              <a:t>« soin de force</a:t>
            </a:r>
            <a:r>
              <a:rPr lang="fr-FR" sz="1350" dirty="0">
                <a:solidFill>
                  <a:prstClr val="black"/>
                </a:solidFill>
                <a:latin typeface="Trebuchet MS" panose="020B0603020202020204"/>
              </a:rPr>
              <a:t> </a:t>
            </a:r>
            <a:r>
              <a:rPr lang="fr-FR" sz="1350" dirty="0" smtClean="0">
                <a:solidFill>
                  <a:prstClr val="black"/>
                </a:solidFill>
                <a:latin typeface="Trebuchet MS" panose="020B0603020202020204"/>
              </a:rPr>
              <a:t>», </a:t>
            </a:r>
            <a:r>
              <a:rPr lang="fr-FR" sz="1350" dirty="0">
                <a:solidFill>
                  <a:prstClr val="black"/>
                </a:solidFill>
                <a:latin typeface="Trebuchet MS" panose="020B0603020202020204"/>
              </a:rPr>
              <a:t>mettre en place des toilettes séquentielles, sortir du concept de « </a:t>
            </a:r>
            <a:r>
              <a:rPr lang="fr-FR" sz="1350" i="1" dirty="0">
                <a:solidFill>
                  <a:prstClr val="black"/>
                </a:solidFill>
                <a:latin typeface="Trebuchet MS" panose="020B0603020202020204"/>
              </a:rPr>
              <a:t>l’aide-soignante </a:t>
            </a:r>
            <a:r>
              <a:rPr lang="fr-FR" sz="1350" i="1" dirty="0" smtClean="0">
                <a:solidFill>
                  <a:prstClr val="black"/>
                </a:solidFill>
                <a:latin typeface="Trebuchet MS" panose="020B0603020202020204"/>
              </a:rPr>
              <a:t>« toiletteuse »</a:t>
            </a:r>
            <a:r>
              <a:rPr lang="fr-FR" sz="1350" dirty="0">
                <a:solidFill>
                  <a:prstClr val="black"/>
                </a:solidFill>
                <a:latin typeface="Trebuchet MS" panose="020B0603020202020204"/>
              </a:rPr>
              <a:t> », l’inscrire dans les </a:t>
            </a:r>
            <a:r>
              <a:rPr lang="fr-FR" sz="1350" dirty="0">
                <a:solidFill>
                  <a:prstClr val="black"/>
                </a:solidFill>
                <a:latin typeface="Trebuchet MS" panose="020B0603020202020204"/>
              </a:rPr>
              <a:t>PAP.</a:t>
            </a:r>
            <a:endParaRPr lang="fr-FR" sz="1350" dirty="0">
              <a:solidFill>
                <a:prstClr val="black"/>
              </a:solidFill>
              <a:latin typeface="Trebuchet MS" panose="020B0603020202020204"/>
            </a:endParaRPr>
          </a:p>
          <a:p>
            <a:pPr defTabSz="342900" fontAlgn="auto">
              <a:spcBef>
                <a:spcPts val="0"/>
              </a:spcBef>
              <a:spcAft>
                <a:spcPts val="0"/>
              </a:spcAft>
            </a:pPr>
            <a:endParaRPr lang="fr-FR" sz="1350" dirty="0">
              <a:solidFill>
                <a:prstClr val="black"/>
              </a:solidFill>
              <a:latin typeface="Trebuchet MS" panose="020B0603020202020204"/>
            </a:endParaRPr>
          </a:p>
        </p:txBody>
      </p:sp>
      <p:pic>
        <p:nvPicPr>
          <p:cNvPr id="10246" name="Picture 6" descr="Bientraitance pour tous, agissons ensembl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8" y="3268622"/>
            <a:ext cx="1643063" cy="1564482"/>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custDataLst>
              <p:tags r:id="rId3"/>
            </p:custDataLst>
          </p:nvPr>
        </p:nvSpPr>
        <p:spPr>
          <a:xfrm>
            <a:off x="1672531" y="3571012"/>
            <a:ext cx="6573890" cy="1962076"/>
          </a:xfrm>
          <a:prstGeom prst="rect">
            <a:avLst/>
          </a:prstGeom>
          <a:noFill/>
        </p:spPr>
        <p:txBody>
          <a:bodyPr wrap="square" rtlCol="0">
            <a:spAutoFit/>
          </a:bodyPr>
          <a:lstStyle/>
          <a:p>
            <a:pPr marL="0" lvl="2" defTabSz="342900" fontAlgn="auto">
              <a:spcBef>
                <a:spcPts val="0"/>
              </a:spcBef>
              <a:spcAft>
                <a:spcPts val="0"/>
              </a:spcAft>
            </a:pPr>
            <a:r>
              <a:rPr lang="fr-FR" sz="1350" b="1" dirty="0">
                <a:solidFill>
                  <a:prstClr val="black"/>
                </a:solidFill>
                <a:latin typeface="Trebuchet MS" panose="020B0603020202020204"/>
              </a:rPr>
              <a:t>Concernant la Bientraitance et lutte contre la Maltraitance </a:t>
            </a:r>
            <a:r>
              <a:rPr lang="fr-FR" sz="1350" dirty="0">
                <a:solidFill>
                  <a:prstClr val="black"/>
                </a:solidFill>
                <a:latin typeface="Trebuchet MS" panose="020B0603020202020204"/>
              </a:rPr>
              <a:t>: déploiement d’un plan de lutte contre la maltraitance sous forme d’audit interne,  déploiement d’APP et d’une EPP annuelle, </a:t>
            </a:r>
            <a:r>
              <a:rPr lang="fr-FR" sz="1350" dirty="0">
                <a:solidFill>
                  <a:prstClr val="black"/>
                </a:solidFill>
                <a:latin typeface="Trebuchet MS" panose="020B0603020202020204"/>
              </a:rPr>
              <a:t>Améliorer l’entraide et l’esprit d’équipe entre </a:t>
            </a:r>
            <a:r>
              <a:rPr lang="fr-FR" sz="1350" dirty="0">
                <a:solidFill>
                  <a:prstClr val="black"/>
                </a:solidFill>
                <a:latin typeface="Trebuchet MS" panose="020B0603020202020204"/>
              </a:rPr>
              <a:t>collaborateurs, </a:t>
            </a:r>
            <a:r>
              <a:rPr lang="fr-FR" sz="1350" dirty="0">
                <a:solidFill>
                  <a:prstClr val="black"/>
                </a:solidFill>
                <a:latin typeface="Trebuchet MS" panose="020B0603020202020204"/>
              </a:rPr>
              <a:t>Mettre en place dans le futur bâti une salle détente ou de sport qui serait également accessible aux collaborateurs, Améliorer l’implication des référents </a:t>
            </a:r>
            <a:r>
              <a:rPr lang="fr-FR" sz="1350" dirty="0">
                <a:solidFill>
                  <a:prstClr val="black"/>
                </a:solidFill>
                <a:latin typeface="Trebuchet MS" panose="020B0603020202020204"/>
              </a:rPr>
              <a:t>résidents.</a:t>
            </a:r>
            <a:endParaRPr lang="fr-FR" sz="1350" dirty="0">
              <a:solidFill>
                <a:prstClr val="black"/>
              </a:solidFill>
              <a:latin typeface="Trebuchet MS" panose="020B0603020202020204"/>
            </a:endParaRPr>
          </a:p>
          <a:p>
            <a:pPr marL="0" lvl="2" defTabSz="342900" fontAlgn="auto">
              <a:spcBef>
                <a:spcPts val="0"/>
              </a:spcBef>
              <a:spcAft>
                <a:spcPts val="0"/>
              </a:spcAft>
            </a:pPr>
            <a:endParaRPr lang="fr-FR" sz="1350" dirty="0">
              <a:solidFill>
                <a:prstClr val="black"/>
              </a:solidFill>
              <a:latin typeface="Trebuchet MS" panose="020B0603020202020204"/>
            </a:endParaRPr>
          </a:p>
          <a:p>
            <a:pPr marL="0" lvl="2" defTabSz="342900" fontAlgn="auto">
              <a:spcBef>
                <a:spcPts val="0"/>
              </a:spcBef>
              <a:spcAft>
                <a:spcPts val="0"/>
              </a:spcAft>
            </a:pPr>
            <a:endParaRPr lang="fr-FR" sz="1350" dirty="0">
              <a:solidFill>
                <a:prstClr val="black"/>
              </a:solidFill>
              <a:latin typeface="Trebuchet MS" panose="020B0603020202020204"/>
            </a:endParaRPr>
          </a:p>
          <a:p>
            <a:pPr defTabSz="342900" fontAlgn="auto">
              <a:spcBef>
                <a:spcPts val="0"/>
              </a:spcBef>
              <a:spcAft>
                <a:spcPts val="0"/>
              </a:spcAft>
            </a:pPr>
            <a:endParaRPr lang="fr-FR" sz="1350" dirty="0">
              <a:solidFill>
                <a:prstClr val="black"/>
              </a:solidFill>
              <a:latin typeface="Trebuchet MS" panose="020B0603020202020204"/>
            </a:endParaRPr>
          </a:p>
        </p:txBody>
      </p:sp>
      <p:pic>
        <p:nvPicPr>
          <p:cNvPr id="10248" name="Picture 8" descr="Le Label Humanitude ou comment garantir la bientraitance des seniors ? |  Bientraitan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642" y="2071175"/>
            <a:ext cx="1373915" cy="1213006"/>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custDataLst>
              <p:tags r:id="rId4"/>
            </p:custDataLst>
          </p:nvPr>
        </p:nvSpPr>
        <p:spPr>
          <a:xfrm>
            <a:off x="967811" y="4878319"/>
            <a:ext cx="7574924" cy="923330"/>
          </a:xfrm>
          <a:prstGeom prst="rect">
            <a:avLst/>
          </a:prstGeom>
          <a:noFill/>
        </p:spPr>
        <p:txBody>
          <a:bodyPr wrap="square" rtlCol="0">
            <a:spAutoFit/>
          </a:bodyPr>
          <a:lstStyle/>
          <a:p>
            <a:pPr marL="685800" lvl="2" defTabSz="342900" fontAlgn="auto">
              <a:spcBef>
                <a:spcPts val="0"/>
              </a:spcBef>
              <a:spcAft>
                <a:spcPts val="0"/>
              </a:spcAft>
            </a:pPr>
            <a:r>
              <a:rPr lang="fr-FR" sz="1350" b="1" dirty="0">
                <a:solidFill>
                  <a:prstClr val="black"/>
                </a:solidFill>
                <a:latin typeface="Trebuchet MS" panose="020B0603020202020204"/>
              </a:rPr>
              <a:t>Concernant la thématique de l’Ethique </a:t>
            </a:r>
            <a:r>
              <a:rPr lang="fr-FR" sz="1350" dirty="0">
                <a:solidFill>
                  <a:prstClr val="black"/>
                </a:solidFill>
                <a:latin typeface="Trebuchet MS" panose="020B0603020202020204"/>
              </a:rPr>
              <a:t>: Créer </a:t>
            </a:r>
            <a:r>
              <a:rPr lang="fr-FR" sz="1350" dirty="0">
                <a:solidFill>
                  <a:prstClr val="black"/>
                </a:solidFill>
                <a:latin typeface="Trebuchet MS" panose="020B0603020202020204"/>
              </a:rPr>
              <a:t>à compter d’octobre 2023 </a:t>
            </a:r>
            <a:r>
              <a:rPr lang="fr-FR" sz="1350" dirty="0">
                <a:solidFill>
                  <a:prstClr val="black"/>
                </a:solidFill>
                <a:latin typeface="Trebuchet MS" panose="020B0603020202020204"/>
              </a:rPr>
              <a:t>un </a:t>
            </a:r>
            <a:r>
              <a:rPr lang="fr-FR" sz="1350" dirty="0">
                <a:solidFill>
                  <a:prstClr val="black"/>
                </a:solidFill>
                <a:latin typeface="Trebuchet MS" panose="020B0603020202020204"/>
              </a:rPr>
              <a:t>espace éthique de réflexion </a:t>
            </a:r>
            <a:r>
              <a:rPr lang="fr-FR" sz="1350" dirty="0">
                <a:solidFill>
                  <a:prstClr val="black"/>
                </a:solidFill>
                <a:latin typeface="Trebuchet MS" panose="020B0603020202020204"/>
              </a:rPr>
              <a:t>: véritable </a:t>
            </a:r>
            <a:r>
              <a:rPr lang="fr-FR" sz="1350" dirty="0">
                <a:solidFill>
                  <a:prstClr val="black"/>
                </a:solidFill>
                <a:latin typeface="Trebuchet MS" panose="020B0603020202020204"/>
              </a:rPr>
              <a:t>lieu d’échange inter-établissements avec les Ehpad de Marigny et Villers Boccage</a:t>
            </a:r>
            <a:r>
              <a:rPr lang="fr-FR" sz="1350" dirty="0">
                <a:solidFill>
                  <a:prstClr val="black"/>
                </a:solidFill>
                <a:latin typeface="Trebuchet MS" panose="020B0603020202020204"/>
              </a:rPr>
              <a:t>, Revoir le  pilotage, redéfinir les missions et objectifs, actualisée la charte Ethique.</a:t>
            </a:r>
            <a:endParaRPr lang="fr-FR" sz="1350" dirty="0">
              <a:solidFill>
                <a:prstClr val="black"/>
              </a:solidFill>
              <a:latin typeface="Trebuchet MS" panose="020B0603020202020204"/>
            </a:endParaRPr>
          </a:p>
        </p:txBody>
      </p:sp>
      <p:pic>
        <p:nvPicPr>
          <p:cNvPr id="19" name="Image 18"/>
          <p:cNvPicPr>
            <a:picLocks noChangeAspect="1"/>
          </p:cNvPicPr>
          <p:nvPr/>
        </p:nvPicPr>
        <p:blipFill>
          <a:blip r:embed="rId8"/>
          <a:stretch>
            <a:fillRect/>
          </a:stretch>
        </p:blipFill>
        <p:spPr>
          <a:xfrm>
            <a:off x="435255" y="4817545"/>
            <a:ext cx="832689" cy="943188"/>
          </a:xfrm>
          <a:prstGeom prst="rect">
            <a:avLst/>
          </a:prstGeom>
        </p:spPr>
      </p:pic>
    </p:spTree>
    <p:extLst>
      <p:ext uri="{BB962C8B-B14F-4D97-AF65-F5344CB8AC3E}">
        <p14:creationId xmlns:p14="http://schemas.microsoft.com/office/powerpoint/2010/main" val="331012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1314450"/>
            <a:ext cx="7779284" cy="549068"/>
          </a:xfrm>
        </p:spPr>
        <p:txBody>
          <a:bodyPr/>
          <a:lstStyle/>
          <a:p>
            <a:r>
              <a:rPr lang="fr-FR" dirty="0"/>
              <a:t>Les Conclusions du CO PIL stratégique</a:t>
            </a:r>
          </a:p>
        </p:txBody>
      </p:sp>
      <p:sp>
        <p:nvSpPr>
          <p:cNvPr id="3" name="Espace réservé du contenu 2"/>
          <p:cNvSpPr>
            <a:spLocks noGrp="1"/>
          </p:cNvSpPr>
          <p:nvPr>
            <p:ph idx="1"/>
          </p:nvPr>
        </p:nvSpPr>
        <p:spPr>
          <a:xfrm>
            <a:off x="5505494" y="5072961"/>
            <a:ext cx="5962606" cy="3259844"/>
          </a:xfrm>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p:txBody>
      </p:sp>
      <p:sp>
        <p:nvSpPr>
          <p:cNvPr id="5" name="ZoneTexte 4"/>
          <p:cNvSpPr txBox="1"/>
          <p:nvPr>
            <p:custDataLst>
              <p:tags r:id="rId1"/>
            </p:custDataLst>
          </p:nvPr>
        </p:nvSpPr>
        <p:spPr>
          <a:xfrm>
            <a:off x="508000" y="2453178"/>
            <a:ext cx="2036510" cy="923330"/>
          </a:xfrm>
          <a:prstGeom prst="rect">
            <a:avLst/>
          </a:prstGeom>
          <a:noFill/>
        </p:spPr>
        <p:txBody>
          <a:bodyPr wrap="square" rtlCol="0">
            <a:spAutoFit/>
          </a:bodyPr>
          <a:lstStyle/>
          <a:p>
            <a:pPr marL="0" lvl="2" defTabSz="342900" fontAlgn="auto">
              <a:spcBef>
                <a:spcPts val="0"/>
              </a:spcBef>
              <a:spcAft>
                <a:spcPts val="0"/>
              </a:spcAft>
            </a:pPr>
            <a:r>
              <a:rPr lang="fr-FR" sz="1350" dirty="0">
                <a:solidFill>
                  <a:prstClr val="black"/>
                </a:solidFill>
                <a:latin typeface="Trebuchet MS" panose="020B0603020202020204"/>
              </a:rPr>
              <a:t>1. Une Communication </a:t>
            </a:r>
            <a:r>
              <a:rPr lang="fr-FR" sz="1350" dirty="0">
                <a:solidFill>
                  <a:prstClr val="black"/>
                </a:solidFill>
                <a:latin typeface="Trebuchet MS" panose="020B0603020202020204"/>
              </a:rPr>
              <a:t>des valeurs HUMANITUDE intégrable </a:t>
            </a:r>
            <a:r>
              <a:rPr lang="fr-FR" sz="1350" dirty="0">
                <a:solidFill>
                  <a:prstClr val="black"/>
                </a:solidFill>
                <a:latin typeface="Trebuchet MS" panose="020B0603020202020204"/>
              </a:rPr>
              <a:t>entre collaborateurs,</a:t>
            </a:r>
            <a:endParaRPr lang="fr-FR" sz="1350" dirty="0">
              <a:solidFill>
                <a:prstClr val="black"/>
              </a:solidFill>
              <a:latin typeface="Trebuchet MS" panose="020B0603020202020204"/>
            </a:endParaRPr>
          </a:p>
        </p:txBody>
      </p:sp>
      <p:sp>
        <p:nvSpPr>
          <p:cNvPr id="6" name="ZoneTexte 5"/>
          <p:cNvSpPr txBox="1"/>
          <p:nvPr>
            <p:custDataLst>
              <p:tags r:id="rId2"/>
            </p:custDataLst>
          </p:nvPr>
        </p:nvSpPr>
        <p:spPr>
          <a:xfrm>
            <a:off x="3108532" y="1837881"/>
            <a:ext cx="2744417"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2</a:t>
            </a:r>
            <a:r>
              <a:rPr lang="fr-FR" sz="1350" dirty="0">
                <a:solidFill>
                  <a:prstClr val="black"/>
                </a:solidFill>
                <a:latin typeface="Trebuchet MS" panose="020B0603020202020204"/>
              </a:rPr>
              <a:t>. Mettre en place une charte bientraitance entre professionnels</a:t>
            </a:r>
            <a:endParaRPr lang="fr-FR" sz="1350" dirty="0">
              <a:solidFill>
                <a:prstClr val="black"/>
              </a:solidFill>
              <a:latin typeface="Trebuchet MS" panose="020B0603020202020204"/>
            </a:endParaRPr>
          </a:p>
        </p:txBody>
      </p:sp>
      <p:sp>
        <p:nvSpPr>
          <p:cNvPr id="7" name="ZoneTexte 6"/>
          <p:cNvSpPr txBox="1"/>
          <p:nvPr>
            <p:custDataLst>
              <p:tags r:id="rId3"/>
            </p:custDataLst>
          </p:nvPr>
        </p:nvSpPr>
        <p:spPr>
          <a:xfrm>
            <a:off x="-499929" y="3587631"/>
            <a:ext cx="4127618" cy="923330"/>
          </a:xfrm>
          <a:prstGeom prst="rect">
            <a:avLst/>
          </a:prstGeom>
          <a:noFill/>
        </p:spPr>
        <p:txBody>
          <a:bodyPr wrap="square" rtlCol="0">
            <a:spAutoFit/>
          </a:bodyPr>
          <a:lstStyle/>
          <a:p>
            <a:pPr marL="685800" lvl="2" defTabSz="342900" fontAlgn="auto">
              <a:spcBef>
                <a:spcPts val="0"/>
              </a:spcBef>
              <a:spcAft>
                <a:spcPts val="0"/>
              </a:spcAft>
            </a:pPr>
            <a:r>
              <a:rPr lang="fr-FR" sz="1350" dirty="0">
                <a:solidFill>
                  <a:prstClr val="black"/>
                </a:solidFill>
                <a:latin typeface="Trebuchet MS" panose="020B0603020202020204"/>
              </a:rPr>
              <a:t>8. Acculturer </a:t>
            </a:r>
            <a:r>
              <a:rPr lang="fr-FR" sz="1350" dirty="0">
                <a:solidFill>
                  <a:prstClr val="black"/>
                </a:solidFill>
                <a:latin typeface="Trebuchet MS" panose="020B0603020202020204"/>
              </a:rPr>
              <a:t>toujours dans le sens : l’habitant au cœur de nos préoccupations afin de prendre en charge </a:t>
            </a:r>
            <a:r>
              <a:rPr lang="fr-FR" sz="1350" dirty="0">
                <a:solidFill>
                  <a:prstClr val="black"/>
                </a:solidFill>
                <a:latin typeface="Trebuchet MS" panose="020B0603020202020204"/>
              </a:rPr>
              <a:t>« tous ensemble » </a:t>
            </a:r>
            <a:r>
              <a:rPr lang="fr-FR" sz="1350" dirty="0">
                <a:solidFill>
                  <a:prstClr val="black"/>
                </a:solidFill>
                <a:latin typeface="Trebuchet MS" panose="020B0603020202020204"/>
              </a:rPr>
              <a:t>dans le même sens.</a:t>
            </a:r>
          </a:p>
        </p:txBody>
      </p:sp>
      <p:sp>
        <p:nvSpPr>
          <p:cNvPr id="8" name="ZoneTexte 7"/>
          <p:cNvSpPr txBox="1"/>
          <p:nvPr>
            <p:custDataLst>
              <p:tags r:id="rId4"/>
            </p:custDataLst>
          </p:nvPr>
        </p:nvSpPr>
        <p:spPr>
          <a:xfrm>
            <a:off x="6041224" y="2273382"/>
            <a:ext cx="2057786" cy="1131079"/>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3.Travailler sur l’exemplarité : s’autoriser et accepter les échanges de bons procédés</a:t>
            </a:r>
            <a:endParaRPr lang="fr-FR" sz="1350" dirty="0">
              <a:solidFill>
                <a:prstClr val="black"/>
              </a:solidFill>
              <a:latin typeface="Trebuchet MS" panose="020B0603020202020204"/>
            </a:endParaRPr>
          </a:p>
        </p:txBody>
      </p:sp>
      <p:sp>
        <p:nvSpPr>
          <p:cNvPr id="9" name="ZoneTexte 8"/>
          <p:cNvSpPr txBox="1"/>
          <p:nvPr>
            <p:custDataLst>
              <p:tags r:id="rId5"/>
            </p:custDataLst>
          </p:nvPr>
        </p:nvSpPr>
        <p:spPr>
          <a:xfrm>
            <a:off x="6888297" y="3664209"/>
            <a:ext cx="2057786"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4. Mettre en place un groupe de cohésion sociale</a:t>
            </a:r>
            <a:endParaRPr lang="fr-FR" sz="1350" dirty="0">
              <a:solidFill>
                <a:prstClr val="black"/>
              </a:solidFill>
              <a:latin typeface="Trebuchet MS" panose="020B0603020202020204"/>
            </a:endParaRPr>
          </a:p>
        </p:txBody>
      </p:sp>
      <p:sp>
        <p:nvSpPr>
          <p:cNvPr id="11" name="ZoneTexte 10"/>
          <p:cNvSpPr txBox="1"/>
          <p:nvPr>
            <p:custDataLst>
              <p:tags r:id="rId6"/>
            </p:custDataLst>
          </p:nvPr>
        </p:nvSpPr>
        <p:spPr>
          <a:xfrm>
            <a:off x="6445006" y="4796060"/>
            <a:ext cx="2036510" cy="923330"/>
          </a:xfrm>
          <a:prstGeom prst="rect">
            <a:avLst/>
          </a:prstGeom>
          <a:noFill/>
        </p:spPr>
        <p:txBody>
          <a:bodyPr wrap="square" rtlCol="0">
            <a:spAutoFit/>
          </a:bodyPr>
          <a:lstStyle/>
          <a:p>
            <a:pPr marL="0" lvl="2" defTabSz="342900" fontAlgn="auto">
              <a:spcBef>
                <a:spcPts val="0"/>
              </a:spcBef>
              <a:spcAft>
                <a:spcPts val="0"/>
              </a:spcAft>
            </a:pPr>
            <a:r>
              <a:rPr lang="fr-FR" sz="1350" dirty="0">
                <a:solidFill>
                  <a:prstClr val="black"/>
                </a:solidFill>
                <a:latin typeface="Trebuchet MS" panose="020B0603020202020204"/>
              </a:rPr>
              <a:t>5</a:t>
            </a:r>
            <a:r>
              <a:rPr lang="fr-FR" sz="1350" dirty="0">
                <a:solidFill>
                  <a:prstClr val="black"/>
                </a:solidFill>
                <a:latin typeface="Trebuchet MS" panose="020B0603020202020204"/>
              </a:rPr>
              <a:t>. Valoriser les initiatives de chacun y compris des nouveaux entrants</a:t>
            </a:r>
            <a:endParaRPr lang="fr-FR" sz="1350" dirty="0">
              <a:solidFill>
                <a:prstClr val="black"/>
              </a:solidFill>
              <a:latin typeface="Trebuchet MS" panose="020B0603020202020204"/>
            </a:endParaRPr>
          </a:p>
        </p:txBody>
      </p:sp>
      <p:sp>
        <p:nvSpPr>
          <p:cNvPr id="12" name="ZoneTexte 11"/>
          <p:cNvSpPr txBox="1"/>
          <p:nvPr>
            <p:custDataLst>
              <p:tags r:id="rId7"/>
            </p:custDataLst>
          </p:nvPr>
        </p:nvSpPr>
        <p:spPr>
          <a:xfrm>
            <a:off x="3627690" y="4853353"/>
            <a:ext cx="2539251" cy="1131079"/>
          </a:xfrm>
          <a:prstGeom prst="rect">
            <a:avLst/>
          </a:prstGeom>
          <a:noFill/>
        </p:spPr>
        <p:txBody>
          <a:bodyPr wrap="square" rtlCol="0">
            <a:spAutoFit/>
          </a:bodyPr>
          <a:lstStyle/>
          <a:p>
            <a:pPr marL="0" lvl="2" defTabSz="342900" fontAlgn="auto">
              <a:spcBef>
                <a:spcPts val="0"/>
              </a:spcBef>
              <a:spcAft>
                <a:spcPts val="0"/>
              </a:spcAft>
            </a:pPr>
            <a:r>
              <a:rPr lang="fr-FR" sz="1350" dirty="0">
                <a:solidFill>
                  <a:prstClr val="black"/>
                </a:solidFill>
                <a:latin typeface="Trebuchet MS" panose="020B0603020202020204"/>
              </a:rPr>
              <a:t>6</a:t>
            </a:r>
            <a:r>
              <a:rPr lang="fr-FR" sz="1350" dirty="0">
                <a:solidFill>
                  <a:prstClr val="black"/>
                </a:solidFill>
                <a:latin typeface="Trebuchet MS" panose="020B0603020202020204"/>
              </a:rPr>
              <a:t>.</a:t>
            </a:r>
            <a:r>
              <a:rPr lang="fr-FR" sz="1350" dirty="0">
                <a:solidFill>
                  <a:prstClr val="black"/>
                </a:solidFill>
                <a:latin typeface="Trebuchet MS" panose="020B0603020202020204"/>
              </a:rPr>
              <a:t> Offrir des perspectives </a:t>
            </a:r>
            <a:r>
              <a:rPr lang="fr-FR" sz="1350" dirty="0">
                <a:solidFill>
                  <a:prstClr val="black"/>
                </a:solidFill>
                <a:latin typeface="Trebuchet MS" panose="020B0603020202020204"/>
              </a:rPr>
              <a:t>d’évolutions, </a:t>
            </a:r>
            <a:r>
              <a:rPr lang="fr-FR" sz="1350" dirty="0">
                <a:solidFill>
                  <a:prstClr val="black"/>
                </a:solidFill>
                <a:latin typeface="Trebuchet MS" panose="020B0603020202020204"/>
              </a:rPr>
              <a:t>de </a:t>
            </a:r>
            <a:r>
              <a:rPr lang="fr-FR" sz="1350" dirty="0">
                <a:solidFill>
                  <a:prstClr val="black"/>
                </a:solidFill>
                <a:latin typeface="Trebuchet MS" panose="020B0603020202020204"/>
              </a:rPr>
              <a:t>professionnalisations et </a:t>
            </a:r>
            <a:r>
              <a:rPr lang="fr-FR" sz="1350" dirty="0">
                <a:solidFill>
                  <a:prstClr val="black"/>
                </a:solidFill>
                <a:latin typeface="Trebuchet MS" panose="020B0603020202020204"/>
              </a:rPr>
              <a:t>de formations </a:t>
            </a:r>
            <a:r>
              <a:rPr lang="fr-FR" sz="1350" dirty="0">
                <a:solidFill>
                  <a:prstClr val="black"/>
                </a:solidFill>
                <a:latin typeface="Trebuchet MS" panose="020B0603020202020204"/>
              </a:rPr>
              <a:t>diplômantes</a:t>
            </a:r>
            <a:endParaRPr lang="fr-FR" sz="1350" dirty="0">
              <a:solidFill>
                <a:prstClr val="black"/>
              </a:solidFill>
              <a:latin typeface="Trebuchet MS" panose="020B0603020202020204"/>
            </a:endParaRPr>
          </a:p>
          <a:p>
            <a:pPr marL="0" lvl="2" defTabSz="342900" fontAlgn="auto">
              <a:spcBef>
                <a:spcPts val="0"/>
              </a:spcBef>
              <a:spcAft>
                <a:spcPts val="0"/>
              </a:spcAft>
            </a:pPr>
            <a:endParaRPr lang="fr-FR" sz="1350" dirty="0">
              <a:solidFill>
                <a:prstClr val="black"/>
              </a:solidFill>
              <a:latin typeface="Trebuchet MS" panose="020B0603020202020204"/>
            </a:endParaRPr>
          </a:p>
        </p:txBody>
      </p:sp>
      <p:sp>
        <p:nvSpPr>
          <p:cNvPr id="13" name="ZoneTexte 12"/>
          <p:cNvSpPr txBox="1"/>
          <p:nvPr>
            <p:custDataLst>
              <p:tags r:id="rId8"/>
            </p:custDataLst>
          </p:nvPr>
        </p:nvSpPr>
        <p:spPr>
          <a:xfrm>
            <a:off x="1300960" y="4777890"/>
            <a:ext cx="2036510" cy="715581"/>
          </a:xfrm>
          <a:prstGeom prst="rect">
            <a:avLst/>
          </a:prstGeom>
          <a:noFill/>
        </p:spPr>
        <p:txBody>
          <a:bodyPr wrap="square" rtlCol="0">
            <a:spAutoFit/>
          </a:bodyPr>
          <a:lstStyle/>
          <a:p>
            <a:pPr marL="0" lvl="2" defTabSz="342900" fontAlgn="auto">
              <a:spcBef>
                <a:spcPts val="0"/>
              </a:spcBef>
              <a:spcAft>
                <a:spcPts val="0"/>
              </a:spcAft>
            </a:pPr>
            <a:r>
              <a:rPr lang="fr-FR" sz="1350" dirty="0">
                <a:solidFill>
                  <a:prstClr val="black"/>
                </a:solidFill>
                <a:latin typeface="Trebuchet MS" panose="020B0603020202020204"/>
              </a:rPr>
              <a:t>7</a:t>
            </a:r>
            <a:r>
              <a:rPr lang="fr-FR" sz="1350" dirty="0">
                <a:solidFill>
                  <a:prstClr val="black"/>
                </a:solidFill>
                <a:latin typeface="Trebuchet MS" panose="020B0603020202020204"/>
              </a:rPr>
              <a:t>. Mettre en place une formation de manager de proximité</a:t>
            </a:r>
            <a:endParaRPr lang="fr-FR" sz="1350" dirty="0">
              <a:solidFill>
                <a:prstClr val="black"/>
              </a:solidFill>
              <a:latin typeface="Trebuchet MS" panose="020B0603020202020204"/>
            </a:endParaRPr>
          </a:p>
        </p:txBody>
      </p:sp>
      <p:pic>
        <p:nvPicPr>
          <p:cNvPr id="12290" name="Picture 2" descr="https://1.bp.blogspot.com/-sR0Pe3aMD-I/X4XbwGVTiCI/AAAAAAAAlNc/ruj01mW25pkYCUOn8KTlyJSIwvNLiVGygCLcBGAsYHQ/s574/equip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9131" y="3393688"/>
            <a:ext cx="3147639" cy="128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1314450"/>
            <a:ext cx="7939517" cy="401652"/>
          </a:xfrm>
        </p:spPr>
        <p:txBody>
          <a:bodyPr>
            <a:normAutofit fontScale="90000"/>
          </a:bodyPr>
          <a:lstStyle/>
          <a:p>
            <a:r>
              <a:rPr lang="fr-FR" dirty="0"/>
              <a:t>Les </a:t>
            </a:r>
            <a:r>
              <a:rPr lang="fr-FR" dirty="0" smtClean="0"/>
              <a:t>Conclusions et orientations </a:t>
            </a:r>
            <a:r>
              <a:rPr lang="fr-FR" dirty="0"/>
              <a:t>du CO PIL </a:t>
            </a:r>
            <a:r>
              <a:rPr lang="fr-FR" dirty="0" smtClean="0"/>
              <a:t>stratégique</a:t>
            </a:r>
            <a:endParaRPr lang="fr-FR" dirty="0"/>
          </a:p>
        </p:txBody>
      </p:sp>
      <p:pic>
        <p:nvPicPr>
          <p:cNvPr id="4" name="Image 3"/>
          <p:cNvPicPr>
            <a:picLocks noChangeAspect="1"/>
          </p:cNvPicPr>
          <p:nvPr/>
        </p:nvPicPr>
        <p:blipFill>
          <a:blip r:embed="rId13"/>
          <a:stretch>
            <a:fillRect/>
          </a:stretch>
        </p:blipFill>
        <p:spPr>
          <a:xfrm>
            <a:off x="3139384" y="3162958"/>
            <a:ext cx="1973555" cy="611562"/>
          </a:xfrm>
          <a:prstGeom prst="rect">
            <a:avLst/>
          </a:prstGeom>
        </p:spPr>
      </p:pic>
      <p:sp>
        <p:nvSpPr>
          <p:cNvPr id="5" name="ZoneTexte 4"/>
          <p:cNvSpPr txBox="1"/>
          <p:nvPr>
            <p:custDataLst>
              <p:tags r:id="rId1"/>
            </p:custDataLst>
          </p:nvPr>
        </p:nvSpPr>
        <p:spPr>
          <a:xfrm>
            <a:off x="3157416" y="3855456"/>
            <a:ext cx="2130167" cy="715581"/>
          </a:xfrm>
          <a:prstGeom prst="rect">
            <a:avLst/>
          </a:prstGeom>
          <a:noFill/>
        </p:spPr>
        <p:txBody>
          <a:bodyPr wrap="square" rtlCol="0">
            <a:spAutoFit/>
          </a:bodyPr>
          <a:lstStyle/>
          <a:p>
            <a:pPr defTabSz="342900" fontAlgn="auto">
              <a:spcBef>
                <a:spcPts val="0"/>
              </a:spcBef>
              <a:spcAft>
                <a:spcPts val="0"/>
              </a:spcAft>
            </a:pPr>
            <a:r>
              <a:rPr lang="fr-FR" sz="1350" i="1" dirty="0">
                <a:solidFill>
                  <a:srgbClr val="7030A0"/>
                </a:solidFill>
                <a:latin typeface="Trebuchet MS" panose="020B0603020202020204"/>
              </a:rPr>
              <a:t>Réflexion autour de la création d’1/2 poste de coordination hôtelière</a:t>
            </a:r>
            <a:endParaRPr lang="fr-FR" sz="1350" i="1" dirty="0">
              <a:solidFill>
                <a:srgbClr val="7030A0"/>
              </a:solidFill>
              <a:latin typeface="Trebuchet MS" panose="020B0603020202020204"/>
            </a:endParaRPr>
          </a:p>
        </p:txBody>
      </p:sp>
      <p:sp>
        <p:nvSpPr>
          <p:cNvPr id="9" name="ZoneTexte 8"/>
          <p:cNvSpPr txBox="1"/>
          <p:nvPr>
            <p:custDataLst>
              <p:tags r:id="rId2"/>
            </p:custDataLst>
          </p:nvPr>
        </p:nvSpPr>
        <p:spPr>
          <a:xfrm>
            <a:off x="480985" y="2353015"/>
            <a:ext cx="2063886" cy="50783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1. Mettre en place une commission NUTRITION</a:t>
            </a:r>
            <a:endParaRPr lang="fr-FR" sz="1350" dirty="0">
              <a:solidFill>
                <a:prstClr val="black"/>
              </a:solidFill>
              <a:latin typeface="Trebuchet MS" panose="020B0603020202020204"/>
            </a:endParaRPr>
          </a:p>
        </p:txBody>
      </p:sp>
      <p:sp>
        <p:nvSpPr>
          <p:cNvPr id="10" name="ZoneTexte 9"/>
          <p:cNvSpPr txBox="1"/>
          <p:nvPr>
            <p:custDataLst>
              <p:tags r:id="rId3"/>
            </p:custDataLst>
          </p:nvPr>
        </p:nvSpPr>
        <p:spPr>
          <a:xfrm>
            <a:off x="2895829" y="1960182"/>
            <a:ext cx="2172086" cy="50783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2</a:t>
            </a:r>
            <a:r>
              <a:rPr lang="fr-FR" sz="1350" dirty="0">
                <a:solidFill>
                  <a:prstClr val="black"/>
                </a:solidFill>
                <a:latin typeface="Trebuchet MS" panose="020B0603020202020204"/>
              </a:rPr>
              <a:t>. Réaliser des enquêtes FLASH</a:t>
            </a:r>
            <a:endParaRPr lang="fr-FR" sz="1350" dirty="0">
              <a:solidFill>
                <a:prstClr val="black"/>
              </a:solidFill>
              <a:latin typeface="Trebuchet MS" panose="020B0603020202020204"/>
            </a:endParaRPr>
          </a:p>
        </p:txBody>
      </p:sp>
      <p:sp>
        <p:nvSpPr>
          <p:cNvPr id="11" name="ZoneTexte 10"/>
          <p:cNvSpPr txBox="1"/>
          <p:nvPr>
            <p:custDataLst>
              <p:tags r:id="rId4"/>
            </p:custDataLst>
          </p:nvPr>
        </p:nvSpPr>
        <p:spPr>
          <a:xfrm>
            <a:off x="5556903" y="2199484"/>
            <a:ext cx="2621422" cy="923330"/>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3. Mettre en </a:t>
            </a:r>
            <a:r>
              <a:rPr lang="fr-FR" sz="1350" dirty="0">
                <a:solidFill>
                  <a:prstClr val="black"/>
                </a:solidFill>
                <a:latin typeface="Trebuchet MS" panose="020B0603020202020204"/>
              </a:rPr>
              <a:t>place un passage régulier des équipes cuisine dans le restaurant ou les </a:t>
            </a:r>
            <a:r>
              <a:rPr lang="fr-FR" sz="1350" dirty="0">
                <a:solidFill>
                  <a:prstClr val="black"/>
                </a:solidFill>
                <a:latin typeface="Trebuchet MS" panose="020B0603020202020204"/>
              </a:rPr>
              <a:t>offices</a:t>
            </a:r>
            <a:endParaRPr lang="fr-FR" sz="1350" dirty="0">
              <a:solidFill>
                <a:prstClr val="black"/>
              </a:solidFill>
              <a:latin typeface="Trebuchet MS" panose="020B0603020202020204"/>
            </a:endParaRPr>
          </a:p>
        </p:txBody>
      </p:sp>
      <p:sp>
        <p:nvSpPr>
          <p:cNvPr id="12" name="ZoneTexte 11"/>
          <p:cNvSpPr txBox="1"/>
          <p:nvPr>
            <p:custDataLst>
              <p:tags r:id="rId5"/>
            </p:custDataLst>
          </p:nvPr>
        </p:nvSpPr>
        <p:spPr>
          <a:xfrm>
            <a:off x="51275" y="3199867"/>
            <a:ext cx="2120502"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10. Professionnaliser </a:t>
            </a:r>
            <a:r>
              <a:rPr lang="fr-FR" sz="1350" dirty="0">
                <a:solidFill>
                  <a:prstClr val="black"/>
                </a:solidFill>
                <a:latin typeface="Trebuchet MS" panose="020B0603020202020204"/>
              </a:rPr>
              <a:t>les </a:t>
            </a:r>
            <a:r>
              <a:rPr lang="fr-FR" sz="1350" dirty="0">
                <a:solidFill>
                  <a:prstClr val="black"/>
                </a:solidFill>
                <a:latin typeface="Trebuchet MS" panose="020B0603020202020204"/>
              </a:rPr>
              <a:t>nouveaux collaborateurs de restauration</a:t>
            </a:r>
            <a:endParaRPr lang="fr-FR" sz="1350" dirty="0">
              <a:solidFill>
                <a:prstClr val="black"/>
              </a:solidFill>
              <a:latin typeface="Trebuchet MS" panose="020B0603020202020204"/>
            </a:endParaRPr>
          </a:p>
        </p:txBody>
      </p:sp>
      <p:sp>
        <p:nvSpPr>
          <p:cNvPr id="13" name="ZoneTexte 12"/>
          <p:cNvSpPr txBox="1"/>
          <p:nvPr>
            <p:custDataLst>
              <p:tags r:id="rId6"/>
            </p:custDataLst>
          </p:nvPr>
        </p:nvSpPr>
        <p:spPr>
          <a:xfrm>
            <a:off x="6742633" y="3162958"/>
            <a:ext cx="1981634"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4 . Se projeter sur la confection du « </a:t>
            </a:r>
            <a:r>
              <a:rPr lang="fr-FR" sz="1350" i="1" dirty="0">
                <a:solidFill>
                  <a:prstClr val="black"/>
                </a:solidFill>
                <a:latin typeface="Trebuchet MS" panose="020B0603020202020204"/>
              </a:rPr>
              <a:t>Manger Main </a:t>
            </a:r>
            <a:r>
              <a:rPr lang="fr-FR" sz="1350" dirty="0">
                <a:solidFill>
                  <a:prstClr val="black"/>
                </a:solidFill>
                <a:latin typeface="Trebuchet MS" panose="020B0603020202020204"/>
              </a:rPr>
              <a:t>»</a:t>
            </a:r>
            <a:endParaRPr lang="fr-FR" sz="1350" dirty="0">
              <a:solidFill>
                <a:prstClr val="black"/>
              </a:solidFill>
              <a:latin typeface="Trebuchet MS" panose="020B0603020202020204"/>
            </a:endParaRPr>
          </a:p>
        </p:txBody>
      </p:sp>
      <p:sp>
        <p:nvSpPr>
          <p:cNvPr id="15" name="ZoneTexte 14"/>
          <p:cNvSpPr txBox="1"/>
          <p:nvPr>
            <p:custDataLst>
              <p:tags r:id="rId7"/>
            </p:custDataLst>
          </p:nvPr>
        </p:nvSpPr>
        <p:spPr>
          <a:xfrm>
            <a:off x="3072009" y="5100504"/>
            <a:ext cx="1952791" cy="923330"/>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7</a:t>
            </a:r>
            <a:r>
              <a:rPr lang="fr-FR" sz="1350" dirty="0">
                <a:solidFill>
                  <a:prstClr val="black"/>
                </a:solidFill>
                <a:latin typeface="Trebuchet MS" panose="020B0603020202020204"/>
              </a:rPr>
              <a:t>. Préservation de l’autonomie : installer des lave-linge d’étage pour les résidents</a:t>
            </a:r>
            <a:endParaRPr lang="fr-FR" sz="1350" dirty="0">
              <a:solidFill>
                <a:prstClr val="black"/>
              </a:solidFill>
              <a:latin typeface="Trebuchet MS" panose="020B0603020202020204"/>
            </a:endParaRPr>
          </a:p>
        </p:txBody>
      </p:sp>
      <p:sp>
        <p:nvSpPr>
          <p:cNvPr id="16" name="ZoneTexte 15"/>
          <p:cNvSpPr txBox="1"/>
          <p:nvPr>
            <p:custDataLst>
              <p:tags r:id="rId8"/>
            </p:custDataLst>
          </p:nvPr>
        </p:nvSpPr>
        <p:spPr>
          <a:xfrm>
            <a:off x="5249255" y="5031335"/>
            <a:ext cx="2298896" cy="923330"/>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6</a:t>
            </a:r>
            <a:r>
              <a:rPr lang="fr-FR" sz="1350" dirty="0">
                <a:solidFill>
                  <a:prstClr val="black"/>
                </a:solidFill>
                <a:latin typeface="Trebuchet MS" panose="020B0603020202020204"/>
              </a:rPr>
              <a:t>. Préservation de l’autonomie : prévoir le dépôt en lingerie par les résidents de leur linge</a:t>
            </a:r>
            <a:endParaRPr lang="fr-FR" sz="1350" dirty="0">
              <a:solidFill>
                <a:prstClr val="black"/>
              </a:solidFill>
              <a:latin typeface="Trebuchet MS" panose="020B0603020202020204"/>
            </a:endParaRPr>
          </a:p>
        </p:txBody>
      </p:sp>
      <p:sp>
        <p:nvSpPr>
          <p:cNvPr id="17" name="ZoneTexte 16"/>
          <p:cNvSpPr txBox="1"/>
          <p:nvPr>
            <p:custDataLst>
              <p:tags r:id="rId9"/>
            </p:custDataLst>
          </p:nvPr>
        </p:nvSpPr>
        <p:spPr>
          <a:xfrm>
            <a:off x="246271" y="4234981"/>
            <a:ext cx="2057786" cy="923330"/>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9.Réaliser des partages d’expérience avec d’autres EHPAD sur ces services</a:t>
            </a:r>
            <a:endParaRPr lang="fr-FR" sz="1350" dirty="0">
              <a:solidFill>
                <a:prstClr val="black"/>
              </a:solidFill>
              <a:latin typeface="Trebuchet MS" panose="020B0603020202020204"/>
            </a:endParaRPr>
          </a:p>
        </p:txBody>
      </p:sp>
      <p:sp>
        <p:nvSpPr>
          <p:cNvPr id="18" name="ZoneTexte 17"/>
          <p:cNvSpPr txBox="1"/>
          <p:nvPr>
            <p:custDataLst>
              <p:tags r:id="rId10"/>
            </p:custDataLst>
          </p:nvPr>
        </p:nvSpPr>
        <p:spPr>
          <a:xfrm>
            <a:off x="997855" y="5161285"/>
            <a:ext cx="2057786"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8</a:t>
            </a:r>
            <a:r>
              <a:rPr lang="fr-FR" sz="1350" dirty="0">
                <a:solidFill>
                  <a:prstClr val="black"/>
                </a:solidFill>
                <a:latin typeface="Trebuchet MS" panose="020B0603020202020204"/>
              </a:rPr>
              <a:t>. S’orienter vers une démarche de service hôtelier</a:t>
            </a:r>
            <a:endParaRPr lang="fr-FR" sz="1350" dirty="0">
              <a:solidFill>
                <a:prstClr val="black"/>
              </a:solidFill>
              <a:latin typeface="Trebuchet MS" panose="020B0603020202020204"/>
            </a:endParaRPr>
          </a:p>
        </p:txBody>
      </p:sp>
      <p:sp>
        <p:nvSpPr>
          <p:cNvPr id="19" name="ZoneTexte 18"/>
          <p:cNvSpPr txBox="1"/>
          <p:nvPr>
            <p:custDataLst>
              <p:tags r:id="rId11"/>
            </p:custDataLst>
          </p:nvPr>
        </p:nvSpPr>
        <p:spPr>
          <a:xfrm>
            <a:off x="5978542" y="4234981"/>
            <a:ext cx="2057786"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5</a:t>
            </a:r>
            <a:r>
              <a:rPr lang="fr-FR" sz="1350" dirty="0">
                <a:solidFill>
                  <a:prstClr val="black"/>
                </a:solidFill>
                <a:latin typeface="Trebuchet MS" panose="020B0603020202020204"/>
              </a:rPr>
              <a:t>. Organiser les pôles « </a:t>
            </a:r>
            <a:r>
              <a:rPr lang="fr-FR" sz="1350" i="1" dirty="0">
                <a:solidFill>
                  <a:prstClr val="black"/>
                </a:solidFill>
                <a:latin typeface="Trebuchet MS" panose="020B0603020202020204"/>
              </a:rPr>
              <a:t>entretien ménage</a:t>
            </a:r>
            <a:r>
              <a:rPr lang="fr-FR" sz="1350" dirty="0">
                <a:solidFill>
                  <a:prstClr val="black"/>
                </a:solidFill>
                <a:latin typeface="Trebuchet MS" panose="020B0603020202020204"/>
              </a:rPr>
              <a:t> » différemment</a:t>
            </a:r>
            <a:endParaRPr lang="fr-FR" sz="1350" dirty="0">
              <a:solidFill>
                <a:prstClr val="black"/>
              </a:solidFill>
              <a:latin typeface="Trebuchet MS" panose="020B0603020202020204"/>
            </a:endParaRPr>
          </a:p>
        </p:txBody>
      </p:sp>
    </p:spTree>
    <p:extLst>
      <p:ext uri="{BB962C8B-B14F-4D97-AF65-F5344CB8AC3E}">
        <p14:creationId xmlns:p14="http://schemas.microsoft.com/office/powerpoint/2010/main" val="422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1919" y="2302259"/>
            <a:ext cx="5266857" cy="1524000"/>
          </a:xfrm>
        </p:spPr>
        <p:txBody>
          <a:bodyPr>
            <a:normAutofit/>
          </a:bodyPr>
          <a:lstStyle/>
          <a:p>
            <a:r>
              <a:rPr lang="fr-FR" b="1" dirty="0" smtClean="0"/>
              <a:t>II/</a:t>
            </a:r>
            <a:r>
              <a:rPr lang="fr-FR" b="1" dirty="0" err="1" smtClean="0"/>
              <a:t>cpom</a:t>
            </a:r>
            <a:r>
              <a:rPr lang="fr-FR" b="1" dirty="0" smtClean="0"/>
              <a:t> 2023-2026</a:t>
            </a:r>
            <a:endParaRPr lang="fr-FR" sz="2700" b="1" i="1" dirty="0"/>
          </a:p>
        </p:txBody>
      </p:sp>
      <p:sp>
        <p:nvSpPr>
          <p:cNvPr id="3" name="Sous-titre 2"/>
          <p:cNvSpPr>
            <a:spLocks noGrp="1"/>
          </p:cNvSpPr>
          <p:nvPr>
            <p:ph type="subTitle" idx="1"/>
          </p:nvPr>
        </p:nvSpPr>
        <p:spPr>
          <a:xfrm>
            <a:off x="4932040" y="4104888"/>
            <a:ext cx="3886200" cy="1825625"/>
          </a:xfrm>
        </p:spPr>
        <p:txBody>
          <a:bodyPr/>
          <a:lstStyle/>
          <a:p>
            <a:endParaRPr lang="fr-FR" dirty="0"/>
          </a:p>
        </p:txBody>
      </p:sp>
    </p:spTree>
    <p:extLst>
      <p:ext uri="{BB962C8B-B14F-4D97-AF65-F5344CB8AC3E}">
        <p14:creationId xmlns:p14="http://schemas.microsoft.com/office/powerpoint/2010/main" val="65872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20688"/>
            <a:ext cx="7772400" cy="796950"/>
          </a:xfrm>
        </p:spPr>
        <p:txBody>
          <a:bodyPr>
            <a:normAutofit fontScale="90000"/>
          </a:bodyPr>
          <a:lstStyle/>
          <a:p>
            <a:r>
              <a:rPr lang="fr-FR" b="1" dirty="0" smtClean="0"/>
              <a:t>CPOM 2023-2027</a:t>
            </a:r>
            <a:r>
              <a:rPr lang="fr-FR" dirty="0"/>
              <a:t/>
            </a:r>
            <a:br>
              <a:rPr lang="fr-FR" dirty="0"/>
            </a:br>
            <a:endParaRPr lang="fr-FR" dirty="0"/>
          </a:p>
        </p:txBody>
      </p:sp>
      <p:sp>
        <p:nvSpPr>
          <p:cNvPr id="3" name="Espace réservé du contenu 2"/>
          <p:cNvSpPr>
            <a:spLocks noGrp="1"/>
          </p:cNvSpPr>
          <p:nvPr>
            <p:ph idx="1"/>
          </p:nvPr>
        </p:nvSpPr>
        <p:spPr>
          <a:xfrm>
            <a:off x="251520" y="1340768"/>
            <a:ext cx="8784976" cy="5184575"/>
          </a:xfrm>
        </p:spPr>
        <p:txBody>
          <a:bodyPr>
            <a:normAutofit/>
          </a:bodyPr>
          <a:lstStyle/>
          <a:p>
            <a:r>
              <a:rPr lang="fr-FR" b="1" dirty="0"/>
              <a:t>Les contrats pluriannuels d’objectifs et de moyens (CPOM) avec les établissements </a:t>
            </a:r>
            <a:r>
              <a:rPr lang="fr-FR" b="1" dirty="0" smtClean="0"/>
              <a:t>médico-sociaux constituent </a:t>
            </a:r>
            <a:r>
              <a:rPr lang="fr-FR" b="1" dirty="0"/>
              <a:t>un outil majeur de régulation de l’offre de soins.</a:t>
            </a:r>
            <a:r>
              <a:rPr lang="fr-FR" dirty="0"/>
              <a:t/>
            </a:r>
            <a:br>
              <a:rPr lang="fr-FR" dirty="0"/>
            </a:br>
            <a:r>
              <a:rPr lang="fr-FR" dirty="0"/>
              <a:t>Ils s'appuient sur les principes suivants :</a:t>
            </a:r>
          </a:p>
          <a:p>
            <a:pPr algn="ctr">
              <a:buFont typeface="Wingdings" panose="05000000000000000000" pitchFamily="2" charset="2"/>
              <a:buChar char="q"/>
            </a:pPr>
            <a:r>
              <a:rPr lang="fr-FR" dirty="0"/>
              <a:t>une vision pluri annuelle,</a:t>
            </a:r>
          </a:p>
          <a:p>
            <a:pPr algn="ctr">
              <a:buFont typeface="Wingdings" panose="05000000000000000000" pitchFamily="2" charset="2"/>
              <a:buChar char="q"/>
            </a:pPr>
            <a:r>
              <a:rPr lang="fr-FR" dirty="0"/>
              <a:t>le fruit d’une procédure de négociation,</a:t>
            </a:r>
          </a:p>
          <a:p>
            <a:pPr algn="ctr">
              <a:buFont typeface="Wingdings" panose="05000000000000000000" pitchFamily="2" charset="2"/>
              <a:buChar char="q"/>
            </a:pPr>
            <a:r>
              <a:rPr lang="fr-FR" dirty="0"/>
              <a:t>un suivi périodique prenant appui sur les outils du dialogue de gestion</a:t>
            </a:r>
          </a:p>
          <a:p>
            <a:pPr algn="ctr">
              <a:buFont typeface="Wingdings" panose="05000000000000000000" pitchFamily="2" charset="2"/>
              <a:buChar char="q"/>
            </a:pPr>
            <a:r>
              <a:rPr lang="fr-FR" dirty="0"/>
              <a:t>et enfin, une évaluation finale du contrat.</a:t>
            </a:r>
          </a:p>
          <a:p>
            <a:r>
              <a:rPr lang="fr-FR" dirty="0"/>
              <a:t>Les CPOM listent :</a:t>
            </a:r>
          </a:p>
          <a:p>
            <a:pPr algn="ctr">
              <a:buFont typeface="Wingdings" panose="05000000000000000000" pitchFamily="2" charset="2"/>
              <a:buChar char="q"/>
            </a:pPr>
            <a:r>
              <a:rPr lang="fr-FR" dirty="0"/>
              <a:t>les </a:t>
            </a:r>
            <a:r>
              <a:rPr lang="fr-FR" b="1" dirty="0"/>
              <a:t>autorisations</a:t>
            </a:r>
            <a:r>
              <a:rPr lang="fr-FR" dirty="0"/>
              <a:t> dont dispose l’établissement,</a:t>
            </a:r>
          </a:p>
          <a:p>
            <a:pPr algn="ctr">
              <a:buFont typeface="Wingdings" panose="05000000000000000000" pitchFamily="2" charset="2"/>
              <a:buChar char="q"/>
            </a:pPr>
            <a:r>
              <a:rPr lang="fr-FR" dirty="0"/>
              <a:t>les </a:t>
            </a:r>
            <a:r>
              <a:rPr lang="fr-FR" b="1" dirty="0"/>
              <a:t>activités spécifiques et missions </a:t>
            </a:r>
            <a:r>
              <a:rPr lang="fr-FR" dirty="0"/>
              <a:t>de service public qui lui sont reconnues</a:t>
            </a:r>
          </a:p>
          <a:p>
            <a:pPr algn="ctr">
              <a:buFont typeface="Wingdings" panose="05000000000000000000" pitchFamily="2" charset="2"/>
              <a:buChar char="q"/>
            </a:pPr>
            <a:r>
              <a:rPr lang="fr-FR" dirty="0"/>
              <a:t>ainsi que les </a:t>
            </a:r>
            <a:r>
              <a:rPr lang="fr-FR" b="1" dirty="0"/>
              <a:t>financements</a:t>
            </a:r>
            <a:r>
              <a:rPr lang="fr-FR" dirty="0"/>
              <a:t> octroyés.</a:t>
            </a:r>
          </a:p>
          <a:p>
            <a:endParaRPr lang="fr-FR" dirty="0"/>
          </a:p>
        </p:txBody>
      </p:sp>
    </p:spTree>
    <p:extLst>
      <p:ext uri="{BB962C8B-B14F-4D97-AF65-F5344CB8AC3E}">
        <p14:creationId xmlns:p14="http://schemas.microsoft.com/office/powerpoint/2010/main" val="352261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99392"/>
            <a:ext cx="7772400" cy="1143000"/>
          </a:xfrm>
        </p:spPr>
        <p:txBody>
          <a:bodyPr/>
          <a:lstStyle/>
          <a:p>
            <a:r>
              <a:rPr lang="fr-FR" dirty="0" smtClean="0"/>
              <a:t>PROJECTIONS FINANCIERES</a:t>
            </a:r>
            <a:endParaRPr lang="fr-FR" dirty="0"/>
          </a:p>
        </p:txBody>
      </p:sp>
      <p:sp>
        <p:nvSpPr>
          <p:cNvPr id="3" name="Espace réservé du contenu 2"/>
          <p:cNvSpPr>
            <a:spLocks noGrp="1"/>
          </p:cNvSpPr>
          <p:nvPr>
            <p:ph idx="1"/>
          </p:nvPr>
        </p:nvSpPr>
        <p:spPr>
          <a:xfrm>
            <a:off x="179512" y="908720"/>
            <a:ext cx="8640960" cy="5544616"/>
          </a:xfrm>
        </p:spPr>
        <p:txBody>
          <a:bodyPr>
            <a:normAutofit lnSpcReduction="10000"/>
          </a:bodyPr>
          <a:lstStyle/>
          <a:p>
            <a:r>
              <a:rPr lang="fr-FR" dirty="0" smtClean="0"/>
              <a:t>RAPPEL : un </a:t>
            </a:r>
            <a:r>
              <a:rPr lang="fr-FR" dirty="0" smtClean="0"/>
              <a:t>certain nombre d’éléments ne fait pas l’objet de négociations : ces données sont fixées par le Conseil département et l’ARS selon des règles de calcul et critères nationaux : notamment le nombre de places, l’évaluation de la perte d’autonomie, l’évaluation de la « charge en soins médicaux et techniques », la présence ou non d’une pharmacie à usage </a:t>
            </a:r>
            <a:r>
              <a:rPr lang="fr-FR" dirty="0" smtClean="0"/>
              <a:t>interne</a:t>
            </a:r>
          </a:p>
          <a:p>
            <a:r>
              <a:rPr lang="fr-FR" dirty="0" smtClean="0"/>
              <a:t>Première présentation des chiffres en cours de validation lors de la séance du CVS du 15 juin 2023</a:t>
            </a:r>
          </a:p>
          <a:p>
            <a:r>
              <a:rPr lang="fr-FR" b="1" dirty="0" smtClean="0">
                <a:solidFill>
                  <a:schemeClr val="accent1">
                    <a:lumMod val="75000"/>
                  </a:schemeClr>
                </a:solidFill>
              </a:rPr>
              <a:t>Nouveaux éléments suite au mail </a:t>
            </a:r>
            <a:r>
              <a:rPr lang="fr-FR" b="1" dirty="0">
                <a:solidFill>
                  <a:schemeClr val="accent1">
                    <a:lumMod val="75000"/>
                  </a:schemeClr>
                </a:solidFill>
              </a:rPr>
              <a:t>du </a:t>
            </a:r>
            <a:r>
              <a:rPr lang="fr-FR" b="1" dirty="0" smtClean="0">
                <a:solidFill>
                  <a:schemeClr val="accent1">
                    <a:lumMod val="75000"/>
                  </a:schemeClr>
                </a:solidFill>
              </a:rPr>
              <a:t>26/05/2023 </a:t>
            </a:r>
            <a:r>
              <a:rPr lang="fr-FR" b="1" dirty="0">
                <a:solidFill>
                  <a:schemeClr val="accent1">
                    <a:lumMod val="75000"/>
                  </a:schemeClr>
                </a:solidFill>
              </a:rPr>
              <a:t>du Département</a:t>
            </a:r>
          </a:p>
          <a:p>
            <a:pPr marL="68580" indent="0">
              <a:buNone/>
            </a:pPr>
            <a:r>
              <a:rPr lang="fr-FR" i="1" u="sng" dirty="0"/>
              <a:t>TARIFS</a:t>
            </a:r>
          </a:p>
          <a:p>
            <a:r>
              <a:rPr lang="fr-FR" i="1" dirty="0"/>
              <a:t>« (…)* l’augmentation de manière générale des tarifs hébergement 2023 à hauteur de 6 % sur la base du tarif 2022 pour les établissements hors CPOM. En ce qui concerne les structures en CPOM, votre demande sera étudiée sur la base de la sollicitation du directeur (</a:t>
            </a:r>
            <a:r>
              <a:rPr lang="fr-FR" i="1" dirty="0" err="1"/>
              <a:t>trice</a:t>
            </a:r>
            <a:r>
              <a:rPr lang="fr-FR" i="1" dirty="0"/>
              <a:t>). Pour les </a:t>
            </a:r>
            <a:r>
              <a:rPr lang="fr-FR" i="1" dirty="0" err="1"/>
              <a:t>Ehpad</a:t>
            </a:r>
            <a:r>
              <a:rPr lang="fr-FR" i="1" dirty="0"/>
              <a:t> qui ont déjà bénéficié d’une augmentation, mais qui reste inférieure à 6 %, une nouvelle demande pourra être formulée auprès du référent </a:t>
            </a:r>
            <a:r>
              <a:rPr lang="fr-FR" i="1" dirty="0" err="1"/>
              <a:t>Ehpad</a:t>
            </a:r>
            <a:r>
              <a:rPr lang="fr-FR" i="1" dirty="0"/>
              <a:t> du Département, sans qu’elle puisse excéder 6% du tarif 2022. »</a:t>
            </a:r>
          </a:p>
          <a:p>
            <a:endParaRPr lang="fr-FR" dirty="0" smtClean="0"/>
          </a:p>
          <a:p>
            <a:pPr marL="68580" indent="0">
              <a:buNone/>
            </a:pPr>
            <a:endParaRPr lang="fr-FR" dirty="0" smtClean="0"/>
          </a:p>
        </p:txBody>
      </p:sp>
    </p:spTree>
    <p:extLst>
      <p:ext uri="{BB962C8B-B14F-4D97-AF65-F5344CB8AC3E}">
        <p14:creationId xmlns:p14="http://schemas.microsoft.com/office/powerpoint/2010/main" val="1634242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71400"/>
            <a:ext cx="7772400" cy="1143000"/>
          </a:xfrm>
        </p:spPr>
        <p:txBody>
          <a:bodyPr>
            <a:normAutofit/>
          </a:bodyPr>
          <a:lstStyle/>
          <a:p>
            <a:r>
              <a:rPr lang="fr-FR" dirty="0" smtClean="0"/>
              <a:t>TARIFS AU </a:t>
            </a:r>
            <a:r>
              <a:rPr lang="fr-FR" dirty="0" smtClean="0"/>
              <a:t>01/08/2023 </a:t>
            </a:r>
            <a:endParaRPr lang="fr-FR" dirty="0"/>
          </a:p>
        </p:txBody>
      </p:sp>
      <p:sp>
        <p:nvSpPr>
          <p:cNvPr id="3" name="Espace réservé du contenu 2"/>
          <p:cNvSpPr>
            <a:spLocks noGrp="1"/>
          </p:cNvSpPr>
          <p:nvPr>
            <p:ph idx="1"/>
          </p:nvPr>
        </p:nvSpPr>
        <p:spPr>
          <a:xfrm>
            <a:off x="179512" y="971600"/>
            <a:ext cx="8784976" cy="5769768"/>
          </a:xfrm>
        </p:spPr>
        <p:txBody>
          <a:bodyPr>
            <a:normAutofit lnSpcReduction="10000"/>
          </a:bodyPr>
          <a:lstStyle/>
          <a:p>
            <a:pPr lvl="0"/>
            <a:r>
              <a:rPr lang="fr-FR" b="1" dirty="0" smtClean="0">
                <a:solidFill>
                  <a:schemeClr val="accent1">
                    <a:lumMod val="75000"/>
                  </a:schemeClr>
                </a:solidFill>
              </a:rPr>
              <a:t>HEBERGEMENT </a:t>
            </a:r>
            <a:r>
              <a:rPr lang="fr-FR" dirty="0" smtClean="0"/>
              <a:t>Les </a:t>
            </a:r>
            <a:r>
              <a:rPr lang="fr-FR" dirty="0"/>
              <a:t>tarifs hébergement </a:t>
            </a:r>
            <a:r>
              <a:rPr lang="fr-FR" dirty="0" smtClean="0"/>
              <a:t>ont finalement été </a:t>
            </a:r>
            <a:r>
              <a:rPr lang="fr-FR" dirty="0"/>
              <a:t>modifiés </a:t>
            </a:r>
            <a:r>
              <a:rPr lang="fr-FR" dirty="0" smtClean="0"/>
              <a:t>au </a:t>
            </a:r>
            <a:r>
              <a:rPr lang="fr-FR" dirty="0"/>
              <a:t>01/08/2023, </a:t>
            </a:r>
            <a:r>
              <a:rPr lang="fr-FR" dirty="0" smtClean="0"/>
              <a:t>et non au 01/07/2023 comme annoncé initialement; et ce dans </a:t>
            </a:r>
            <a:r>
              <a:rPr lang="fr-FR" dirty="0"/>
              <a:t>des proportions inédites : </a:t>
            </a:r>
          </a:p>
          <a:p>
            <a:pPr lvl="0">
              <a:buFont typeface="Wingdings" panose="05000000000000000000" pitchFamily="2" charset="2"/>
              <a:buChar char="v"/>
            </a:pPr>
            <a:r>
              <a:rPr lang="fr-FR" b="1" dirty="0"/>
              <a:t>60.26 € pour ch. 1 lit (aujourd’hui : 56.67 €)</a:t>
            </a:r>
          </a:p>
          <a:p>
            <a:pPr lvl="0">
              <a:buFont typeface="Wingdings" panose="05000000000000000000" pitchFamily="2" charset="2"/>
              <a:buChar char="v"/>
            </a:pPr>
            <a:r>
              <a:rPr lang="fr-FR" b="1" dirty="0"/>
              <a:t>54.23 € pour ch. 2 lits (aujourd’hui : 51 €)</a:t>
            </a:r>
          </a:p>
          <a:p>
            <a:pPr marL="68580" indent="0">
              <a:buNone/>
            </a:pPr>
            <a:r>
              <a:rPr lang="fr-FR" dirty="0"/>
              <a:t>Soit </a:t>
            </a:r>
            <a:r>
              <a:rPr lang="fr-FR" b="1" dirty="0"/>
              <a:t>+3.53% </a:t>
            </a:r>
            <a:r>
              <a:rPr lang="fr-FR" dirty="0"/>
              <a:t>d’augmentation par rapport à 2022. C’est une augmentation sans précédent : + 3.23 €/jour pour une chambre double, + 3.59 €/jour pour une chambre simple. </a:t>
            </a:r>
          </a:p>
          <a:p>
            <a:pPr marL="68580" indent="0">
              <a:buNone/>
            </a:pPr>
            <a:r>
              <a:rPr lang="fr-FR" dirty="0"/>
              <a:t>L’assemblée départementale a même été plus loin qu’initialement annoncé en validant l’augmentation des tarifs hébergement à hauteur de 6% au 01/01/2023 (et non au 01/07/2023). Il a été proposé à la </a:t>
            </a:r>
            <a:r>
              <a:rPr lang="fr-FR" dirty="0" smtClean="0"/>
              <a:t>direction, </a:t>
            </a:r>
            <a:r>
              <a:rPr lang="fr-FR" dirty="0"/>
              <a:t>si cela était souhaité, d’appliquer cette augmentation : le tarif 2023 pour Torigny se serait alors établi à 58,83 € en année pleine au 01/01/2023, et donc à 62,67 € au 01/08/2023 avec un montant de produits de tarification revu à 2 072 404,41 €. </a:t>
            </a:r>
            <a:endParaRPr lang="fr-FR" dirty="0" smtClean="0"/>
          </a:p>
          <a:p>
            <a:pPr marL="68580" indent="0">
              <a:buNone/>
            </a:pPr>
            <a:r>
              <a:rPr lang="fr-FR" dirty="0" smtClean="0"/>
              <a:t>La </a:t>
            </a:r>
            <a:r>
              <a:rPr lang="fr-FR" dirty="0"/>
              <a:t>direction a estimé que l’effort financier demandé aux familles était déjà très conséquent et a préféré resté sur l’augmentation à 6% à l’été 2023. Il faut également rappelé que le futur projet de travaux va amener d’autres augmentations. </a:t>
            </a:r>
          </a:p>
        </p:txBody>
      </p:sp>
    </p:spTree>
    <p:extLst>
      <p:ext uri="{BB962C8B-B14F-4D97-AF65-F5344CB8AC3E}">
        <p14:creationId xmlns:p14="http://schemas.microsoft.com/office/powerpoint/2010/main" val="392182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71400"/>
            <a:ext cx="7772400" cy="1143000"/>
          </a:xfrm>
        </p:spPr>
        <p:txBody>
          <a:bodyPr>
            <a:normAutofit/>
          </a:bodyPr>
          <a:lstStyle/>
          <a:p>
            <a:r>
              <a:rPr lang="fr-FR" dirty="0" smtClean="0"/>
              <a:t>TARIFS AU </a:t>
            </a:r>
            <a:r>
              <a:rPr lang="fr-FR" dirty="0" smtClean="0"/>
              <a:t>01/08/2023 (2)</a:t>
            </a:r>
            <a:endParaRPr lang="fr-FR" dirty="0"/>
          </a:p>
        </p:txBody>
      </p:sp>
      <p:sp>
        <p:nvSpPr>
          <p:cNvPr id="3" name="Espace réservé du contenu 2"/>
          <p:cNvSpPr>
            <a:spLocks noGrp="1"/>
          </p:cNvSpPr>
          <p:nvPr>
            <p:ph idx="1"/>
          </p:nvPr>
        </p:nvSpPr>
        <p:spPr>
          <a:xfrm>
            <a:off x="179512" y="971600"/>
            <a:ext cx="8784976" cy="5769768"/>
          </a:xfrm>
        </p:spPr>
        <p:txBody>
          <a:bodyPr>
            <a:normAutofit/>
          </a:bodyPr>
          <a:lstStyle/>
          <a:p>
            <a:pPr lvl="0"/>
            <a:r>
              <a:rPr lang="fr-FR" b="1" dirty="0" smtClean="0">
                <a:solidFill>
                  <a:schemeClr val="accent1">
                    <a:lumMod val="75000"/>
                  </a:schemeClr>
                </a:solidFill>
              </a:rPr>
              <a:t>DEPENDANCE</a:t>
            </a:r>
          </a:p>
          <a:p>
            <a:pPr marL="68580" lvl="0" indent="0">
              <a:buNone/>
            </a:pPr>
            <a:r>
              <a:rPr lang="fr-FR" b="1" dirty="0" smtClean="0">
                <a:solidFill>
                  <a:schemeClr val="accent1">
                    <a:lumMod val="75000"/>
                  </a:schemeClr>
                </a:solidFill>
              </a:rPr>
              <a:t> </a:t>
            </a:r>
            <a:r>
              <a:rPr lang="fr-FR" dirty="0" smtClean="0"/>
              <a:t>Les </a:t>
            </a:r>
            <a:r>
              <a:rPr lang="fr-FR" dirty="0"/>
              <a:t>tarifs hébergement </a:t>
            </a:r>
            <a:r>
              <a:rPr lang="fr-FR" dirty="0" smtClean="0"/>
              <a:t>ont également été </a:t>
            </a:r>
            <a:r>
              <a:rPr lang="fr-FR" dirty="0"/>
              <a:t>modifiés </a:t>
            </a:r>
            <a:r>
              <a:rPr lang="fr-FR" dirty="0" smtClean="0"/>
              <a:t>au 01/08/2023</a:t>
            </a:r>
            <a:r>
              <a:rPr lang="fr-FR" dirty="0"/>
              <a:t> : </a:t>
            </a:r>
          </a:p>
          <a:p>
            <a:pPr lvl="0">
              <a:buFont typeface="Wingdings" panose="05000000000000000000" pitchFamily="2" charset="2"/>
              <a:buChar char="v"/>
            </a:pPr>
            <a:r>
              <a:rPr lang="fr-FR" b="1" dirty="0" smtClean="0"/>
              <a:t>Ticket modérateur (à la charge de l’habitant) : 5,90 €/jour </a:t>
            </a:r>
            <a:endParaRPr lang="fr-FR" b="1" dirty="0"/>
          </a:p>
          <a:p>
            <a:pPr marL="68580" indent="0">
              <a:buNone/>
            </a:pPr>
            <a:r>
              <a:rPr lang="fr-FR" dirty="0" smtClean="0"/>
              <a:t>Soit +0,43 € par rapport au tarif actuel.</a:t>
            </a:r>
          </a:p>
          <a:p>
            <a:pPr marL="68580" indent="0">
              <a:buNone/>
            </a:pPr>
            <a:endParaRPr lang="fr-FR" dirty="0" smtClean="0"/>
          </a:p>
          <a:p>
            <a:pPr marL="68580" indent="0">
              <a:buNone/>
            </a:pPr>
            <a:endParaRPr lang="fr-FR" dirty="0"/>
          </a:p>
          <a:p>
            <a:pPr lvl="0">
              <a:buClr>
                <a:srgbClr val="86CE24"/>
              </a:buClr>
            </a:pPr>
            <a:r>
              <a:rPr lang="fr-FR" b="1" dirty="0">
                <a:solidFill>
                  <a:srgbClr val="000000"/>
                </a:solidFill>
              </a:rPr>
              <a:t>Tarifs modifiés au </a:t>
            </a:r>
            <a:r>
              <a:rPr lang="fr-FR" b="1" dirty="0" smtClean="0">
                <a:solidFill>
                  <a:srgbClr val="000000"/>
                </a:solidFill>
              </a:rPr>
              <a:t>01/08/2023, </a:t>
            </a:r>
            <a:r>
              <a:rPr lang="fr-FR" b="1" dirty="0">
                <a:solidFill>
                  <a:srgbClr val="000000"/>
                </a:solidFill>
              </a:rPr>
              <a:t>donc </a:t>
            </a:r>
            <a:r>
              <a:rPr lang="fr-FR" b="1" u="sng" dirty="0">
                <a:solidFill>
                  <a:srgbClr val="000000"/>
                </a:solidFill>
              </a:rPr>
              <a:t>effet hausse plus important </a:t>
            </a:r>
            <a:r>
              <a:rPr lang="fr-FR" b="1" dirty="0">
                <a:solidFill>
                  <a:srgbClr val="000000"/>
                </a:solidFill>
              </a:rPr>
              <a:t>que si modifications en début d’année</a:t>
            </a:r>
          </a:p>
          <a:p>
            <a:pPr lvl="0">
              <a:buClr>
                <a:srgbClr val="86CE24"/>
              </a:buClr>
              <a:buFont typeface="Symbol" panose="05050102010706020507" pitchFamily="18" charset="2"/>
              <a:buChar char="Þ"/>
            </a:pPr>
            <a:r>
              <a:rPr lang="fr-FR" b="1" u="sng" dirty="0">
                <a:solidFill>
                  <a:srgbClr val="000000"/>
                </a:solidFill>
              </a:rPr>
              <a:t>Sur l’année, au global (tarifs 1 et 2 lit(s))</a:t>
            </a:r>
            <a:r>
              <a:rPr lang="fr-FR" b="1" dirty="0">
                <a:solidFill>
                  <a:srgbClr val="000000"/>
                </a:solidFill>
              </a:rPr>
              <a:t> : + </a:t>
            </a:r>
            <a:r>
              <a:rPr lang="fr-FR" b="1" dirty="0" smtClean="0">
                <a:solidFill>
                  <a:srgbClr val="000000"/>
                </a:solidFill>
              </a:rPr>
              <a:t>1,96 </a:t>
            </a:r>
            <a:r>
              <a:rPr lang="fr-FR" b="1" dirty="0">
                <a:solidFill>
                  <a:srgbClr val="000000"/>
                </a:solidFill>
              </a:rPr>
              <a:t>€/jour en hébergement et +</a:t>
            </a:r>
            <a:r>
              <a:rPr lang="fr-FR" b="1" dirty="0" smtClean="0">
                <a:solidFill>
                  <a:srgbClr val="000000"/>
                </a:solidFill>
              </a:rPr>
              <a:t>0,29 </a:t>
            </a:r>
            <a:r>
              <a:rPr lang="fr-FR" b="1" dirty="0">
                <a:solidFill>
                  <a:srgbClr val="000000"/>
                </a:solidFill>
              </a:rPr>
              <a:t>€ pour le ticket modérateur</a:t>
            </a:r>
          </a:p>
          <a:p>
            <a:pPr marL="68580" indent="0">
              <a:buNone/>
            </a:pPr>
            <a:endParaRPr lang="fr-FR" dirty="0" smtClean="0"/>
          </a:p>
        </p:txBody>
      </p:sp>
    </p:spTree>
    <p:extLst>
      <p:ext uri="{BB962C8B-B14F-4D97-AF65-F5344CB8AC3E}">
        <p14:creationId xmlns:p14="http://schemas.microsoft.com/office/powerpoint/2010/main" val="352376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10098"/>
            <a:ext cx="7772400" cy="274042"/>
          </a:xfrm>
        </p:spPr>
        <p:txBody>
          <a:bodyPr>
            <a:normAutofit fontScale="90000"/>
          </a:bodyPr>
          <a:lstStyle/>
          <a:p>
            <a:pPr algn="ctr"/>
            <a:r>
              <a:rPr lang="fr-FR" dirty="0" smtClean="0"/>
              <a:t>TARIFS PREVISIONNELS</a:t>
            </a:r>
            <a:endParaRPr lang="fr-FR" dirty="0"/>
          </a:p>
        </p:txBody>
      </p:sp>
      <p:sp>
        <p:nvSpPr>
          <p:cNvPr id="5" name="ZoneTexte 4"/>
          <p:cNvSpPr txBox="1"/>
          <p:nvPr/>
        </p:nvSpPr>
        <p:spPr>
          <a:xfrm>
            <a:off x="395536" y="3284984"/>
            <a:ext cx="8496944" cy="3290644"/>
          </a:xfrm>
          <a:prstGeom prst="rect">
            <a:avLst/>
          </a:prstGeom>
          <a:noFill/>
        </p:spPr>
        <p:txBody>
          <a:bodyPr wrap="square" rtlCol="0">
            <a:spAutoFit/>
          </a:bodyPr>
          <a:lstStyle/>
          <a:p>
            <a:r>
              <a:rPr lang="fr-FR" dirty="0" smtClean="0">
                <a:latin typeface="+mn-lt"/>
              </a:rPr>
              <a:t>NB : </a:t>
            </a:r>
          </a:p>
          <a:p>
            <a:r>
              <a:rPr lang="fr-FR" u="sng" dirty="0">
                <a:latin typeface="+mn-lt"/>
              </a:rPr>
              <a:t>Tarif HEB en année </a:t>
            </a:r>
            <a:r>
              <a:rPr lang="fr-FR" u="sng" dirty="0" smtClean="0">
                <a:latin typeface="+mn-lt"/>
              </a:rPr>
              <a:t>pleine 2019-2022</a:t>
            </a:r>
          </a:p>
          <a:p>
            <a:r>
              <a:rPr lang="fr-FR" dirty="0" smtClean="0">
                <a:latin typeface="+mn-lt"/>
              </a:rPr>
              <a:t>54,48 € en 2019</a:t>
            </a:r>
          </a:p>
          <a:p>
            <a:r>
              <a:rPr lang="fr-FR" dirty="0" smtClean="0">
                <a:latin typeface="+mn-lt"/>
              </a:rPr>
              <a:t>54,55 € en 2020 </a:t>
            </a:r>
            <a:r>
              <a:rPr lang="fr-FR" dirty="0">
                <a:latin typeface="+mn-lt"/>
              </a:rPr>
              <a:t>54,74 </a:t>
            </a:r>
            <a:r>
              <a:rPr lang="fr-FR" dirty="0" smtClean="0">
                <a:latin typeface="+mn-lt"/>
              </a:rPr>
              <a:t>€ en 2021</a:t>
            </a:r>
          </a:p>
          <a:p>
            <a:r>
              <a:rPr lang="fr-FR" dirty="0" smtClean="0">
                <a:latin typeface="+mn-lt"/>
              </a:rPr>
              <a:t>55,50 € en 2022</a:t>
            </a:r>
          </a:p>
          <a:p>
            <a:pPr marL="285750" indent="-285750">
              <a:buFont typeface="Symbol" panose="05050102010706020507" pitchFamily="18" charset="2"/>
              <a:buChar char="Þ"/>
            </a:pPr>
            <a:r>
              <a:rPr lang="fr-FR" dirty="0" smtClean="0">
                <a:latin typeface="+mn-lt"/>
              </a:rPr>
              <a:t>Évolution modérée</a:t>
            </a:r>
          </a:p>
          <a:p>
            <a:pPr marL="68580" lvl="0" fontAlgn="auto">
              <a:spcBef>
                <a:spcPts val="700"/>
              </a:spcBef>
              <a:spcAft>
                <a:spcPts val="0"/>
              </a:spcAft>
              <a:buClr>
                <a:srgbClr val="86CE24"/>
              </a:buClr>
              <a:buSzPct val="85000"/>
            </a:pPr>
            <a:r>
              <a:rPr lang="fr-FR" sz="1900" dirty="0">
                <a:solidFill>
                  <a:srgbClr val="000000"/>
                </a:solidFill>
                <a:latin typeface="Georgia"/>
              </a:rPr>
              <a:t>Les tarifs resteraient pour le moment stables sur 2024. Pour 2025, 2026 et 2027 : +0.2o% par </a:t>
            </a:r>
            <a:r>
              <a:rPr lang="fr-FR" sz="1900" dirty="0" smtClean="0">
                <a:solidFill>
                  <a:srgbClr val="000000"/>
                </a:solidFill>
                <a:latin typeface="Georgia"/>
              </a:rPr>
              <a:t>an. Il a été proposé à la direction une augmentation de +0,85%/an =&gt; refus car pas encore d’estimation du coût des travaux sur le prix de journée.</a:t>
            </a:r>
            <a:endParaRPr lang="fr-FR" sz="1900" dirty="0">
              <a:solidFill>
                <a:srgbClr val="000000"/>
              </a:solidFill>
              <a:latin typeface="Georgia"/>
            </a:endParaRPr>
          </a:p>
          <a:p>
            <a:endParaRPr lang="fr-FR" dirty="0">
              <a:latin typeface="+mn-lt"/>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188594663"/>
              </p:ext>
            </p:extLst>
          </p:nvPr>
        </p:nvGraphicFramePr>
        <p:xfrm>
          <a:off x="35495" y="980728"/>
          <a:ext cx="9001001" cy="1870647"/>
        </p:xfrm>
        <a:graphic>
          <a:graphicData uri="http://schemas.openxmlformats.org/drawingml/2006/table">
            <a:tbl>
              <a:tblPr firstRow="1" firstCol="1" bandRow="1">
                <a:tableStyleId>{5C22544A-7EE6-4342-B048-85BDC9FD1C3A}</a:tableStyleId>
              </a:tblPr>
              <a:tblGrid>
                <a:gridCol w="1169051">
                  <a:extLst>
                    <a:ext uri="{9D8B030D-6E8A-4147-A177-3AD203B41FA5}">
                      <a16:colId xmlns:a16="http://schemas.microsoft.com/office/drawing/2014/main" val="437732560"/>
                    </a:ext>
                  </a:extLst>
                </a:gridCol>
                <a:gridCol w="865728">
                  <a:extLst>
                    <a:ext uri="{9D8B030D-6E8A-4147-A177-3AD203B41FA5}">
                      <a16:colId xmlns:a16="http://schemas.microsoft.com/office/drawing/2014/main" val="1632712160"/>
                    </a:ext>
                  </a:extLst>
                </a:gridCol>
                <a:gridCol w="763191">
                  <a:extLst>
                    <a:ext uri="{9D8B030D-6E8A-4147-A177-3AD203B41FA5}">
                      <a16:colId xmlns:a16="http://schemas.microsoft.com/office/drawing/2014/main" val="1813991993"/>
                    </a:ext>
                  </a:extLst>
                </a:gridCol>
                <a:gridCol w="762594">
                  <a:extLst>
                    <a:ext uri="{9D8B030D-6E8A-4147-A177-3AD203B41FA5}">
                      <a16:colId xmlns:a16="http://schemas.microsoft.com/office/drawing/2014/main" val="3157232304"/>
                    </a:ext>
                  </a:extLst>
                </a:gridCol>
                <a:gridCol w="681849">
                  <a:extLst>
                    <a:ext uri="{9D8B030D-6E8A-4147-A177-3AD203B41FA5}">
                      <a16:colId xmlns:a16="http://schemas.microsoft.com/office/drawing/2014/main" val="1347737470"/>
                    </a:ext>
                  </a:extLst>
                </a:gridCol>
                <a:gridCol w="962963">
                  <a:extLst>
                    <a:ext uri="{9D8B030D-6E8A-4147-A177-3AD203B41FA5}">
                      <a16:colId xmlns:a16="http://schemas.microsoft.com/office/drawing/2014/main" val="3441918372"/>
                    </a:ext>
                  </a:extLst>
                </a:gridCol>
                <a:gridCol w="970737">
                  <a:extLst>
                    <a:ext uri="{9D8B030D-6E8A-4147-A177-3AD203B41FA5}">
                      <a16:colId xmlns:a16="http://schemas.microsoft.com/office/drawing/2014/main" val="619270173"/>
                    </a:ext>
                  </a:extLst>
                </a:gridCol>
                <a:gridCol w="779341">
                  <a:extLst>
                    <a:ext uri="{9D8B030D-6E8A-4147-A177-3AD203B41FA5}">
                      <a16:colId xmlns:a16="http://schemas.microsoft.com/office/drawing/2014/main" val="3062262196"/>
                    </a:ext>
                  </a:extLst>
                </a:gridCol>
                <a:gridCol w="681849">
                  <a:extLst>
                    <a:ext uri="{9D8B030D-6E8A-4147-A177-3AD203B41FA5}">
                      <a16:colId xmlns:a16="http://schemas.microsoft.com/office/drawing/2014/main" val="2194168436"/>
                    </a:ext>
                  </a:extLst>
                </a:gridCol>
                <a:gridCol w="681849">
                  <a:extLst>
                    <a:ext uri="{9D8B030D-6E8A-4147-A177-3AD203B41FA5}">
                      <a16:colId xmlns:a16="http://schemas.microsoft.com/office/drawing/2014/main" val="197300503"/>
                    </a:ext>
                  </a:extLst>
                </a:gridCol>
                <a:gridCol w="681849">
                  <a:extLst>
                    <a:ext uri="{9D8B030D-6E8A-4147-A177-3AD203B41FA5}">
                      <a16:colId xmlns:a16="http://schemas.microsoft.com/office/drawing/2014/main" val="2414046038"/>
                    </a:ext>
                  </a:extLst>
                </a:gridCol>
              </a:tblGrid>
              <a:tr h="867554">
                <a:tc>
                  <a:txBody>
                    <a:bodyPr/>
                    <a:lstStyle/>
                    <a:p>
                      <a:pPr algn="ctr">
                        <a:lnSpc>
                          <a:spcPct val="107000"/>
                        </a:lnSpc>
                        <a:spcAft>
                          <a:spcPts val="0"/>
                        </a:spcAft>
                      </a:pPr>
                      <a:r>
                        <a:rPr lang="fr-FR" sz="1400" dirty="0">
                          <a:effectLst/>
                        </a:rPr>
                        <a:t>Détails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dirty="0">
                          <a:effectLst/>
                        </a:rPr>
                        <a:t>ERRD 2019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a:effectLst/>
                        </a:rPr>
                        <a:t>ERRD 2020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dirty="0">
                          <a:effectLst/>
                        </a:rPr>
                        <a:t>ERRD 2021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dirty="0">
                          <a:effectLst/>
                        </a:rPr>
                        <a:t>BP 2022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a:effectLst/>
                        </a:rPr>
                        <a:t>BP 2022 (au 01/07/2022)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a:effectLst/>
                        </a:rPr>
                        <a:t>BP 2023 (au 01/08/2023)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a:effectLst/>
                        </a:rPr>
                        <a:t>BP 2024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a:effectLst/>
                        </a:rPr>
                        <a:t>BP 2025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a:effectLst/>
                        </a:rPr>
                        <a:t>BP 2026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ctr">
                        <a:lnSpc>
                          <a:spcPct val="107000"/>
                        </a:lnSpc>
                        <a:spcAft>
                          <a:spcPts val="0"/>
                        </a:spcAft>
                      </a:pPr>
                      <a:r>
                        <a:rPr lang="fr-FR" sz="1400">
                          <a:effectLst/>
                        </a:rPr>
                        <a:t>BP 2027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extLst>
                  <a:ext uri="{0D108BD9-81ED-4DB2-BD59-A6C34878D82A}">
                    <a16:rowId xmlns:a16="http://schemas.microsoft.com/office/drawing/2014/main" val="1632683427"/>
                  </a:ext>
                </a:extLst>
              </a:tr>
              <a:tr h="788630">
                <a:tc>
                  <a:txBody>
                    <a:bodyPr/>
                    <a:lstStyle/>
                    <a:p>
                      <a:pPr>
                        <a:lnSpc>
                          <a:spcPct val="107000"/>
                        </a:lnSpc>
                        <a:spcAft>
                          <a:spcPts val="0"/>
                        </a:spcAft>
                      </a:pPr>
                      <a:r>
                        <a:rPr lang="fr-FR" sz="1200" dirty="0">
                          <a:effectLst/>
                        </a:rPr>
                        <a:t>Tarif à charge du </a:t>
                      </a:r>
                      <a:r>
                        <a:rPr lang="fr-FR" sz="1200" dirty="0" smtClean="0">
                          <a:effectLst/>
                        </a:rPr>
                        <a:t>résident (HEB + ticket modérateur DEP)</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60,34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60,29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60,47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60</a:t>
                      </a:r>
                      <a:r>
                        <a:rPr lang="fr-FR" sz="2000" dirty="0" smtClean="0">
                          <a:effectLst/>
                        </a:rPr>
                        <a:t>,</a:t>
                      </a:r>
                    </a:p>
                    <a:p>
                      <a:pPr algn="r">
                        <a:lnSpc>
                          <a:spcPct val="107000"/>
                        </a:lnSpc>
                        <a:spcAft>
                          <a:spcPts val="0"/>
                        </a:spcAft>
                      </a:pPr>
                      <a:r>
                        <a:rPr lang="fr-FR" sz="2000" dirty="0" smtClean="0">
                          <a:effectLst/>
                        </a:rPr>
                        <a:t>47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61</a:t>
                      </a:r>
                      <a:r>
                        <a:rPr lang="fr-FR" sz="2000" dirty="0" smtClean="0">
                          <a:effectLst/>
                        </a:rPr>
                        <a:t>,</a:t>
                      </a:r>
                    </a:p>
                    <a:p>
                      <a:pPr algn="r">
                        <a:lnSpc>
                          <a:spcPct val="107000"/>
                        </a:lnSpc>
                        <a:spcAft>
                          <a:spcPts val="0"/>
                        </a:spcAft>
                      </a:pPr>
                      <a:r>
                        <a:rPr lang="fr-FR" sz="2000" dirty="0" smtClean="0">
                          <a:effectLst/>
                        </a:rPr>
                        <a:t>11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63</a:t>
                      </a:r>
                      <a:r>
                        <a:rPr lang="fr-FR" sz="2000" dirty="0" smtClean="0">
                          <a:effectLst/>
                        </a:rPr>
                        <a:t>,</a:t>
                      </a:r>
                    </a:p>
                    <a:p>
                      <a:pPr algn="r">
                        <a:lnSpc>
                          <a:spcPct val="107000"/>
                        </a:lnSpc>
                        <a:spcAft>
                          <a:spcPts val="0"/>
                        </a:spcAft>
                      </a:pPr>
                      <a:r>
                        <a:rPr lang="fr-FR" sz="2000" dirty="0" smtClean="0">
                          <a:effectLst/>
                        </a:rPr>
                        <a:t>07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65</a:t>
                      </a:r>
                      <a:r>
                        <a:rPr lang="fr-FR" sz="2000" dirty="0" smtClean="0">
                          <a:effectLst/>
                        </a:rPr>
                        <a:t>,</a:t>
                      </a:r>
                    </a:p>
                    <a:p>
                      <a:pPr algn="r">
                        <a:lnSpc>
                          <a:spcPct val="107000"/>
                        </a:lnSpc>
                        <a:spcAft>
                          <a:spcPts val="0"/>
                        </a:spcAft>
                      </a:pPr>
                      <a:r>
                        <a:rPr lang="fr-FR" sz="2000" dirty="0" smtClean="0">
                          <a:effectLst/>
                        </a:rPr>
                        <a:t>12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65</a:t>
                      </a:r>
                      <a:r>
                        <a:rPr lang="fr-FR" sz="2000" dirty="0" smtClean="0">
                          <a:effectLst/>
                        </a:rPr>
                        <a:t>,</a:t>
                      </a:r>
                    </a:p>
                    <a:p>
                      <a:pPr algn="r">
                        <a:lnSpc>
                          <a:spcPct val="107000"/>
                        </a:lnSpc>
                        <a:spcAft>
                          <a:spcPts val="0"/>
                        </a:spcAft>
                      </a:pPr>
                      <a:r>
                        <a:rPr lang="fr-FR" sz="2000" dirty="0" smtClean="0">
                          <a:effectLst/>
                        </a:rPr>
                        <a:t>24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65</a:t>
                      </a:r>
                      <a:r>
                        <a:rPr lang="fr-FR" sz="2000" dirty="0" smtClean="0">
                          <a:effectLst/>
                        </a:rPr>
                        <a:t>,</a:t>
                      </a:r>
                    </a:p>
                    <a:p>
                      <a:pPr algn="r">
                        <a:lnSpc>
                          <a:spcPct val="107000"/>
                        </a:lnSpc>
                        <a:spcAft>
                          <a:spcPts val="0"/>
                        </a:spcAft>
                      </a:pPr>
                      <a:r>
                        <a:rPr lang="fr-FR" sz="2000" dirty="0" smtClean="0">
                          <a:effectLst/>
                        </a:rPr>
                        <a:t>36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tc>
                  <a:txBody>
                    <a:bodyPr/>
                    <a:lstStyle/>
                    <a:p>
                      <a:pPr algn="r">
                        <a:lnSpc>
                          <a:spcPct val="107000"/>
                        </a:lnSpc>
                        <a:spcAft>
                          <a:spcPts val="0"/>
                        </a:spcAft>
                      </a:pPr>
                      <a:r>
                        <a:rPr lang="fr-FR" sz="2000" dirty="0">
                          <a:effectLst/>
                        </a:rPr>
                        <a:t>65</a:t>
                      </a:r>
                      <a:r>
                        <a:rPr lang="fr-FR" sz="2000" dirty="0" smtClean="0">
                          <a:effectLst/>
                        </a:rPr>
                        <a:t>,</a:t>
                      </a:r>
                    </a:p>
                    <a:p>
                      <a:pPr algn="r">
                        <a:lnSpc>
                          <a:spcPct val="107000"/>
                        </a:lnSpc>
                        <a:spcAft>
                          <a:spcPts val="0"/>
                        </a:spcAft>
                      </a:pPr>
                      <a:r>
                        <a:rPr lang="fr-FR" sz="2000" dirty="0" smtClean="0">
                          <a:effectLst/>
                        </a:rPr>
                        <a:t>48</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211" marR="36211" marT="0" marB="0" anchor="b"/>
                </a:tc>
                <a:extLst>
                  <a:ext uri="{0D108BD9-81ED-4DB2-BD59-A6C34878D82A}">
                    <a16:rowId xmlns:a16="http://schemas.microsoft.com/office/drawing/2014/main" val="3659479826"/>
                  </a:ext>
                </a:extLst>
              </a:tr>
            </a:tbl>
          </a:graphicData>
        </a:graphic>
      </p:graphicFrame>
    </p:spTree>
    <p:extLst>
      <p:ext uri="{BB962C8B-B14F-4D97-AF65-F5344CB8AC3E}">
        <p14:creationId xmlns:p14="http://schemas.microsoft.com/office/powerpoint/2010/main" val="1962263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808" y="0"/>
            <a:ext cx="7772400" cy="1052736"/>
          </a:xfrm>
        </p:spPr>
        <p:txBody>
          <a:bodyPr>
            <a:normAutofit fontScale="90000"/>
          </a:bodyPr>
          <a:lstStyle/>
          <a:p>
            <a:r>
              <a:rPr lang="fr-FR" b="1" dirty="0" smtClean="0"/>
              <a:t>ANNONCES DEPARTEMENT POUR 2023</a:t>
            </a:r>
            <a:endParaRPr lang="fr-FR" dirty="0"/>
          </a:p>
        </p:txBody>
      </p:sp>
      <p:sp>
        <p:nvSpPr>
          <p:cNvPr id="3" name="Espace réservé du contenu 2"/>
          <p:cNvSpPr>
            <a:spLocks noGrp="1"/>
          </p:cNvSpPr>
          <p:nvPr>
            <p:ph idx="1"/>
          </p:nvPr>
        </p:nvSpPr>
        <p:spPr>
          <a:xfrm>
            <a:off x="251520" y="1052736"/>
            <a:ext cx="8784976" cy="5544615"/>
          </a:xfrm>
        </p:spPr>
        <p:txBody>
          <a:bodyPr>
            <a:normAutofit/>
          </a:bodyPr>
          <a:lstStyle/>
          <a:p>
            <a:pPr hangingPunct="0"/>
            <a:r>
              <a:rPr lang="fr-FR" b="1" u="sng" dirty="0"/>
              <a:t> </a:t>
            </a:r>
            <a:r>
              <a:rPr lang="fr-FR" u="sng" dirty="0" smtClean="0"/>
              <a:t>Mail 26/05/2023 du Département</a:t>
            </a:r>
          </a:p>
          <a:p>
            <a:pPr marL="68580" indent="0" algn="ctr" hangingPunct="0">
              <a:buNone/>
            </a:pPr>
            <a:r>
              <a:rPr lang="fr-FR" b="1" dirty="0" smtClean="0"/>
              <a:t>TRAVAUX</a:t>
            </a:r>
          </a:p>
          <a:p>
            <a:pPr marL="68580" indent="0" algn="ctr" hangingPunct="0">
              <a:buNone/>
            </a:pPr>
            <a:r>
              <a:rPr lang="fr-FR" b="1" dirty="0" smtClean="0"/>
              <a:t> </a:t>
            </a:r>
            <a:r>
              <a:rPr lang="fr-FR" i="1" dirty="0" smtClean="0"/>
              <a:t>« </a:t>
            </a:r>
            <a:r>
              <a:rPr lang="fr-FR" b="1" i="1" dirty="0" smtClean="0"/>
              <a:t>Les </a:t>
            </a:r>
            <a:r>
              <a:rPr lang="fr-FR" b="1" i="1" dirty="0" err="1"/>
              <a:t>Ehpads</a:t>
            </a:r>
            <a:r>
              <a:rPr lang="fr-FR" b="1" i="1" dirty="0"/>
              <a:t> sont confrontés, plus que jamais, à une situation financière dégradée. </a:t>
            </a:r>
            <a:r>
              <a:rPr lang="fr-FR" i="1" dirty="0"/>
              <a:t>Conscient de l’importance du service rendu à la population et dans l’intérêt de préserver vos structures, le président du Département de la Manche a annoncé des actions de soutien sans précédent. Ainsi, lors de la session plénière du 23 juin prochain, les élus vont voter pour :</a:t>
            </a:r>
          </a:p>
          <a:p>
            <a:pPr marL="68580" indent="0" hangingPunct="0">
              <a:buNone/>
            </a:pPr>
            <a:r>
              <a:rPr lang="fr-FR" b="1" i="1" dirty="0" smtClean="0"/>
              <a:t>* la </a:t>
            </a:r>
            <a:r>
              <a:rPr lang="fr-FR" b="1" i="1" dirty="0"/>
              <a:t>poursuite de l’aide à l’investissement à destination des EHPAD à hauteur de six millions d’euros pour la période 2026-2028 ;</a:t>
            </a:r>
          </a:p>
          <a:p>
            <a:pPr marL="68580" indent="0">
              <a:buNone/>
            </a:pPr>
            <a:r>
              <a:rPr lang="fr-FR" b="1" i="1" dirty="0" smtClean="0"/>
              <a:t>* l’autorisation </a:t>
            </a:r>
            <a:r>
              <a:rPr lang="fr-FR" b="1" i="1" dirty="0"/>
              <a:t>du dépassement du taux de 6% en cas de travaux et dans le cadre d’une subvention d’investissement limitée, sans excéder un tarif hébergement de 70 € pour une reconstruction </a:t>
            </a:r>
            <a:r>
              <a:rPr lang="fr-FR" b="1" i="1" dirty="0" smtClean="0"/>
              <a:t>totale »</a:t>
            </a:r>
            <a:endParaRPr lang="fr-FR" b="1" i="1" dirty="0"/>
          </a:p>
          <a:p>
            <a:endParaRPr lang="fr-FR" dirty="0"/>
          </a:p>
        </p:txBody>
      </p:sp>
    </p:spTree>
    <p:extLst>
      <p:ext uri="{BB962C8B-B14F-4D97-AF65-F5344CB8AC3E}">
        <p14:creationId xmlns:p14="http://schemas.microsoft.com/office/powerpoint/2010/main" val="258671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1676400"/>
            <a:ext cx="4320480" cy="1524000"/>
          </a:xfrm>
        </p:spPr>
        <p:txBody>
          <a:bodyPr>
            <a:normAutofit/>
          </a:bodyPr>
          <a:lstStyle/>
          <a:p>
            <a:r>
              <a:rPr lang="fr-FR" b="1" dirty="0" smtClean="0"/>
              <a:t>i/ Axes PROJET ETABLISSEMENT</a:t>
            </a:r>
            <a:endParaRPr lang="fr-FR" b="1"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3172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1676400"/>
            <a:ext cx="4248472" cy="1524000"/>
          </a:xfrm>
        </p:spPr>
        <p:txBody>
          <a:bodyPr>
            <a:normAutofit/>
          </a:bodyPr>
          <a:lstStyle/>
          <a:p>
            <a:r>
              <a:rPr lang="fr-FR" b="1" dirty="0" smtClean="0"/>
              <a:t>III/ point </a:t>
            </a:r>
            <a:r>
              <a:rPr lang="fr-FR" b="1" dirty="0" err="1" smtClean="0"/>
              <a:t>covid</a:t>
            </a:r>
            <a:endParaRPr lang="fr-FR" b="1" dirty="0"/>
          </a:p>
        </p:txBody>
      </p:sp>
      <p:sp>
        <p:nvSpPr>
          <p:cNvPr id="3" name="Sous-titre 2"/>
          <p:cNvSpPr>
            <a:spLocks noGrp="1"/>
          </p:cNvSpPr>
          <p:nvPr>
            <p:ph type="subTitle" idx="1"/>
          </p:nvPr>
        </p:nvSpPr>
        <p:spPr/>
        <p:txBody>
          <a:bodyPr/>
          <a:lstStyle/>
          <a:p>
            <a:pPr algn="ctr"/>
            <a:endParaRPr lang="fr-FR" i="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1100" y="3354386"/>
            <a:ext cx="3048000" cy="1524000"/>
          </a:xfrm>
          <a:prstGeom prst="rect">
            <a:avLst/>
          </a:prstGeom>
        </p:spPr>
      </p:pic>
    </p:spTree>
    <p:extLst>
      <p:ext uri="{BB962C8B-B14F-4D97-AF65-F5344CB8AC3E}">
        <p14:creationId xmlns:p14="http://schemas.microsoft.com/office/powerpoint/2010/main" val="168490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1804" y="0"/>
            <a:ext cx="7772400" cy="1143000"/>
          </a:xfrm>
        </p:spPr>
        <p:txBody>
          <a:bodyPr>
            <a:normAutofit fontScale="90000"/>
          </a:bodyPr>
          <a:lstStyle/>
          <a:p>
            <a:r>
              <a:rPr lang="fr-FR" dirty="0"/>
              <a:t>SITUATION REGIONALE au  </a:t>
            </a:r>
            <a:r>
              <a:rPr lang="fr-FR" dirty="0" smtClean="0"/>
              <a:t>11/10/2023</a:t>
            </a:r>
            <a:endParaRPr lang="fr-FR" dirty="0"/>
          </a:p>
        </p:txBody>
      </p:sp>
      <p:sp>
        <p:nvSpPr>
          <p:cNvPr id="3" name="Espace réservé du contenu 2"/>
          <p:cNvSpPr>
            <a:spLocks noGrp="1"/>
          </p:cNvSpPr>
          <p:nvPr>
            <p:ph idx="1"/>
          </p:nvPr>
        </p:nvSpPr>
        <p:spPr>
          <a:xfrm>
            <a:off x="251520" y="980728"/>
            <a:ext cx="8712968" cy="5544615"/>
          </a:xfrm>
        </p:spPr>
        <p:txBody>
          <a:bodyPr/>
          <a:lstStyle/>
          <a:p>
            <a:pPr marL="68580" indent="0">
              <a:buNone/>
            </a:pPr>
            <a:r>
              <a:rPr lang="fr-FR" u="sng" dirty="0"/>
              <a:t>Extrait </a:t>
            </a:r>
            <a:r>
              <a:rPr lang="fr-FR" u="sng" dirty="0" smtClean="0"/>
              <a:t>« Analyse </a:t>
            </a:r>
            <a:r>
              <a:rPr lang="fr-FR" u="sng" dirty="0"/>
              <a:t>synthétique des indicateurs de surveillance épidémiologique en </a:t>
            </a:r>
            <a:r>
              <a:rPr lang="fr-FR" u="sng" dirty="0" smtClean="0"/>
              <a:t>Normandie pour </a:t>
            </a:r>
            <a:r>
              <a:rPr lang="fr-FR" u="sng" dirty="0"/>
              <a:t>la semaine 40-2023 (du 02 au 08 </a:t>
            </a:r>
            <a:r>
              <a:rPr lang="fr-FR" u="sng" dirty="0" smtClean="0"/>
              <a:t>octobre » - Santé Publique France</a:t>
            </a:r>
            <a:endParaRPr lang="fr-FR" u="sng" dirty="0"/>
          </a:p>
          <a:p>
            <a:r>
              <a:rPr lang="fr-FR" b="1" dirty="0"/>
              <a:t>SARS-CoV-2 (Covid-19) : </a:t>
            </a:r>
            <a:r>
              <a:rPr lang="fr-FR" dirty="0"/>
              <a:t>l’activité pour Covid-19 est en baisse chez SOS Médecins, stable dans les services d’urgences. Le taux d’incidence régional se stabilise à un niveau </a:t>
            </a:r>
            <a:r>
              <a:rPr lang="fr-FR" b="1" dirty="0"/>
              <a:t>proche de 40 cas / 100 000 habitants</a:t>
            </a:r>
            <a:r>
              <a:rPr lang="fr-FR" dirty="0"/>
              <a:t> (données des laboratoires de ville et hospitaliers uniquement). Le pic de la vague épidémique en cours dans la région est possiblement atteint. </a:t>
            </a:r>
            <a:endParaRPr lang="fr-FR" dirty="0" smtClean="0"/>
          </a:p>
          <a:p>
            <a:pPr marL="68580" indent="0">
              <a:buNone/>
            </a:pPr>
            <a:endParaRPr lang="fr-FR" dirty="0"/>
          </a:p>
        </p:txBody>
      </p:sp>
      <p:pic>
        <p:nvPicPr>
          <p:cNvPr id="4" name="Image 3"/>
          <p:cNvPicPr>
            <a:picLocks noChangeAspect="1"/>
          </p:cNvPicPr>
          <p:nvPr/>
        </p:nvPicPr>
        <p:blipFill>
          <a:blip r:embed="rId3"/>
          <a:stretch>
            <a:fillRect/>
          </a:stretch>
        </p:blipFill>
        <p:spPr>
          <a:xfrm>
            <a:off x="1547664" y="3861048"/>
            <a:ext cx="7403008" cy="2846857"/>
          </a:xfrm>
          <a:prstGeom prst="rect">
            <a:avLst/>
          </a:prstGeom>
        </p:spPr>
      </p:pic>
    </p:spTree>
    <p:extLst>
      <p:ext uri="{BB962C8B-B14F-4D97-AF65-F5344CB8AC3E}">
        <p14:creationId xmlns:p14="http://schemas.microsoft.com/office/powerpoint/2010/main" val="1049381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652" y="22300"/>
            <a:ext cx="7772400" cy="1143000"/>
          </a:xfrm>
        </p:spPr>
        <p:txBody>
          <a:bodyPr>
            <a:normAutofit fontScale="90000"/>
          </a:bodyPr>
          <a:lstStyle/>
          <a:p>
            <a:r>
              <a:rPr lang="fr-FR" dirty="0" smtClean="0"/>
              <a:t>VACCINATION </a:t>
            </a:r>
            <a:r>
              <a:rPr lang="fr-FR" dirty="0" smtClean="0"/>
              <a:t>COVID AU </a:t>
            </a:r>
            <a:r>
              <a:rPr lang="fr-FR" dirty="0" smtClean="0"/>
              <a:t>SEIN DE L’EHPAD</a:t>
            </a:r>
            <a:endParaRPr lang="fr-FR" dirty="0"/>
          </a:p>
        </p:txBody>
      </p:sp>
      <p:sp>
        <p:nvSpPr>
          <p:cNvPr id="3" name="Espace réservé du contenu 2"/>
          <p:cNvSpPr>
            <a:spLocks noGrp="1"/>
          </p:cNvSpPr>
          <p:nvPr>
            <p:ph idx="1"/>
          </p:nvPr>
        </p:nvSpPr>
        <p:spPr>
          <a:xfrm>
            <a:off x="323528" y="1196752"/>
            <a:ext cx="8638648" cy="5328592"/>
          </a:xfrm>
        </p:spPr>
        <p:txBody>
          <a:bodyPr>
            <a:normAutofit lnSpcReduction="10000"/>
          </a:bodyPr>
          <a:lstStyle/>
          <a:p>
            <a:r>
              <a:rPr lang="fr-FR" u="sng" dirty="0" smtClean="0"/>
              <a:t>Habitants</a:t>
            </a:r>
            <a:r>
              <a:rPr lang="fr-FR" dirty="0" smtClean="0"/>
              <a:t> :</a:t>
            </a:r>
          </a:p>
          <a:p>
            <a:pPr marL="68580" indent="0">
              <a:buNone/>
            </a:pPr>
            <a:endParaRPr lang="fr-FR" dirty="0" smtClean="0"/>
          </a:p>
          <a:p>
            <a:pPr marL="68580" indent="0">
              <a:buNone/>
            </a:pPr>
            <a:endParaRPr lang="fr-FR" i="1" dirty="0"/>
          </a:p>
          <a:p>
            <a:pPr marL="68580" indent="0">
              <a:buNone/>
            </a:pPr>
            <a:endParaRPr lang="fr-FR" dirty="0" smtClean="0"/>
          </a:p>
          <a:p>
            <a:pPr marL="68580" indent="0">
              <a:buNone/>
            </a:pPr>
            <a:endParaRPr lang="fr-FR" dirty="0"/>
          </a:p>
          <a:p>
            <a:pPr marL="68580" indent="0">
              <a:buNone/>
            </a:pPr>
            <a:r>
              <a:rPr lang="fr-FR" dirty="0" smtClean="0"/>
              <a:t>- </a:t>
            </a:r>
            <a:r>
              <a:rPr lang="fr-FR" dirty="0" smtClean="0"/>
              <a:t>3 habitants ne sont pas vaccinés</a:t>
            </a:r>
          </a:p>
          <a:p>
            <a:pPr marL="68580" indent="0">
              <a:buNone/>
            </a:pPr>
            <a:r>
              <a:rPr lang="fr-FR" dirty="0" smtClean="0"/>
              <a:t>- </a:t>
            </a:r>
            <a:r>
              <a:rPr lang="fr-FR" dirty="0" smtClean="0"/>
              <a:t>Renseignement </a:t>
            </a:r>
            <a:r>
              <a:rPr lang="fr-FR" dirty="0" smtClean="0"/>
              <a:t>pris à l’entrée concernant le statut vaccinal, échanges avec la personne et si besoin avec le référent administratif</a:t>
            </a:r>
          </a:p>
          <a:p>
            <a:pPr marL="68580" indent="0">
              <a:buNone/>
            </a:pPr>
            <a:r>
              <a:rPr lang="fr-FR" dirty="0" smtClean="0"/>
              <a:t>- Respect des refus y compris si la personne a précédemment accepté des doses</a:t>
            </a:r>
            <a:endParaRPr lang="fr-FR" dirty="0"/>
          </a:p>
          <a:p>
            <a:pPr marL="68580" lvl="0" indent="0">
              <a:buClr>
                <a:srgbClr val="86CE24"/>
              </a:buClr>
              <a:buNone/>
            </a:pPr>
            <a:endParaRPr lang="fr-FR" u="sng" dirty="0">
              <a:solidFill>
                <a:srgbClr val="000000"/>
              </a:solidFill>
            </a:endParaRPr>
          </a:p>
          <a:p>
            <a:pPr lvl="0">
              <a:buClr>
                <a:srgbClr val="86CE24"/>
              </a:buClr>
            </a:pPr>
            <a:r>
              <a:rPr lang="fr-FR" u="sng" dirty="0" smtClean="0">
                <a:solidFill>
                  <a:srgbClr val="000000"/>
                </a:solidFill>
              </a:rPr>
              <a:t>Agents EHPAD et SSIAD</a:t>
            </a:r>
            <a:r>
              <a:rPr lang="fr-FR" dirty="0" smtClean="0">
                <a:solidFill>
                  <a:srgbClr val="000000"/>
                </a:solidFill>
              </a:rPr>
              <a:t>:</a:t>
            </a:r>
            <a:endParaRPr lang="fr-FR" dirty="0">
              <a:solidFill>
                <a:srgbClr val="000000"/>
              </a:solidFill>
            </a:endParaRPr>
          </a:p>
          <a:p>
            <a:pPr>
              <a:buFont typeface="Arial" panose="020B0604020202020204" pitchFamily="34" charset="0"/>
              <a:buChar char="•"/>
            </a:pPr>
            <a:r>
              <a:rPr lang="fr-FR" dirty="0" smtClean="0"/>
              <a:t>Suspension de l’obligation vaccinale</a:t>
            </a:r>
          </a:p>
          <a:p>
            <a:pPr>
              <a:buFont typeface="Arial" panose="020B0604020202020204" pitchFamily="34" charset="0"/>
              <a:buChar char="•"/>
            </a:pPr>
            <a:r>
              <a:rPr lang="fr-FR" dirty="0" smtClean="0"/>
              <a:t>Ensemble des agents présents ont reçu a minima 2 ou 3 doses, en fonction de leur schéma vaccinal</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12250634"/>
              </p:ext>
            </p:extLst>
          </p:nvPr>
        </p:nvGraphicFramePr>
        <p:xfrm>
          <a:off x="2479303" y="1196752"/>
          <a:ext cx="6482873" cy="1703070"/>
        </p:xfrm>
        <a:graphic>
          <a:graphicData uri="http://schemas.openxmlformats.org/drawingml/2006/table">
            <a:tbl>
              <a:tblPr>
                <a:tableStyleId>{5C22544A-7EE6-4342-B048-85BDC9FD1C3A}</a:tableStyleId>
              </a:tblPr>
              <a:tblGrid>
                <a:gridCol w="2342162">
                  <a:extLst>
                    <a:ext uri="{9D8B030D-6E8A-4147-A177-3AD203B41FA5}">
                      <a16:colId xmlns:a16="http://schemas.microsoft.com/office/drawing/2014/main" val="724459327"/>
                    </a:ext>
                  </a:extLst>
                </a:gridCol>
                <a:gridCol w="405841">
                  <a:extLst>
                    <a:ext uri="{9D8B030D-6E8A-4147-A177-3AD203B41FA5}">
                      <a16:colId xmlns:a16="http://schemas.microsoft.com/office/drawing/2014/main" val="3837838346"/>
                    </a:ext>
                  </a:extLst>
                </a:gridCol>
                <a:gridCol w="3734870">
                  <a:extLst>
                    <a:ext uri="{9D8B030D-6E8A-4147-A177-3AD203B41FA5}">
                      <a16:colId xmlns:a16="http://schemas.microsoft.com/office/drawing/2014/main" val="2815747620"/>
                    </a:ext>
                  </a:extLst>
                </a:gridCol>
              </a:tblGrid>
              <a:tr h="242322">
                <a:tc gridSpan="2">
                  <a:txBody>
                    <a:bodyPr/>
                    <a:lstStyle/>
                    <a:p>
                      <a:pPr algn="l" fontAlgn="b"/>
                      <a:r>
                        <a:rPr lang="fr-FR" sz="1800" u="none" strike="noStrike" dirty="0">
                          <a:effectLst/>
                        </a:rPr>
                        <a:t>Habitants ayant reçu : </a:t>
                      </a:r>
                      <a:endParaRPr lang="fr-FR"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a:txBody>
                    <a:bodyPr/>
                    <a:lstStyle/>
                    <a:p>
                      <a:pPr algn="l" fontAlgn="b"/>
                      <a:endParaRPr lang="fr-FR"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6192247"/>
                  </a:ext>
                </a:extLst>
              </a:tr>
              <a:tr h="242322">
                <a:tc>
                  <a:txBody>
                    <a:bodyPr/>
                    <a:lstStyle/>
                    <a:p>
                      <a:pPr algn="ctr" fontAlgn="b"/>
                      <a:r>
                        <a:rPr lang="fr-FR" sz="1800" u="none" strike="noStrike" dirty="0">
                          <a:effectLst/>
                        </a:rPr>
                        <a:t>3 doses</a:t>
                      </a:r>
                      <a:endParaRPr lang="fr-F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u="none" strike="noStrike" dirty="0">
                          <a:effectLst/>
                        </a:rPr>
                        <a:t>3</a:t>
                      </a:r>
                      <a:endParaRPr lang="fr-F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i="1" u="none" strike="noStrike" dirty="0">
                          <a:effectLst/>
                        </a:rPr>
                        <a:t>2 refus 4ème dose</a:t>
                      </a:r>
                      <a:endParaRPr lang="fr-FR"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1950249"/>
                  </a:ext>
                </a:extLst>
              </a:tr>
              <a:tr h="242322">
                <a:tc>
                  <a:txBody>
                    <a:bodyPr/>
                    <a:lstStyle/>
                    <a:p>
                      <a:pPr algn="ctr" fontAlgn="b"/>
                      <a:r>
                        <a:rPr lang="fr-FR" sz="1800" u="none" strike="noStrike">
                          <a:effectLst/>
                        </a:rPr>
                        <a:t>4 doses</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u="none" strike="noStrike" dirty="0">
                          <a:effectLst/>
                        </a:rPr>
                        <a:t>13</a:t>
                      </a:r>
                      <a:endParaRPr lang="fr-F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i="1" u="none" strike="noStrike" dirty="0">
                          <a:effectLst/>
                        </a:rPr>
                        <a:t>4 refus 5ème dose</a:t>
                      </a:r>
                      <a:endParaRPr lang="fr-FR"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7220253"/>
                  </a:ext>
                </a:extLst>
              </a:tr>
              <a:tr h="242322">
                <a:tc>
                  <a:txBody>
                    <a:bodyPr/>
                    <a:lstStyle/>
                    <a:p>
                      <a:pPr algn="ctr" fontAlgn="b"/>
                      <a:r>
                        <a:rPr lang="fr-FR" sz="1800" u="none" strike="noStrike">
                          <a:effectLst/>
                        </a:rPr>
                        <a:t>5 doses</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u="none" strike="noStrike" dirty="0">
                          <a:effectLst/>
                        </a:rPr>
                        <a:t>19</a:t>
                      </a:r>
                      <a:endParaRPr lang="fr-F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i="1" u="none" strike="noStrike" dirty="0">
                          <a:effectLst/>
                        </a:rPr>
                        <a:t>2 refus 6ème dose</a:t>
                      </a:r>
                      <a:endParaRPr lang="fr-FR"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5248153"/>
                  </a:ext>
                </a:extLst>
              </a:tr>
              <a:tr h="242322">
                <a:tc>
                  <a:txBody>
                    <a:bodyPr/>
                    <a:lstStyle/>
                    <a:p>
                      <a:pPr algn="ctr" fontAlgn="b"/>
                      <a:r>
                        <a:rPr lang="fr-FR" sz="1800" u="none" strike="noStrike">
                          <a:effectLst/>
                        </a:rPr>
                        <a:t>6 doses</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u="none" strike="noStrike">
                          <a:effectLst/>
                        </a:rPr>
                        <a:t>64</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8178342"/>
                  </a:ext>
                </a:extLst>
              </a:tr>
              <a:tr h="242322">
                <a:tc>
                  <a:txBody>
                    <a:bodyPr/>
                    <a:lstStyle/>
                    <a:p>
                      <a:pPr algn="ctr" fontAlgn="b"/>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800" b="1" u="none" strike="noStrike" dirty="0">
                          <a:effectLst/>
                        </a:rPr>
                        <a:t>99</a:t>
                      </a:r>
                      <a:endParaRPr lang="fr-FR" sz="18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fr-FR"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6695685"/>
                  </a:ext>
                </a:extLst>
              </a:tr>
            </a:tbl>
          </a:graphicData>
        </a:graphic>
      </p:graphicFrame>
    </p:spTree>
    <p:extLst>
      <p:ext uri="{BB962C8B-B14F-4D97-AF65-F5344CB8AC3E}">
        <p14:creationId xmlns:p14="http://schemas.microsoft.com/office/powerpoint/2010/main" val="3273107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616"/>
            <a:ext cx="7772400" cy="976112"/>
          </a:xfrm>
        </p:spPr>
        <p:txBody>
          <a:bodyPr/>
          <a:lstStyle/>
          <a:p>
            <a:r>
              <a:rPr lang="fr-FR" dirty="0" smtClean="0"/>
              <a:t>AU SEIN DE L’établissement</a:t>
            </a:r>
            <a:endParaRPr lang="fr-FR" dirty="0"/>
          </a:p>
        </p:txBody>
      </p:sp>
      <p:sp>
        <p:nvSpPr>
          <p:cNvPr id="3" name="Espace réservé du contenu 2"/>
          <p:cNvSpPr>
            <a:spLocks noGrp="1"/>
          </p:cNvSpPr>
          <p:nvPr>
            <p:ph idx="1"/>
          </p:nvPr>
        </p:nvSpPr>
        <p:spPr>
          <a:xfrm>
            <a:off x="323528" y="980728"/>
            <a:ext cx="8496944" cy="5760640"/>
          </a:xfrm>
        </p:spPr>
        <p:txBody>
          <a:bodyPr>
            <a:normAutofit fontScale="92500" lnSpcReduction="20000"/>
          </a:bodyPr>
          <a:lstStyle/>
          <a:p>
            <a:r>
              <a:rPr lang="fr-FR" sz="2400" u="sng" dirty="0" smtClean="0"/>
              <a:t>Depuis le 01/01/2023, 5 cas de COVID parmi les habitants</a:t>
            </a:r>
            <a:r>
              <a:rPr lang="fr-FR" sz="2400" dirty="0" smtClean="0"/>
              <a:t> =&gt; 1 en février, 3 en juin et 1 en septembre</a:t>
            </a:r>
          </a:p>
          <a:p>
            <a:r>
              <a:rPr lang="fr-FR" sz="2400" dirty="0" smtClean="0"/>
              <a:t>Quelques cas agents ponctuels : deux en août, trois en octobre</a:t>
            </a:r>
          </a:p>
          <a:p>
            <a:pPr marL="68580" indent="0" algn="ctr">
              <a:buNone/>
            </a:pPr>
            <a:r>
              <a:rPr lang="fr-FR" sz="2400" dirty="0" smtClean="0"/>
              <a:t>=&gt; PAS DE CLUSTER</a:t>
            </a:r>
          </a:p>
          <a:p>
            <a:pPr lvl="0">
              <a:buClr>
                <a:srgbClr val="86CE24"/>
              </a:buClr>
            </a:pPr>
            <a:r>
              <a:rPr lang="fr-FR" sz="2400" u="sng" dirty="0" smtClean="0">
                <a:solidFill>
                  <a:srgbClr val="000000"/>
                </a:solidFill>
              </a:rPr>
              <a:t>En l’absence de cluster parmi les habitants, le choix est pour le moment de continuer à appliquer les consignes en vigueur actuellement </a:t>
            </a:r>
            <a:r>
              <a:rPr lang="fr-FR" sz="2400" dirty="0" smtClean="0">
                <a:solidFill>
                  <a:srgbClr val="000000"/>
                </a:solidFill>
              </a:rPr>
              <a:t>: </a:t>
            </a:r>
          </a:p>
          <a:p>
            <a:pPr lvl="0">
              <a:buClr>
                <a:srgbClr val="86CE24"/>
              </a:buClr>
              <a:buFont typeface="Arial" panose="020B0604020202020204" pitchFamily="34" charset="0"/>
              <a:buChar char="•"/>
            </a:pPr>
            <a:r>
              <a:rPr lang="fr-FR" sz="2400" dirty="0" smtClean="0">
                <a:solidFill>
                  <a:srgbClr val="000000"/>
                </a:solidFill>
              </a:rPr>
              <a:t>Seuls les habitants COVID+ sont isolés 7 jours (10 jours si non-vaccinés)</a:t>
            </a:r>
          </a:p>
          <a:p>
            <a:pPr lvl="0">
              <a:buClr>
                <a:srgbClr val="86CE24"/>
              </a:buClr>
              <a:buFont typeface="Arial" panose="020B0604020202020204" pitchFamily="34" charset="0"/>
              <a:buChar char="•"/>
            </a:pPr>
            <a:r>
              <a:rPr lang="fr-FR" sz="2400" dirty="0" smtClean="0">
                <a:solidFill>
                  <a:srgbClr val="000000"/>
                </a:solidFill>
              </a:rPr>
              <a:t>Maintien des visites dans l’établissement et le secteur concerné – affichage si plusieurs cas COVID+ pour inciter à vigilance</a:t>
            </a:r>
          </a:p>
          <a:p>
            <a:pPr lvl="0">
              <a:buClr>
                <a:srgbClr val="86CE24"/>
              </a:buClr>
              <a:buFont typeface="Arial" panose="020B0604020202020204" pitchFamily="34" charset="0"/>
              <a:buChar char="•"/>
            </a:pPr>
            <a:r>
              <a:rPr lang="fr-FR" sz="2400" dirty="0" smtClean="0">
                <a:solidFill>
                  <a:srgbClr val="000000"/>
                </a:solidFill>
              </a:rPr>
              <a:t>Consignes port du masque pour les agents de soins en contact</a:t>
            </a:r>
          </a:p>
          <a:p>
            <a:pPr lvl="0">
              <a:buClr>
                <a:srgbClr val="86CE24"/>
              </a:buClr>
              <a:buFont typeface="Arial" panose="020B0604020202020204" pitchFamily="34" charset="0"/>
              <a:buChar char="•"/>
            </a:pPr>
            <a:r>
              <a:rPr lang="fr-FR" sz="2400" dirty="0" smtClean="0">
                <a:solidFill>
                  <a:srgbClr val="000000"/>
                </a:solidFill>
              </a:rPr>
              <a:t>Si agent COVID+, consignes spécifiques selon fonctions et vigilance ++</a:t>
            </a:r>
          </a:p>
          <a:p>
            <a:pPr marL="68580" lvl="0" indent="0">
              <a:buClr>
                <a:srgbClr val="86CE24"/>
              </a:buClr>
              <a:buNone/>
            </a:pPr>
            <a:r>
              <a:rPr lang="fr-FR" sz="2400" dirty="0" smtClean="0">
                <a:solidFill>
                  <a:srgbClr val="000000"/>
                </a:solidFill>
              </a:rPr>
              <a:t>=&gt; Pour rappel plus d’arrêt systématique en cas de COVID+ - consignes spécifiques déjà mises en œuvre pour le personnel soignant afin d’assurer la continuité des soins</a:t>
            </a:r>
            <a:endParaRPr lang="fr-FR" sz="2400" dirty="0">
              <a:solidFill>
                <a:srgbClr val="000000"/>
              </a:solidFill>
            </a:endParaRPr>
          </a:p>
          <a:p>
            <a:pPr marL="68580" indent="0">
              <a:buNone/>
            </a:pPr>
            <a:endParaRPr lang="fr-FR" dirty="0" smtClean="0"/>
          </a:p>
        </p:txBody>
      </p:sp>
    </p:spTree>
    <p:extLst>
      <p:ext uri="{BB962C8B-B14F-4D97-AF65-F5344CB8AC3E}">
        <p14:creationId xmlns:p14="http://schemas.microsoft.com/office/powerpoint/2010/main" val="889308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err="1" smtClean="0"/>
              <a:t>iV</a:t>
            </a:r>
            <a:r>
              <a:rPr lang="fr-FR" b="1" dirty="0" smtClean="0"/>
              <a:t>/ </a:t>
            </a:r>
            <a:r>
              <a:rPr lang="fr-FR" b="1" dirty="0" err="1" smtClean="0"/>
              <a:t>synthese</a:t>
            </a:r>
            <a:r>
              <a:rPr lang="fr-FR" b="1" dirty="0" smtClean="0"/>
              <a:t> REUNION </a:t>
            </a:r>
            <a:r>
              <a:rPr lang="fr-FR" b="1" dirty="0" smtClean="0"/>
              <a:t>PRE-CVS</a:t>
            </a:r>
            <a:endParaRPr lang="fr-FR" b="1" dirty="0"/>
          </a:p>
        </p:txBody>
      </p:sp>
      <p:sp>
        <p:nvSpPr>
          <p:cNvPr id="3" name="Sous-titre 2"/>
          <p:cNvSpPr>
            <a:spLocks noGrp="1"/>
          </p:cNvSpPr>
          <p:nvPr>
            <p:ph type="subTitle" idx="1"/>
          </p:nvPr>
        </p:nvSpPr>
        <p:spPr/>
        <p:txBody>
          <a:bodyPr/>
          <a:lstStyle/>
          <a:p>
            <a:r>
              <a:rPr lang="fr-FR" i="1" dirty="0" smtClean="0"/>
              <a:t>11 octobre 2023</a:t>
            </a:r>
            <a:endParaRPr lang="fr-FR" i="1"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561206"/>
            <a:ext cx="2497460" cy="2497460"/>
          </a:xfrm>
          <a:prstGeom prst="rect">
            <a:avLst/>
          </a:prstGeom>
        </p:spPr>
      </p:pic>
    </p:spTree>
    <p:extLst>
      <p:ext uri="{BB962C8B-B14F-4D97-AF65-F5344CB8AC3E}">
        <p14:creationId xmlns:p14="http://schemas.microsoft.com/office/powerpoint/2010/main" val="627684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39952" y="2492896"/>
            <a:ext cx="4824536" cy="851520"/>
          </a:xfrm>
        </p:spPr>
        <p:txBody>
          <a:bodyPr>
            <a:normAutofit fontScale="90000"/>
          </a:bodyPr>
          <a:lstStyle/>
          <a:p>
            <a:r>
              <a:rPr lang="fr-FR" b="1" dirty="0" smtClean="0"/>
              <a:t>V/ </a:t>
            </a:r>
            <a:r>
              <a:rPr lang="fr-FR" b="1" dirty="0" smtClean="0"/>
              <a:t>PROJETS </a:t>
            </a:r>
            <a:r>
              <a:rPr lang="fr-FR" b="1" dirty="0" smtClean="0"/>
              <a:t>ANIMATION FIN D’ANNEE</a:t>
            </a:r>
            <a:endParaRPr lang="fr-FR" b="1" dirty="0"/>
          </a:p>
        </p:txBody>
      </p:sp>
      <p:sp>
        <p:nvSpPr>
          <p:cNvPr id="3" name="Sous-titre 2"/>
          <p:cNvSpPr>
            <a:spLocks noGrp="1"/>
          </p:cNvSpPr>
          <p:nvPr>
            <p:ph type="subTitle" idx="1"/>
          </p:nvPr>
        </p:nvSpPr>
        <p:spPr>
          <a:xfrm>
            <a:off x="4572000" y="3573016"/>
            <a:ext cx="3886200" cy="1456183"/>
          </a:xfrm>
        </p:spPr>
        <p:txBody>
          <a:bodyPr/>
          <a:lstStyle/>
          <a:p>
            <a:r>
              <a:rPr lang="fr-FR" i="1" dirty="0" smtClean="0"/>
              <a:t>Point avec Valérie FOUCHARD</a:t>
            </a:r>
          </a:p>
          <a:p>
            <a:r>
              <a:rPr lang="fr-FR" i="1" dirty="0" smtClean="0"/>
              <a:t>Coordinatrice animation</a:t>
            </a:r>
            <a:endParaRPr lang="fr-FR" i="1"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950" y="194394"/>
            <a:ext cx="1562100" cy="1228725"/>
          </a:xfrm>
          <a:prstGeom prst="rect">
            <a:avLst/>
          </a:prstGeom>
        </p:spPr>
      </p:pic>
      <p:pic>
        <p:nvPicPr>
          <p:cNvPr id="4" name="Image 3"/>
          <p:cNvPicPr>
            <a:picLocks noChangeAspect="1"/>
          </p:cNvPicPr>
          <p:nvPr/>
        </p:nvPicPr>
        <p:blipFill>
          <a:blip r:embed="rId3"/>
          <a:stretch>
            <a:fillRect/>
          </a:stretch>
        </p:blipFill>
        <p:spPr>
          <a:xfrm>
            <a:off x="4110075" y="4429317"/>
            <a:ext cx="4608512" cy="2127572"/>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423119"/>
            <a:ext cx="3054759" cy="2443807"/>
          </a:xfrm>
          <a:prstGeom prst="rect">
            <a:avLst/>
          </a:prstGeom>
        </p:spPr>
      </p:pic>
    </p:spTree>
    <p:extLst>
      <p:ext uri="{BB962C8B-B14F-4D97-AF65-F5344CB8AC3E}">
        <p14:creationId xmlns:p14="http://schemas.microsoft.com/office/powerpoint/2010/main" val="837080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23528" y="404664"/>
            <a:ext cx="8424936" cy="5976664"/>
          </a:xfrm>
        </p:spPr>
        <p:txBody>
          <a:bodyPr/>
          <a:lstStyle/>
          <a:p>
            <a:r>
              <a:rPr lang="fr-FR" u="sng" dirty="0" smtClean="0"/>
              <a:t>1 projet commun avec d’autres établissements </a:t>
            </a:r>
            <a:r>
              <a:rPr lang="fr-FR" dirty="0" smtClean="0"/>
              <a:t>(</a:t>
            </a:r>
            <a:r>
              <a:rPr lang="fr-FR" dirty="0" err="1" smtClean="0"/>
              <a:t>Cérences</a:t>
            </a:r>
            <a:r>
              <a:rPr lang="fr-FR" dirty="0" smtClean="0"/>
              <a:t>, Marigny…)</a:t>
            </a:r>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smtClean="0"/>
          </a:p>
          <a:p>
            <a:pPr marL="68580" indent="0">
              <a:buNone/>
            </a:pPr>
            <a:endParaRPr lang="fr-FR" dirty="0"/>
          </a:p>
          <a:p>
            <a:pPr marL="68580" indent="0">
              <a:buNone/>
            </a:pPr>
            <a:endParaRPr lang="fr-FR" dirty="0" smtClean="0"/>
          </a:p>
          <a:p>
            <a:pPr marL="68580" indent="0">
              <a:buNone/>
            </a:pPr>
            <a:r>
              <a:rPr lang="fr-FR" dirty="0" smtClean="0"/>
              <a:t>Financement de 15 séances (même groupe d’habitants – projet avec dimension thérapeutique) </a:t>
            </a:r>
            <a:endParaRPr lang="fr-FR" dirty="0"/>
          </a:p>
          <a:p>
            <a:pPr marL="68580" indent="0">
              <a:buNone/>
            </a:pPr>
            <a:endParaRPr lang="fr-FR" dirty="0"/>
          </a:p>
          <a:p>
            <a:pPr marL="68580" indent="0">
              <a:buNone/>
            </a:pPr>
            <a:endParaRPr lang="fr-FR" dirty="0"/>
          </a:p>
        </p:txBody>
      </p:sp>
      <p:pic>
        <p:nvPicPr>
          <p:cNvPr id="4" name="Image 3"/>
          <p:cNvPicPr>
            <a:picLocks noChangeAspect="1"/>
          </p:cNvPicPr>
          <p:nvPr/>
        </p:nvPicPr>
        <p:blipFill>
          <a:blip r:embed="rId2"/>
          <a:stretch>
            <a:fillRect/>
          </a:stretch>
        </p:blipFill>
        <p:spPr>
          <a:xfrm>
            <a:off x="1115616" y="846138"/>
            <a:ext cx="6663702" cy="1415033"/>
          </a:xfrm>
          <a:prstGeom prst="rect">
            <a:avLst/>
          </a:prstGeom>
        </p:spPr>
      </p:pic>
      <p:pic>
        <p:nvPicPr>
          <p:cNvPr id="5" name="Image 4"/>
          <p:cNvPicPr>
            <a:picLocks noChangeAspect="1"/>
          </p:cNvPicPr>
          <p:nvPr/>
        </p:nvPicPr>
        <p:blipFill>
          <a:blip r:embed="rId3"/>
          <a:stretch>
            <a:fillRect/>
          </a:stretch>
        </p:blipFill>
        <p:spPr>
          <a:xfrm>
            <a:off x="882030" y="2403765"/>
            <a:ext cx="7576170" cy="3182658"/>
          </a:xfrm>
          <a:prstGeom prst="rect">
            <a:avLst/>
          </a:prstGeom>
        </p:spPr>
      </p:pic>
    </p:spTree>
    <p:extLst>
      <p:ext uri="{BB962C8B-B14F-4D97-AF65-F5344CB8AC3E}">
        <p14:creationId xmlns:p14="http://schemas.microsoft.com/office/powerpoint/2010/main" val="987728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INSTALLATION TABLEAU d’ART CONNECTE </a:t>
            </a:r>
            <a:endParaRPr lang="fr-FR" dirty="0"/>
          </a:p>
        </p:txBody>
      </p:sp>
      <p:sp>
        <p:nvSpPr>
          <p:cNvPr id="3" name="Espace réservé du contenu 2"/>
          <p:cNvSpPr>
            <a:spLocks noGrp="1"/>
          </p:cNvSpPr>
          <p:nvPr>
            <p:ph idx="1"/>
          </p:nvPr>
        </p:nvSpPr>
        <p:spPr>
          <a:xfrm>
            <a:off x="685800" y="1417638"/>
            <a:ext cx="7772400" cy="3916363"/>
          </a:xfrm>
        </p:spPr>
        <p:txBody>
          <a:bodyPr/>
          <a:lstStyle/>
          <a:p>
            <a:r>
              <a:rPr lang="fr-FR" b="1" dirty="0" smtClean="0">
                <a:solidFill>
                  <a:schemeClr val="accent1">
                    <a:lumMod val="75000"/>
                  </a:schemeClr>
                </a:solidFill>
              </a:rPr>
              <a:t>Projet ARTOTHEQUE </a:t>
            </a:r>
          </a:p>
          <a:p>
            <a:r>
              <a:rPr lang="fr-FR" dirty="0" smtClean="0"/>
              <a:t>Financement grâce à la Conférence </a:t>
            </a:r>
            <a:r>
              <a:rPr lang="fr-FR" dirty="0" smtClean="0"/>
              <a:t>des financeurs = </a:t>
            </a:r>
            <a:r>
              <a:rPr lang="fr-FR" dirty="0"/>
              <a:t>instance </a:t>
            </a:r>
            <a:r>
              <a:rPr lang="fr-FR" dirty="0" err="1"/>
              <a:t>multipartenariale</a:t>
            </a:r>
            <a:r>
              <a:rPr lang="fr-FR" dirty="0"/>
              <a:t> </a:t>
            </a:r>
            <a:r>
              <a:rPr lang="fr-FR" dirty="0" smtClean="0"/>
              <a:t>(Conseil départemental, ARS, caisses de retraite…)</a:t>
            </a:r>
          </a:p>
          <a:p>
            <a:pPr marL="68580" indent="0">
              <a:buNone/>
            </a:pPr>
            <a:r>
              <a:rPr lang="fr-FR" dirty="0"/>
              <a:t>Montant de la demande : 80% du coût maximum du projet</a:t>
            </a:r>
            <a:endParaRPr lang="fr-FR" dirty="0" smtClean="0"/>
          </a:p>
          <a:p>
            <a:r>
              <a:rPr lang="fr-FR" u="sng" dirty="0" smtClean="0"/>
              <a:t>1 projet présenté par l’EHPAD autour de l’art</a:t>
            </a:r>
          </a:p>
          <a:p>
            <a:pPr marL="68580" indent="0">
              <a:buNone/>
            </a:pPr>
            <a:endParaRPr lang="fr-FR" dirty="0"/>
          </a:p>
        </p:txBody>
      </p:sp>
      <p:pic>
        <p:nvPicPr>
          <p:cNvPr id="4" name="Image 3"/>
          <p:cNvPicPr>
            <a:picLocks noChangeAspect="1"/>
          </p:cNvPicPr>
          <p:nvPr/>
        </p:nvPicPr>
        <p:blipFill>
          <a:blip r:embed="rId3"/>
          <a:stretch>
            <a:fillRect/>
          </a:stretch>
        </p:blipFill>
        <p:spPr>
          <a:xfrm>
            <a:off x="2915816" y="3941801"/>
            <a:ext cx="4886722" cy="2747818"/>
          </a:xfrm>
          <a:prstGeom prst="rect">
            <a:avLst/>
          </a:prstGeom>
        </p:spPr>
      </p:pic>
    </p:spTree>
    <p:extLst>
      <p:ext uri="{BB962C8B-B14F-4D97-AF65-F5344CB8AC3E}">
        <p14:creationId xmlns:p14="http://schemas.microsoft.com/office/powerpoint/2010/main" val="3424095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07504" y="274638"/>
            <a:ext cx="8928992" cy="6394722"/>
          </a:xfrm>
          <a:prstGeom prst="rect">
            <a:avLst/>
          </a:prstGeom>
        </p:spPr>
      </p:pic>
    </p:spTree>
    <p:extLst>
      <p:ext uri="{BB962C8B-B14F-4D97-AF65-F5344CB8AC3E}">
        <p14:creationId xmlns:p14="http://schemas.microsoft.com/office/powerpoint/2010/main" val="546017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79512" y="274638"/>
            <a:ext cx="8784975" cy="6034682"/>
          </a:xfrm>
          <a:prstGeom prst="rect">
            <a:avLst/>
          </a:prstGeom>
        </p:spPr>
      </p:pic>
    </p:spTree>
    <p:extLst>
      <p:ext uri="{BB962C8B-B14F-4D97-AF65-F5344CB8AC3E}">
        <p14:creationId xmlns:p14="http://schemas.microsoft.com/office/powerpoint/2010/main" val="351336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5027" y="979674"/>
            <a:ext cx="8344970" cy="941528"/>
          </a:xfrm>
        </p:spPr>
        <p:txBody>
          <a:bodyPr>
            <a:normAutofit fontScale="90000"/>
          </a:bodyPr>
          <a:lstStyle/>
          <a:p>
            <a:pPr>
              <a:lnSpc>
                <a:spcPct val="100000"/>
              </a:lnSpc>
            </a:pPr>
            <a:r>
              <a:rPr lang="fr-FR" dirty="0"/>
              <a:t>Qu’est ce qu’un projet </a:t>
            </a:r>
            <a:r>
              <a:rPr lang="fr-FR" dirty="0" smtClean="0"/>
              <a:t>d’établissement ? </a:t>
            </a:r>
            <a:br>
              <a:rPr lang="fr-FR" dirty="0" smtClean="0"/>
            </a:br>
            <a:r>
              <a:rPr lang="fr-FR" dirty="0" smtClean="0"/>
              <a:t>Une co-construction</a:t>
            </a:r>
            <a:br>
              <a:rPr lang="fr-FR" dirty="0" smtClean="0"/>
            </a:br>
            <a:r>
              <a:rPr lang="fr-FR" sz="825" i="1" dirty="0">
                <a:solidFill>
                  <a:schemeClr val="bg1">
                    <a:lumMod val="65000"/>
                  </a:schemeClr>
                </a:solidFill>
                <a:cs typeface="Trebuchet MS"/>
              </a:rPr>
              <a:t>Définition </a:t>
            </a:r>
            <a:r>
              <a:rPr lang="fr-FR" sz="825" i="1" dirty="0">
                <a:solidFill>
                  <a:schemeClr val="bg1">
                    <a:lumMod val="65000"/>
                  </a:schemeClr>
                </a:solidFill>
                <a:cs typeface="Trebuchet MS"/>
              </a:rPr>
              <a:t>à l’article L311-8  du CASF</a:t>
            </a:r>
            <a:br>
              <a:rPr lang="fr-FR" sz="825" i="1" dirty="0">
                <a:solidFill>
                  <a:schemeClr val="bg1">
                    <a:lumMod val="65000"/>
                  </a:schemeClr>
                </a:solidFill>
                <a:cs typeface="Trebuchet MS"/>
              </a:rPr>
            </a:br>
            <a:r>
              <a:rPr lang="fr-FR" sz="825" i="1" dirty="0">
                <a:solidFill>
                  <a:schemeClr val="bg1">
                    <a:lumMod val="65000"/>
                  </a:schemeClr>
                </a:solidFill>
                <a:cs typeface="Trebuchet MS"/>
              </a:rPr>
              <a:t>Cahier des charges posé par la Recommandation de Bonne Pratique Professionnelle de l’ANESM</a:t>
            </a:r>
            <a:br>
              <a:rPr lang="fr-FR" sz="825" i="1" dirty="0">
                <a:solidFill>
                  <a:schemeClr val="bg1">
                    <a:lumMod val="65000"/>
                  </a:schemeClr>
                </a:solidFill>
                <a:cs typeface="Trebuchet MS"/>
              </a:rPr>
            </a:br>
            <a:endParaRPr lang="fr-FR" sz="825" dirty="0"/>
          </a:p>
        </p:txBody>
      </p:sp>
      <p:pic>
        <p:nvPicPr>
          <p:cNvPr id="5" name="Espace réservé du contenu 4"/>
          <p:cNvPicPr>
            <a:picLocks noGrp="1" noChangeAspect="1"/>
          </p:cNvPicPr>
          <p:nvPr>
            <p:ph idx="1"/>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304545" y="3030255"/>
            <a:ext cx="1300415" cy="1300415"/>
          </a:xfrm>
          <a:prstGeom prst="rect">
            <a:avLst/>
          </a:prstGeom>
        </p:spPr>
      </p:pic>
      <p:sp>
        <p:nvSpPr>
          <p:cNvPr id="7" name="Rectangle à coins arrondis 6"/>
          <p:cNvSpPr/>
          <p:nvPr>
            <p:custDataLst>
              <p:tags r:id="rId2"/>
            </p:custDataLst>
          </p:nvPr>
        </p:nvSpPr>
        <p:spPr>
          <a:xfrm>
            <a:off x="2781657" y="4375980"/>
            <a:ext cx="2473410" cy="526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r>
              <a:rPr lang="fr-FR" sz="1050" dirty="0">
                <a:solidFill>
                  <a:prstClr val="white"/>
                </a:solidFill>
                <a:latin typeface="Trebuchet MS" panose="020B0603020202020204"/>
              </a:rPr>
              <a:t>Un outil plaçant au </a:t>
            </a:r>
            <a:r>
              <a:rPr lang="fr-FR" sz="1200" dirty="0">
                <a:solidFill>
                  <a:prstClr val="white"/>
                </a:solidFill>
                <a:latin typeface="Trebuchet MS" panose="020B0603020202020204"/>
              </a:rPr>
              <a:t>CENTRE </a:t>
            </a:r>
            <a:r>
              <a:rPr lang="fr-FR" sz="1050" dirty="0">
                <a:solidFill>
                  <a:prstClr val="white"/>
                </a:solidFill>
                <a:latin typeface="Trebuchet MS" panose="020B0603020202020204"/>
              </a:rPr>
              <a:t>les résidents et usagers </a:t>
            </a:r>
            <a:endParaRPr lang="fr-FR" sz="1350" dirty="0">
              <a:solidFill>
                <a:prstClr val="white"/>
              </a:solidFill>
              <a:latin typeface="Trebuchet MS" panose="020B0603020202020204"/>
            </a:endParaRPr>
          </a:p>
        </p:txBody>
      </p:sp>
      <p:pic>
        <p:nvPicPr>
          <p:cNvPr id="8" name="Imag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7154191" y="2028603"/>
            <a:ext cx="675000" cy="675000"/>
          </a:xfrm>
          <a:prstGeom prst="rect">
            <a:avLst/>
          </a:prstGeom>
        </p:spPr>
      </p:pic>
      <p:sp>
        <p:nvSpPr>
          <p:cNvPr id="9" name="ZoneTexte 8"/>
          <p:cNvSpPr txBox="1"/>
          <p:nvPr>
            <p:custDataLst>
              <p:tags r:id="rId4"/>
            </p:custDataLst>
          </p:nvPr>
        </p:nvSpPr>
        <p:spPr>
          <a:xfrm>
            <a:off x="6723095" y="2761335"/>
            <a:ext cx="2057786" cy="1131079"/>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Un document retranscrivant des orientations stratégiques pour l’établissement.</a:t>
            </a:r>
            <a:endParaRPr lang="fr-FR" sz="1350" dirty="0">
              <a:solidFill>
                <a:prstClr val="black"/>
              </a:solidFill>
              <a:latin typeface="Trebuchet MS" panose="020B0603020202020204"/>
            </a:endParaRPr>
          </a:p>
        </p:txBody>
      </p:sp>
      <p:sp>
        <p:nvSpPr>
          <p:cNvPr id="10" name="ZoneTexte 9"/>
          <p:cNvSpPr txBox="1"/>
          <p:nvPr>
            <p:custDataLst>
              <p:tags r:id="rId5"/>
            </p:custDataLst>
          </p:nvPr>
        </p:nvSpPr>
        <p:spPr>
          <a:xfrm>
            <a:off x="5887455" y="5119612"/>
            <a:ext cx="2012303"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Un outil de pilotage pour la direction et les collaborateurs</a:t>
            </a:r>
            <a:endParaRPr lang="fr-FR" sz="1350" dirty="0">
              <a:solidFill>
                <a:prstClr val="black"/>
              </a:solidFill>
              <a:latin typeface="Trebuchet MS" panose="020B0603020202020204"/>
            </a:endParaRPr>
          </a:p>
        </p:txBody>
      </p:sp>
      <p:pic>
        <p:nvPicPr>
          <p:cNvPr id="11" name="Imag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71741" y="4172356"/>
            <a:ext cx="843731" cy="843731"/>
          </a:xfrm>
          <a:prstGeom prst="rect">
            <a:avLst/>
          </a:prstGeom>
        </p:spPr>
      </p:pic>
      <p:pic>
        <p:nvPicPr>
          <p:cNvPr id="12" name="Image 1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138015" y="2088005"/>
            <a:ext cx="810000" cy="810000"/>
          </a:xfrm>
          <a:prstGeom prst="rect">
            <a:avLst/>
          </a:prstGeom>
        </p:spPr>
      </p:pic>
      <p:sp>
        <p:nvSpPr>
          <p:cNvPr id="13" name="Rectangle 12"/>
          <p:cNvSpPr/>
          <p:nvPr/>
        </p:nvSpPr>
        <p:spPr>
          <a:xfrm>
            <a:off x="4948015" y="2472406"/>
            <a:ext cx="1313916" cy="1754326"/>
          </a:xfrm>
          <a:prstGeom prst="rect">
            <a:avLst/>
          </a:prstGeom>
        </p:spPr>
        <p:txBody>
          <a:bodyPr wrap="square">
            <a:spAutoFit/>
          </a:bodyPr>
          <a:lstStyle/>
          <a:p>
            <a:pPr defTabSz="342900" fontAlgn="auto">
              <a:spcBef>
                <a:spcPts val="0"/>
              </a:spcBef>
              <a:spcAft>
                <a:spcPts val="0"/>
              </a:spcAft>
            </a:pPr>
            <a:r>
              <a:rPr lang="fr-FR" sz="1350" dirty="0">
                <a:solidFill>
                  <a:prstClr val="black"/>
                </a:solidFill>
                <a:latin typeface="Trebuchet MS" panose="020B0603020202020204"/>
              </a:rPr>
              <a:t>C’est un travail pluridisciplinaire </a:t>
            </a:r>
            <a:r>
              <a:rPr lang="fr-FR" sz="1350" dirty="0">
                <a:solidFill>
                  <a:prstClr val="black"/>
                </a:solidFill>
                <a:latin typeface="Trebuchet MS" panose="020B0603020202020204"/>
              </a:rPr>
              <a:t>intégrant </a:t>
            </a:r>
            <a:r>
              <a:rPr lang="fr-FR" sz="1350" dirty="0">
                <a:solidFill>
                  <a:prstClr val="black"/>
                </a:solidFill>
                <a:latin typeface="Trebuchet MS" panose="020B0603020202020204"/>
              </a:rPr>
              <a:t>professionnels, usagers, familles et partenaires.</a:t>
            </a:r>
          </a:p>
        </p:txBody>
      </p:sp>
      <p:pic>
        <p:nvPicPr>
          <p:cNvPr id="14" name="Image 13"/>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528731" y="2703603"/>
            <a:ext cx="675000" cy="675000"/>
          </a:xfrm>
          <a:prstGeom prst="rect">
            <a:avLst/>
          </a:prstGeom>
        </p:spPr>
      </p:pic>
      <p:sp>
        <p:nvSpPr>
          <p:cNvPr id="15" name="Rectangle 14"/>
          <p:cNvSpPr/>
          <p:nvPr/>
        </p:nvSpPr>
        <p:spPr>
          <a:xfrm>
            <a:off x="1" y="3559585"/>
            <a:ext cx="6057152" cy="300082"/>
          </a:xfrm>
          <a:prstGeom prst="rect">
            <a:avLst/>
          </a:prstGeom>
        </p:spPr>
        <p:txBody>
          <a:bodyPr wrap="square">
            <a:spAutoFit/>
          </a:bodyPr>
          <a:lstStyle/>
          <a:p>
            <a:pPr defTabSz="342900" fontAlgn="auto">
              <a:spcBef>
                <a:spcPts val="0"/>
              </a:spcBef>
              <a:spcAft>
                <a:spcPts val="0"/>
              </a:spcAft>
            </a:pPr>
            <a:r>
              <a:rPr lang="fr-FR" sz="1350" dirty="0">
                <a:solidFill>
                  <a:prstClr val="black"/>
                </a:solidFill>
                <a:latin typeface="Trebuchet MS" panose="020B0603020202020204"/>
              </a:rPr>
              <a:t>Une boussole pour orienter nos actions.</a:t>
            </a:r>
          </a:p>
        </p:txBody>
      </p:sp>
      <p:pic>
        <p:nvPicPr>
          <p:cNvPr id="17" name="Image 16"/>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419219" y="4778834"/>
            <a:ext cx="675000" cy="675000"/>
          </a:xfrm>
          <a:prstGeom prst="rect">
            <a:avLst/>
          </a:prstGeom>
        </p:spPr>
      </p:pic>
      <p:sp>
        <p:nvSpPr>
          <p:cNvPr id="18" name="Rectangle 17"/>
          <p:cNvSpPr/>
          <p:nvPr/>
        </p:nvSpPr>
        <p:spPr>
          <a:xfrm>
            <a:off x="1387031" y="5016088"/>
            <a:ext cx="2892775" cy="507831"/>
          </a:xfrm>
          <a:prstGeom prst="rect">
            <a:avLst/>
          </a:prstGeom>
        </p:spPr>
        <p:txBody>
          <a:bodyPr wrap="square">
            <a:spAutoFit/>
          </a:bodyPr>
          <a:lstStyle/>
          <a:p>
            <a:pPr defTabSz="342900" fontAlgn="auto">
              <a:spcBef>
                <a:spcPts val="0"/>
              </a:spcBef>
              <a:spcAft>
                <a:spcPts val="0"/>
              </a:spcAft>
            </a:pPr>
            <a:r>
              <a:rPr lang="fr-FR" sz="1350" dirty="0">
                <a:solidFill>
                  <a:prstClr val="black"/>
                </a:solidFill>
                <a:latin typeface="Trebuchet MS" panose="020B0603020202020204"/>
              </a:rPr>
              <a:t>Notre feuille de route pour les 5 années à venir.</a:t>
            </a:r>
          </a:p>
        </p:txBody>
      </p:sp>
    </p:spTree>
    <p:extLst>
      <p:ext uri="{BB962C8B-B14F-4D97-AF65-F5344CB8AC3E}">
        <p14:creationId xmlns:p14="http://schemas.microsoft.com/office/powerpoint/2010/main" val="60018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err="1" smtClean="0"/>
              <a:t>VIi</a:t>
            </a:r>
            <a:r>
              <a:rPr lang="fr-FR" b="1" dirty="0" smtClean="0"/>
              <a:t>/ Questions diverses</a:t>
            </a:r>
            <a:endParaRPr lang="fr-FR" b="1"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45763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47188" y="2132856"/>
            <a:ext cx="3886200" cy="1524000"/>
          </a:xfrm>
        </p:spPr>
        <p:txBody>
          <a:bodyPr/>
          <a:lstStyle/>
          <a:p>
            <a:r>
              <a:rPr lang="fr-FR" dirty="0" smtClean="0"/>
              <a:t>DES QUESTIONS?</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908728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p:txBody>
          <a:bodyPr/>
          <a:lstStyle/>
          <a:p>
            <a:pPr>
              <a:lnSpc>
                <a:spcPct val="90000"/>
              </a:lnSpc>
            </a:pPr>
            <a:endParaRPr lang="fr-FR" sz="3600" dirty="0" smtClean="0"/>
          </a:p>
          <a:p>
            <a:pPr marL="136525" indent="0">
              <a:lnSpc>
                <a:spcPct val="90000"/>
              </a:lnSpc>
              <a:buNone/>
            </a:pPr>
            <a:endParaRPr lang="fr-FR" sz="3600" dirty="0" smtClean="0"/>
          </a:p>
        </p:txBody>
      </p:sp>
      <p:sp>
        <p:nvSpPr>
          <p:cNvPr id="2" name="Titre 1"/>
          <p:cNvSpPr>
            <a:spLocks noGrp="1"/>
          </p:cNvSpPr>
          <p:nvPr>
            <p:ph type="title"/>
          </p:nvPr>
        </p:nvSpPr>
        <p:spPr>
          <a:xfrm>
            <a:off x="755576" y="932687"/>
            <a:ext cx="7772400" cy="4378498"/>
          </a:xfrm>
        </p:spPr>
        <p:txBody>
          <a:bodyPr/>
          <a:lstStyle/>
          <a:p>
            <a:pPr algn="ctr"/>
            <a:r>
              <a:rPr lang="fr-FR" dirty="0" smtClean="0">
                <a:solidFill>
                  <a:srgbClr val="00B050"/>
                </a:solidFill>
              </a:rPr>
              <a:t>Merci</a:t>
            </a:r>
            <a:br>
              <a:rPr lang="fr-FR" dirty="0" smtClean="0">
                <a:solidFill>
                  <a:srgbClr val="00B050"/>
                </a:solidFill>
              </a:rPr>
            </a:br>
            <a:r>
              <a:rPr lang="fr-FR" dirty="0" smtClean="0">
                <a:solidFill>
                  <a:srgbClr val="00B050"/>
                </a:solidFill>
              </a:rPr>
              <a:t> de votre attention!</a:t>
            </a:r>
            <a:endParaRPr lang="fr-FR"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7154"/>
            <a:ext cx="9144000" cy="4013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fr-FR" sz="1125" b="1" dirty="0">
              <a:solidFill>
                <a:prstClr val="white"/>
              </a:solidFill>
              <a:latin typeface="Trebuchet MS" panose="020B0603020202020204"/>
            </a:endParaRPr>
          </a:p>
        </p:txBody>
      </p:sp>
      <p:pic>
        <p:nvPicPr>
          <p:cNvPr id="6" name="Image 5" descr="LOGO"/>
          <p:cNvPicPr/>
          <p:nvPr/>
        </p:nvPicPr>
        <p:blipFill>
          <a:blip r:embed="rId11" cstate="print"/>
          <a:srcRect l="17355" t="25497" r="15868" b="24951"/>
          <a:stretch>
            <a:fillRect/>
          </a:stretch>
        </p:blipFill>
        <p:spPr bwMode="auto">
          <a:xfrm>
            <a:off x="0" y="857250"/>
            <a:ext cx="931545" cy="972503"/>
          </a:xfrm>
          <a:prstGeom prst="rect">
            <a:avLst/>
          </a:prstGeom>
          <a:noFill/>
          <a:ln w="9525">
            <a:noFill/>
            <a:miter lim="800000"/>
            <a:headEnd/>
            <a:tailEnd/>
          </a:ln>
        </p:spPr>
      </p:pic>
      <p:sp>
        <p:nvSpPr>
          <p:cNvPr id="7" name="object 2"/>
          <p:cNvSpPr txBox="1">
            <a:spLocks noGrp="1"/>
          </p:cNvSpPr>
          <p:nvPr>
            <p:ph type="title"/>
            <p:custDataLst>
              <p:tags r:id="rId1"/>
            </p:custDataLst>
          </p:nvPr>
        </p:nvSpPr>
        <p:spPr>
          <a:xfrm>
            <a:off x="931069" y="996554"/>
            <a:ext cx="6767513" cy="794929"/>
          </a:xfrm>
          <a:prstGeom prst="rect">
            <a:avLst/>
          </a:prstGeom>
        </p:spPr>
        <p:txBody>
          <a:bodyPr vert="horz" wrap="square" lIns="0" tIns="10001" rIns="0" bIns="0" rtlCol="0" anchor="t">
            <a:spAutoFit/>
          </a:bodyPr>
          <a:lstStyle/>
          <a:p>
            <a:pPr marL="9525">
              <a:spcBef>
                <a:spcPts val="79"/>
              </a:spcBef>
            </a:pPr>
            <a:r>
              <a:rPr lang="fr-FR" sz="2550" dirty="0"/>
              <a:t>Quel est le contenu du projet d’établissement ?</a:t>
            </a:r>
            <a:endParaRPr sz="2550" spc="-4" dirty="0"/>
          </a:p>
        </p:txBody>
      </p:sp>
      <p:sp>
        <p:nvSpPr>
          <p:cNvPr id="8" name="ZoneTexte 7"/>
          <p:cNvSpPr txBox="1"/>
          <p:nvPr>
            <p:custDataLst>
              <p:tags r:id="rId2"/>
            </p:custDataLst>
          </p:nvPr>
        </p:nvSpPr>
        <p:spPr>
          <a:xfrm>
            <a:off x="134597" y="2144555"/>
            <a:ext cx="1224185" cy="2204450"/>
          </a:xfrm>
          <a:prstGeom prst="rect">
            <a:avLst/>
          </a:prstGeom>
          <a:solidFill>
            <a:schemeClr val="accent1">
              <a:lumMod val="40000"/>
              <a:lumOff val="60000"/>
            </a:schemeClr>
          </a:solidFill>
        </p:spPr>
        <p:txBody>
          <a:bodyPr wrap="square" rtlCol="0">
            <a:spAutoFit/>
          </a:bodyPr>
          <a:lstStyle/>
          <a:p>
            <a:pPr algn="ctr" defTabSz="342900" fontAlgn="auto">
              <a:spcBef>
                <a:spcPts val="0"/>
              </a:spcBef>
              <a:spcAft>
                <a:spcPts val="0"/>
              </a:spcAft>
            </a:pPr>
            <a:r>
              <a:rPr lang="fr-FR" sz="1875" b="1" dirty="0">
                <a:solidFill>
                  <a:prstClr val="black"/>
                </a:solidFill>
                <a:latin typeface="Trebuchet MS" panose="020B0603020202020204"/>
              </a:rPr>
              <a:t>D’où venons nous? </a:t>
            </a:r>
          </a:p>
          <a:p>
            <a:pPr algn="ctr" defTabSz="342900" fontAlgn="auto">
              <a:spcBef>
                <a:spcPts val="0"/>
              </a:spcBef>
              <a:spcAft>
                <a:spcPts val="0"/>
              </a:spcAft>
            </a:pPr>
            <a:endParaRPr lang="fr-FR" sz="1350" dirty="0">
              <a:solidFill>
                <a:prstClr val="black"/>
              </a:solidFill>
              <a:latin typeface="Trebuchet MS" panose="020B0603020202020204"/>
            </a:endParaRPr>
          </a:p>
          <a:p>
            <a:pPr algn="ctr" defTabSz="342900" fontAlgn="auto">
              <a:spcBef>
                <a:spcPts val="0"/>
              </a:spcBef>
              <a:spcAft>
                <a:spcPts val="0"/>
              </a:spcAft>
            </a:pPr>
            <a:r>
              <a:rPr lang="fr-FR" sz="1350" dirty="0">
                <a:solidFill>
                  <a:prstClr val="black"/>
                </a:solidFill>
                <a:latin typeface="Trebuchet MS" panose="020B0603020202020204"/>
              </a:rPr>
              <a:t>Notre </a:t>
            </a:r>
            <a:r>
              <a:rPr lang="fr-FR" sz="1350" dirty="0">
                <a:solidFill>
                  <a:prstClr val="black"/>
                </a:solidFill>
                <a:latin typeface="Trebuchet MS" panose="020B0603020202020204"/>
              </a:rPr>
              <a:t>histoire</a:t>
            </a:r>
          </a:p>
          <a:p>
            <a:pPr algn="ctr" defTabSz="342900" fontAlgn="auto">
              <a:spcBef>
                <a:spcPts val="0"/>
              </a:spcBef>
              <a:spcAft>
                <a:spcPts val="0"/>
              </a:spcAft>
            </a:pPr>
            <a:r>
              <a:rPr lang="fr-FR" sz="1350" dirty="0">
                <a:solidFill>
                  <a:prstClr val="black"/>
                </a:solidFill>
                <a:latin typeface="Trebuchet MS" panose="020B0603020202020204"/>
              </a:rPr>
              <a:t>Notre évolution</a:t>
            </a:r>
          </a:p>
          <a:p>
            <a:pPr defTabSz="342900" fontAlgn="auto">
              <a:spcBef>
                <a:spcPts val="0"/>
              </a:spcBef>
              <a:spcAft>
                <a:spcPts val="0"/>
              </a:spcAft>
            </a:pPr>
            <a:endParaRPr lang="fr-FR" sz="1350" dirty="0">
              <a:solidFill>
                <a:prstClr val="black"/>
              </a:solidFill>
              <a:latin typeface="Trebuchet MS" panose="020B0603020202020204"/>
            </a:endParaRPr>
          </a:p>
        </p:txBody>
      </p:sp>
      <p:pic>
        <p:nvPicPr>
          <p:cNvPr id="9" name="Imag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64507" y="4325281"/>
            <a:ext cx="1164365" cy="1164365"/>
          </a:xfrm>
          <a:prstGeom prst="rect">
            <a:avLst/>
          </a:prstGeom>
        </p:spPr>
      </p:pic>
      <p:pic>
        <p:nvPicPr>
          <p:cNvPr id="10" name="Imag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097603" y="2178965"/>
            <a:ext cx="1210447" cy="1210447"/>
          </a:xfrm>
          <a:prstGeom prst="rect">
            <a:avLst/>
          </a:prstGeom>
        </p:spPr>
      </p:pic>
      <p:sp>
        <p:nvSpPr>
          <p:cNvPr id="11" name="ZoneTexte 10"/>
          <p:cNvSpPr txBox="1"/>
          <p:nvPr>
            <p:custDataLst>
              <p:tags r:id="rId5"/>
            </p:custDataLst>
          </p:nvPr>
        </p:nvSpPr>
        <p:spPr>
          <a:xfrm>
            <a:off x="1523290" y="3581223"/>
            <a:ext cx="2359076" cy="2042867"/>
          </a:xfrm>
          <a:prstGeom prst="rect">
            <a:avLst/>
          </a:prstGeom>
          <a:solidFill>
            <a:schemeClr val="accent1">
              <a:lumMod val="40000"/>
              <a:lumOff val="60000"/>
            </a:schemeClr>
          </a:solidFill>
        </p:spPr>
        <p:txBody>
          <a:bodyPr wrap="square" rtlCol="0">
            <a:spAutoFit/>
          </a:bodyPr>
          <a:lstStyle/>
          <a:p>
            <a:pPr algn="ctr" defTabSz="342900" fontAlgn="auto">
              <a:spcBef>
                <a:spcPts val="0"/>
              </a:spcBef>
              <a:spcAft>
                <a:spcPts val="0"/>
              </a:spcAft>
            </a:pPr>
            <a:r>
              <a:rPr lang="fr-FR" sz="1875" b="1" dirty="0">
                <a:solidFill>
                  <a:prstClr val="black"/>
                </a:solidFill>
                <a:latin typeface="Trebuchet MS" panose="020B0603020202020204"/>
              </a:rPr>
              <a:t>Qui sommes-nous?</a:t>
            </a:r>
          </a:p>
          <a:p>
            <a:pPr algn="ctr" defTabSz="342900" fontAlgn="auto">
              <a:spcBef>
                <a:spcPts val="0"/>
              </a:spcBef>
              <a:spcAft>
                <a:spcPts val="0"/>
              </a:spcAft>
            </a:pPr>
            <a:endParaRPr lang="fr-FR" sz="1350" dirty="0">
              <a:solidFill>
                <a:prstClr val="black"/>
              </a:solidFill>
              <a:latin typeface="Trebuchet MS" panose="020B0603020202020204"/>
            </a:endParaRPr>
          </a:p>
          <a:p>
            <a:pPr algn="ctr" defTabSz="342900" fontAlgn="auto">
              <a:spcBef>
                <a:spcPts val="0"/>
              </a:spcBef>
              <a:spcAft>
                <a:spcPts val="0"/>
              </a:spcAft>
            </a:pPr>
            <a:r>
              <a:rPr lang="fr-FR" sz="1350" dirty="0">
                <a:solidFill>
                  <a:prstClr val="black"/>
                </a:solidFill>
                <a:latin typeface="Trebuchet MS" panose="020B0603020202020204"/>
              </a:rPr>
              <a:t>Notre statut</a:t>
            </a:r>
            <a:endParaRPr lang="fr-FR" sz="1350" dirty="0">
              <a:solidFill>
                <a:prstClr val="black"/>
              </a:solidFill>
              <a:latin typeface="Trebuchet MS" panose="020B0603020202020204"/>
            </a:endParaRPr>
          </a:p>
          <a:p>
            <a:pPr algn="ctr" defTabSz="342900" fontAlgn="auto">
              <a:spcBef>
                <a:spcPts val="0"/>
              </a:spcBef>
              <a:spcAft>
                <a:spcPts val="0"/>
              </a:spcAft>
            </a:pPr>
            <a:r>
              <a:rPr lang="fr-FR" sz="1350" dirty="0">
                <a:solidFill>
                  <a:prstClr val="black"/>
                </a:solidFill>
                <a:latin typeface="Trebuchet MS" panose="020B0603020202020204"/>
              </a:rPr>
              <a:t>Nos missions</a:t>
            </a:r>
          </a:p>
          <a:p>
            <a:pPr algn="ctr" defTabSz="342900" fontAlgn="auto">
              <a:spcBef>
                <a:spcPts val="0"/>
              </a:spcBef>
              <a:spcAft>
                <a:spcPts val="0"/>
              </a:spcAft>
            </a:pPr>
            <a:r>
              <a:rPr lang="fr-FR" sz="1350" dirty="0">
                <a:solidFill>
                  <a:prstClr val="black"/>
                </a:solidFill>
                <a:latin typeface="Trebuchet MS" panose="020B0603020202020204"/>
              </a:rPr>
              <a:t>Notre public</a:t>
            </a:r>
          </a:p>
          <a:p>
            <a:pPr algn="ctr" defTabSz="342900" fontAlgn="auto">
              <a:spcBef>
                <a:spcPts val="0"/>
              </a:spcBef>
              <a:spcAft>
                <a:spcPts val="0"/>
              </a:spcAft>
            </a:pPr>
            <a:r>
              <a:rPr lang="fr-FR" sz="1350" dirty="0">
                <a:solidFill>
                  <a:prstClr val="black"/>
                </a:solidFill>
                <a:latin typeface="Trebuchet MS" panose="020B0603020202020204"/>
              </a:rPr>
              <a:t>Nos valeurs/notre éthique</a:t>
            </a:r>
          </a:p>
          <a:p>
            <a:pPr algn="ctr" defTabSz="342900" fontAlgn="auto">
              <a:spcBef>
                <a:spcPts val="0"/>
              </a:spcBef>
              <a:spcAft>
                <a:spcPts val="0"/>
              </a:spcAft>
            </a:pPr>
            <a:r>
              <a:rPr lang="fr-FR" sz="1350" dirty="0">
                <a:solidFill>
                  <a:prstClr val="black"/>
                </a:solidFill>
                <a:latin typeface="Trebuchet MS" panose="020B0603020202020204"/>
              </a:rPr>
              <a:t>Notre image</a:t>
            </a:r>
          </a:p>
          <a:p>
            <a:pPr algn="ctr" defTabSz="342900" fontAlgn="auto">
              <a:spcBef>
                <a:spcPts val="0"/>
              </a:spcBef>
              <a:spcAft>
                <a:spcPts val="0"/>
              </a:spcAft>
            </a:pPr>
            <a:r>
              <a:rPr lang="fr-FR" sz="1350" dirty="0">
                <a:solidFill>
                  <a:prstClr val="black"/>
                </a:solidFill>
                <a:latin typeface="Trebuchet MS" panose="020B0603020202020204"/>
              </a:rPr>
              <a:t>Nos professionnels</a:t>
            </a:r>
          </a:p>
          <a:p>
            <a:pPr algn="ctr" defTabSz="342900" fontAlgn="auto">
              <a:spcBef>
                <a:spcPts val="0"/>
              </a:spcBef>
              <a:spcAft>
                <a:spcPts val="0"/>
              </a:spcAft>
            </a:pPr>
            <a:r>
              <a:rPr lang="fr-FR" sz="1350" dirty="0">
                <a:solidFill>
                  <a:prstClr val="black"/>
                </a:solidFill>
                <a:latin typeface="Trebuchet MS" panose="020B0603020202020204"/>
              </a:rPr>
              <a:t>Nos </a:t>
            </a:r>
            <a:r>
              <a:rPr lang="fr-FR" sz="1350" dirty="0">
                <a:solidFill>
                  <a:prstClr val="black"/>
                </a:solidFill>
                <a:latin typeface="Trebuchet MS" panose="020B0603020202020204"/>
              </a:rPr>
              <a:t>partenaires</a:t>
            </a:r>
            <a:endParaRPr lang="fr-FR" sz="1350" dirty="0">
              <a:solidFill>
                <a:prstClr val="black"/>
              </a:solidFill>
              <a:latin typeface="Trebuchet MS" panose="020B0603020202020204"/>
            </a:endParaRPr>
          </a:p>
        </p:txBody>
      </p:sp>
      <p:sp>
        <p:nvSpPr>
          <p:cNvPr id="12" name="ZoneTexte 11"/>
          <p:cNvSpPr txBox="1"/>
          <p:nvPr>
            <p:custDataLst>
              <p:tags r:id="rId6"/>
            </p:custDataLst>
          </p:nvPr>
        </p:nvSpPr>
        <p:spPr>
          <a:xfrm>
            <a:off x="4262215" y="2235260"/>
            <a:ext cx="2050397" cy="1292662"/>
          </a:xfrm>
          <a:prstGeom prst="rect">
            <a:avLst/>
          </a:prstGeom>
          <a:solidFill>
            <a:schemeClr val="accent1">
              <a:lumMod val="40000"/>
              <a:lumOff val="60000"/>
            </a:schemeClr>
          </a:solidFill>
        </p:spPr>
        <p:txBody>
          <a:bodyPr wrap="square" rtlCol="0">
            <a:spAutoFit/>
          </a:bodyPr>
          <a:lstStyle/>
          <a:p>
            <a:pPr algn="ctr" defTabSz="342900" fontAlgn="auto">
              <a:spcBef>
                <a:spcPts val="0"/>
              </a:spcBef>
              <a:spcAft>
                <a:spcPts val="0"/>
              </a:spcAft>
            </a:pPr>
            <a:r>
              <a:rPr lang="fr-FR" sz="1875" b="1" dirty="0">
                <a:solidFill>
                  <a:prstClr val="black"/>
                </a:solidFill>
                <a:latin typeface="Trebuchet MS" panose="020B0603020202020204"/>
              </a:rPr>
              <a:t>Ou sommes nous?</a:t>
            </a:r>
          </a:p>
          <a:p>
            <a:pPr algn="ctr" defTabSz="342900" fontAlgn="auto">
              <a:spcBef>
                <a:spcPts val="0"/>
              </a:spcBef>
              <a:spcAft>
                <a:spcPts val="0"/>
              </a:spcAft>
            </a:pPr>
            <a:endParaRPr lang="fr-FR" sz="1350" dirty="0">
              <a:solidFill>
                <a:prstClr val="black"/>
              </a:solidFill>
              <a:latin typeface="Trebuchet MS" panose="020B0603020202020204"/>
            </a:endParaRPr>
          </a:p>
          <a:p>
            <a:pPr algn="ctr" defTabSz="342900" fontAlgn="auto">
              <a:spcBef>
                <a:spcPts val="0"/>
              </a:spcBef>
              <a:spcAft>
                <a:spcPts val="0"/>
              </a:spcAft>
            </a:pPr>
            <a:r>
              <a:rPr lang="fr-FR" sz="1350" dirty="0">
                <a:solidFill>
                  <a:prstClr val="black"/>
                </a:solidFill>
                <a:latin typeface="Trebuchet MS" panose="020B0603020202020204"/>
              </a:rPr>
              <a:t>Notre </a:t>
            </a:r>
            <a:r>
              <a:rPr lang="fr-FR" sz="1350" dirty="0">
                <a:solidFill>
                  <a:prstClr val="black"/>
                </a:solidFill>
                <a:latin typeface="Trebuchet MS" panose="020B0603020202020204"/>
              </a:rPr>
              <a:t>territoire </a:t>
            </a:r>
          </a:p>
          <a:p>
            <a:pPr algn="ctr" defTabSz="342900" fontAlgn="auto">
              <a:spcBef>
                <a:spcPts val="0"/>
              </a:spcBef>
              <a:spcAft>
                <a:spcPts val="0"/>
              </a:spcAft>
            </a:pPr>
            <a:r>
              <a:rPr lang="fr-FR" sz="1350" dirty="0">
                <a:solidFill>
                  <a:prstClr val="black"/>
                </a:solidFill>
                <a:latin typeface="Trebuchet MS" panose="020B0603020202020204"/>
              </a:rPr>
              <a:t>Notre structure</a:t>
            </a:r>
          </a:p>
        </p:txBody>
      </p:sp>
      <p:pic>
        <p:nvPicPr>
          <p:cNvPr id="13" name="Image 12"/>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4453391" y="3752944"/>
            <a:ext cx="1686169" cy="1686169"/>
          </a:xfrm>
          <a:prstGeom prst="rect">
            <a:avLst/>
          </a:prstGeom>
        </p:spPr>
      </p:pic>
      <p:pic>
        <p:nvPicPr>
          <p:cNvPr id="14" name="Image 13"/>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7144999" y="2235275"/>
            <a:ext cx="1345947" cy="1345947"/>
          </a:xfrm>
          <a:prstGeom prst="rect">
            <a:avLst/>
          </a:prstGeom>
        </p:spPr>
      </p:pic>
      <p:sp>
        <p:nvSpPr>
          <p:cNvPr id="15" name="ZoneTexte 14"/>
          <p:cNvSpPr txBox="1"/>
          <p:nvPr>
            <p:custDataLst>
              <p:tags r:id="rId9"/>
            </p:custDataLst>
          </p:nvPr>
        </p:nvSpPr>
        <p:spPr>
          <a:xfrm>
            <a:off x="6377299" y="3651725"/>
            <a:ext cx="2707580" cy="2331407"/>
          </a:xfrm>
          <a:prstGeom prst="rect">
            <a:avLst/>
          </a:prstGeom>
          <a:solidFill>
            <a:schemeClr val="accent1">
              <a:lumMod val="40000"/>
              <a:lumOff val="60000"/>
            </a:schemeClr>
          </a:solidFill>
        </p:spPr>
        <p:txBody>
          <a:bodyPr wrap="square" rtlCol="0">
            <a:spAutoFit/>
          </a:bodyPr>
          <a:lstStyle/>
          <a:p>
            <a:pPr algn="ctr" defTabSz="342900" fontAlgn="auto">
              <a:spcBef>
                <a:spcPts val="0"/>
              </a:spcBef>
              <a:spcAft>
                <a:spcPts val="0"/>
              </a:spcAft>
            </a:pPr>
            <a:r>
              <a:rPr lang="fr-FR" sz="1875" b="1" dirty="0">
                <a:solidFill>
                  <a:prstClr val="black"/>
                </a:solidFill>
                <a:latin typeface="Trebuchet MS" panose="020B0603020202020204"/>
              </a:rPr>
              <a:t>Ou allons-nous?</a:t>
            </a:r>
          </a:p>
          <a:p>
            <a:pPr algn="ctr" defTabSz="342900" fontAlgn="auto">
              <a:spcBef>
                <a:spcPts val="0"/>
              </a:spcBef>
              <a:spcAft>
                <a:spcPts val="0"/>
              </a:spcAft>
            </a:pPr>
            <a:r>
              <a:rPr lang="fr-FR" sz="1875" b="1" u="sng" dirty="0">
                <a:solidFill>
                  <a:prstClr val="black"/>
                </a:solidFill>
                <a:latin typeface="Trebuchet MS" panose="020B0603020202020204"/>
              </a:rPr>
              <a:t>Notre stratégie</a:t>
            </a:r>
          </a:p>
          <a:p>
            <a:pPr algn="ctr" defTabSz="342900" fontAlgn="auto">
              <a:spcBef>
                <a:spcPts val="0"/>
              </a:spcBef>
              <a:spcAft>
                <a:spcPts val="0"/>
              </a:spcAft>
            </a:pPr>
            <a:endParaRPr lang="fr-FR" sz="1350" b="1" u="sng" dirty="0">
              <a:solidFill>
                <a:prstClr val="black"/>
              </a:solidFill>
              <a:latin typeface="Trebuchet MS" panose="020B0603020202020204"/>
            </a:endParaRP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Projet Architectural</a:t>
            </a: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Projet Humanitude</a:t>
            </a: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Projet accueil de Jour et PASA</a:t>
            </a:r>
            <a:endParaRPr lang="fr-FR" sz="900" dirty="0">
              <a:solidFill>
                <a:prstClr val="black"/>
              </a:solidFill>
              <a:latin typeface="Trebuchet MS" panose="020B0603020202020204"/>
            </a:endParaRP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Projet </a:t>
            </a:r>
            <a:r>
              <a:rPr lang="fr-FR" sz="900" dirty="0">
                <a:solidFill>
                  <a:prstClr val="black"/>
                </a:solidFill>
                <a:latin typeface="Trebuchet MS" panose="020B0603020202020204"/>
              </a:rPr>
              <a:t>de vie et d’animation</a:t>
            </a: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Projet d’accompagnement et Projet Médical</a:t>
            </a:r>
            <a:endParaRPr lang="fr-FR" sz="900" dirty="0">
              <a:solidFill>
                <a:prstClr val="black"/>
              </a:solidFill>
              <a:latin typeface="Trebuchet MS" panose="020B0603020202020204"/>
            </a:endParaRP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Projet </a:t>
            </a:r>
            <a:r>
              <a:rPr lang="fr-FR" sz="900" dirty="0">
                <a:solidFill>
                  <a:prstClr val="black"/>
                </a:solidFill>
                <a:latin typeface="Trebuchet MS" panose="020B0603020202020204"/>
              </a:rPr>
              <a:t>social</a:t>
            </a: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Notre </a:t>
            </a:r>
            <a:r>
              <a:rPr lang="fr-FR" sz="900" dirty="0">
                <a:solidFill>
                  <a:prstClr val="black"/>
                </a:solidFill>
                <a:latin typeface="Trebuchet MS" panose="020B0603020202020204"/>
              </a:rPr>
              <a:t>projet RSE logistique, restauration et hôtellerie</a:t>
            </a:r>
          </a:p>
          <a:p>
            <a:pPr marL="214313" indent="-214313" defTabSz="342900" fontAlgn="auto">
              <a:spcBef>
                <a:spcPts val="0"/>
              </a:spcBef>
              <a:spcAft>
                <a:spcPts val="0"/>
              </a:spcAft>
              <a:buFont typeface="Arial" panose="020B0604020202020204" pitchFamily="34" charset="0"/>
              <a:buChar char="•"/>
            </a:pPr>
            <a:r>
              <a:rPr lang="fr-FR" sz="900" dirty="0">
                <a:solidFill>
                  <a:prstClr val="black"/>
                </a:solidFill>
                <a:latin typeface="Trebuchet MS" panose="020B0603020202020204"/>
              </a:rPr>
              <a:t>Projet SSIAD</a:t>
            </a:r>
          </a:p>
          <a:p>
            <a:pPr marL="214313" indent="-214313" defTabSz="342900" fontAlgn="auto">
              <a:spcBef>
                <a:spcPts val="0"/>
              </a:spcBef>
              <a:spcAft>
                <a:spcPts val="0"/>
              </a:spcAft>
              <a:buFont typeface="Arial" panose="020B0604020202020204" pitchFamily="34" charset="0"/>
              <a:buChar char="•"/>
            </a:pPr>
            <a:endParaRPr lang="fr-FR" sz="1350" dirty="0">
              <a:solidFill>
                <a:prstClr val="black"/>
              </a:solidFill>
              <a:latin typeface="Trebuchet MS" panose="020B0603020202020204"/>
            </a:endParaRPr>
          </a:p>
        </p:txBody>
      </p:sp>
    </p:spTree>
    <p:extLst>
      <p:ext uri="{BB962C8B-B14F-4D97-AF65-F5344CB8AC3E}">
        <p14:creationId xmlns:p14="http://schemas.microsoft.com/office/powerpoint/2010/main" val="7383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980728"/>
            <a:ext cx="8928992" cy="5616624"/>
          </a:xfrm>
        </p:spPr>
        <p:txBody>
          <a:bodyPr>
            <a:normAutofit fontScale="70000" lnSpcReduction="20000"/>
          </a:bodyPr>
          <a:lstStyle/>
          <a:p>
            <a:r>
              <a:rPr lang="fr-FR" u="sng" dirty="0"/>
              <a:t>Projet d’établissement : éléments de définition</a:t>
            </a:r>
          </a:p>
          <a:p>
            <a:endParaRPr lang="fr-FR" sz="1000" u="sng" dirty="0"/>
          </a:p>
          <a:p>
            <a:pPr>
              <a:buFont typeface="Wingdings" panose="05000000000000000000" pitchFamily="2" charset="2"/>
              <a:buChar char="v"/>
            </a:pPr>
            <a:r>
              <a:rPr lang="fr-FR" sz="2800" dirty="0"/>
              <a:t>Obligatoire dans tout EHPAD depuis la loi n°2002-2 du 2 janvier 2002 rénovant l’action sociale et médico-sociale</a:t>
            </a:r>
          </a:p>
          <a:p>
            <a:pPr marL="0" indent="0">
              <a:buNone/>
            </a:pPr>
            <a:endParaRPr lang="fr-FR" sz="1000" dirty="0"/>
          </a:p>
          <a:p>
            <a:pPr>
              <a:buFont typeface="Wingdings" panose="05000000000000000000" pitchFamily="2" charset="2"/>
              <a:buChar char="v"/>
            </a:pPr>
            <a:r>
              <a:rPr lang="fr-FR" sz="2800" dirty="0"/>
              <a:t>Une </a:t>
            </a:r>
            <a:r>
              <a:rPr lang="fr-FR" sz="2800" b="1" dirty="0"/>
              <a:t>« feuille de route » </a:t>
            </a:r>
            <a:r>
              <a:rPr lang="fr-FR" sz="2800" dirty="0"/>
              <a:t>pour un établissement, pour une durée de 5 ans : c’est un </a:t>
            </a:r>
            <a:r>
              <a:rPr lang="fr-FR" sz="2800" b="1" dirty="0"/>
              <a:t>outil qui aide à garantir les droits des usagers</a:t>
            </a:r>
            <a:r>
              <a:rPr lang="fr-FR" sz="2800" dirty="0"/>
              <a:t>, en ce sens qu’il </a:t>
            </a:r>
            <a:r>
              <a:rPr lang="fr-FR" sz="2800" b="1" dirty="0"/>
              <a:t>définit des objectifs en matière de qualité</a:t>
            </a:r>
            <a:r>
              <a:rPr lang="fr-FR" sz="2800" dirty="0"/>
              <a:t> des prestations et qu’il </a:t>
            </a:r>
            <a:r>
              <a:rPr lang="fr-FR" sz="2800" b="1" dirty="0"/>
              <a:t>rend lisibles les modes d’organisation et de fonctionnement de la structure</a:t>
            </a:r>
            <a:r>
              <a:rPr lang="fr-FR" sz="2800" dirty="0"/>
              <a:t>. </a:t>
            </a:r>
          </a:p>
          <a:p>
            <a:pPr>
              <a:buFont typeface="Wingdings" panose="05000000000000000000" pitchFamily="2" charset="2"/>
              <a:buChar char="v"/>
            </a:pPr>
            <a:endParaRPr lang="fr-FR" sz="1000" dirty="0"/>
          </a:p>
          <a:p>
            <a:pPr>
              <a:buFont typeface="Wingdings" panose="05000000000000000000" pitchFamily="2" charset="2"/>
              <a:buChar char="v"/>
            </a:pPr>
            <a:r>
              <a:rPr lang="fr-FR" sz="2800" dirty="0"/>
              <a:t>Un projet d’établissement est le plus souvent </a:t>
            </a:r>
            <a:r>
              <a:rPr lang="fr-FR" sz="2800" b="1" dirty="0"/>
              <a:t>composé de plusieurs projets </a:t>
            </a:r>
            <a:r>
              <a:rPr lang="fr-FR" sz="2800" dirty="0"/>
              <a:t>:</a:t>
            </a:r>
          </a:p>
          <a:p>
            <a:pPr marL="2957513" indent="177800">
              <a:buFont typeface="Wingdings" panose="05000000000000000000" pitchFamily="2" charset="2"/>
              <a:buChar char="q"/>
            </a:pPr>
            <a:r>
              <a:rPr lang="fr-FR" sz="2800" dirty="0"/>
              <a:t>projet de soins, </a:t>
            </a:r>
          </a:p>
          <a:p>
            <a:pPr marL="2957513" indent="177800">
              <a:buFont typeface="Wingdings" panose="05000000000000000000" pitchFamily="2" charset="2"/>
              <a:buChar char="q"/>
            </a:pPr>
            <a:r>
              <a:rPr lang="fr-FR" sz="2800" dirty="0"/>
              <a:t>projets spécifiques pour chaque unité type unité </a:t>
            </a:r>
            <a:r>
              <a:rPr lang="fr-FR" sz="2800" dirty="0" smtClean="0"/>
              <a:t>Alzheimer/PASA/AJ…, </a:t>
            </a:r>
            <a:endParaRPr lang="fr-FR" sz="2800" dirty="0"/>
          </a:p>
          <a:p>
            <a:pPr marL="2957513" indent="177800">
              <a:buFont typeface="Wingdings" panose="05000000000000000000" pitchFamily="2" charset="2"/>
              <a:buChar char="q"/>
            </a:pPr>
            <a:r>
              <a:rPr lang="fr-FR" sz="2800" dirty="0"/>
              <a:t>projet d’animation,</a:t>
            </a:r>
          </a:p>
          <a:p>
            <a:pPr marL="2957513" indent="177800">
              <a:buFont typeface="Wingdings" panose="05000000000000000000" pitchFamily="2" charset="2"/>
              <a:buChar char="q"/>
            </a:pPr>
            <a:r>
              <a:rPr lang="fr-FR" sz="2800" dirty="0"/>
              <a:t>projet qualité</a:t>
            </a:r>
          </a:p>
          <a:p>
            <a:pPr marL="2957513" indent="0">
              <a:buFont typeface="Wingdings" panose="05000000000000000000" pitchFamily="2" charset="2"/>
              <a:buChar char="q"/>
            </a:pPr>
            <a:r>
              <a:rPr lang="fr-FR" sz="2800" dirty="0"/>
              <a:t>projet social</a:t>
            </a:r>
          </a:p>
          <a:p>
            <a:pPr marL="2957513" indent="0">
              <a:buFont typeface="Wingdings" panose="05000000000000000000" pitchFamily="2" charset="2"/>
              <a:buChar char="q"/>
            </a:pPr>
            <a:r>
              <a:rPr lang="fr-FR" sz="2800" dirty="0"/>
              <a:t>etc.</a:t>
            </a:r>
          </a:p>
          <a:p>
            <a:endParaRPr lang="fr-FR" dirty="0"/>
          </a:p>
        </p:txBody>
      </p:sp>
      <p:sp>
        <p:nvSpPr>
          <p:cNvPr id="3" name="Titre 2"/>
          <p:cNvSpPr>
            <a:spLocks noGrp="1"/>
          </p:cNvSpPr>
          <p:nvPr>
            <p:ph type="title"/>
          </p:nvPr>
        </p:nvSpPr>
        <p:spPr>
          <a:xfrm>
            <a:off x="395536" y="44624"/>
            <a:ext cx="8229600" cy="1143000"/>
          </a:xfrm>
        </p:spPr>
        <p:txBody>
          <a:bodyPr>
            <a:normAutofit fontScale="90000"/>
          </a:bodyPr>
          <a:lstStyle/>
          <a:p>
            <a:r>
              <a:rPr lang="fr-FR" dirty="0"/>
              <a:t>Démarche projet d’établissement</a:t>
            </a:r>
          </a:p>
        </p:txBody>
      </p:sp>
    </p:spTree>
    <p:extLst>
      <p:ext uri="{BB962C8B-B14F-4D97-AF65-F5344CB8AC3E}">
        <p14:creationId xmlns:p14="http://schemas.microsoft.com/office/powerpoint/2010/main" val="144782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196752"/>
            <a:ext cx="8928992" cy="5462067"/>
          </a:xfrm>
        </p:spPr>
        <p:txBody>
          <a:bodyPr>
            <a:noAutofit/>
          </a:bodyPr>
          <a:lstStyle/>
          <a:p>
            <a:pPr marL="624078" indent="-514350">
              <a:buAutoNum type="arabicParenR"/>
            </a:pPr>
            <a:r>
              <a:rPr lang="fr-FR" sz="2000" b="1" u="sng" dirty="0" smtClean="0"/>
              <a:t>Un </a:t>
            </a:r>
            <a:r>
              <a:rPr lang="fr-FR" sz="2000" b="1" u="sng" dirty="0"/>
              <a:t>comité de pilotage (</a:t>
            </a:r>
            <a:r>
              <a:rPr lang="fr-FR" sz="2000" b="1" u="sng" dirty="0" smtClean="0"/>
              <a:t>COPIL</a:t>
            </a:r>
            <a:r>
              <a:rPr lang="fr-FR" sz="2000" b="1" u="sng" dirty="0" smtClean="0"/>
              <a:t>)</a:t>
            </a:r>
            <a:endParaRPr lang="fr-FR" sz="2000" b="1" u="sng" dirty="0" smtClean="0"/>
          </a:p>
          <a:p>
            <a:pPr marL="109728" indent="0">
              <a:buNone/>
            </a:pPr>
            <a:endParaRPr lang="fr-FR" sz="500" b="1" u="sng" dirty="0"/>
          </a:p>
          <a:p>
            <a:pPr marL="109728" indent="0">
              <a:buNone/>
            </a:pPr>
            <a:r>
              <a:rPr lang="fr-FR" sz="1600" u="sng" dirty="0" smtClean="0"/>
              <a:t>1.1. Objectifs</a:t>
            </a:r>
            <a:r>
              <a:rPr lang="fr-FR" sz="1600" dirty="0"/>
              <a:t> </a:t>
            </a:r>
            <a:endParaRPr lang="fr-FR" sz="1400" dirty="0"/>
          </a:p>
          <a:p>
            <a:pPr lvl="0"/>
            <a:r>
              <a:rPr lang="fr-FR" sz="1500" dirty="0"/>
              <a:t>Déterminer les </a:t>
            </a:r>
            <a:r>
              <a:rPr lang="fr-FR" sz="1500" b="1" dirty="0"/>
              <a:t>valeurs </a:t>
            </a:r>
            <a:r>
              <a:rPr lang="fr-FR" sz="1500" dirty="0"/>
              <a:t>de l’accompagnement au sein de l’EHPAD, mais également au domicile</a:t>
            </a:r>
          </a:p>
          <a:p>
            <a:pPr lvl="0"/>
            <a:r>
              <a:rPr lang="fr-FR" sz="1500" dirty="0"/>
              <a:t>Identifier les </a:t>
            </a:r>
            <a:r>
              <a:rPr lang="fr-FR" sz="1500" b="1" dirty="0"/>
              <a:t>points forts</a:t>
            </a:r>
            <a:r>
              <a:rPr lang="fr-FR" sz="1500" dirty="0"/>
              <a:t>, les </a:t>
            </a:r>
            <a:r>
              <a:rPr lang="fr-FR" sz="1500" b="1" dirty="0"/>
              <a:t>particularités</a:t>
            </a:r>
            <a:r>
              <a:rPr lang="fr-FR" sz="1500" dirty="0"/>
              <a:t> de l’EHPAD et du SSIAD, les différences entre l’EHPAD et le SSIAD</a:t>
            </a:r>
          </a:p>
          <a:p>
            <a:pPr lvl="0"/>
            <a:r>
              <a:rPr lang="fr-FR" sz="1500" dirty="0"/>
              <a:t>Proposer les </a:t>
            </a:r>
            <a:r>
              <a:rPr lang="fr-FR" sz="1500" b="1" dirty="0"/>
              <a:t>principes et missions</a:t>
            </a:r>
            <a:r>
              <a:rPr lang="fr-FR" sz="1500" dirty="0"/>
              <a:t> de l’établissement et pour les services</a:t>
            </a:r>
          </a:p>
          <a:p>
            <a:pPr lvl="0"/>
            <a:r>
              <a:rPr lang="fr-FR" sz="1500" b="1" dirty="0"/>
              <a:t>Valider les actions proposées </a:t>
            </a:r>
            <a:r>
              <a:rPr lang="fr-FR" sz="1500" dirty="0"/>
              <a:t>par les groupes de travail </a:t>
            </a:r>
            <a:r>
              <a:rPr lang="fr-FR" sz="1500" dirty="0" smtClean="0"/>
              <a:t>préparatoires</a:t>
            </a:r>
          </a:p>
          <a:p>
            <a:pPr marL="109728" lvl="0" indent="0">
              <a:buNone/>
            </a:pPr>
            <a:endParaRPr lang="fr-FR" sz="500" u="sng" dirty="0"/>
          </a:p>
          <a:p>
            <a:pPr marL="109728" lvl="0" indent="0">
              <a:buNone/>
            </a:pPr>
            <a:r>
              <a:rPr lang="fr-FR" sz="1600" u="sng" dirty="0" smtClean="0"/>
              <a:t>1.2. Composition</a:t>
            </a:r>
            <a:r>
              <a:rPr lang="fr-FR" sz="1600" dirty="0"/>
              <a:t> </a:t>
            </a:r>
            <a:endParaRPr lang="fr-FR" sz="1600" dirty="0" smtClean="0"/>
          </a:p>
          <a:p>
            <a:pPr marL="109728" lvl="0" indent="0">
              <a:buNone/>
            </a:pPr>
            <a:endParaRPr lang="fr-FR" sz="1400" dirty="0"/>
          </a:p>
        </p:txBody>
      </p:sp>
      <p:sp>
        <p:nvSpPr>
          <p:cNvPr id="3" name="Titre 2"/>
          <p:cNvSpPr>
            <a:spLocks noGrp="1"/>
          </p:cNvSpPr>
          <p:nvPr>
            <p:ph type="title"/>
          </p:nvPr>
        </p:nvSpPr>
        <p:spPr>
          <a:xfrm>
            <a:off x="467544" y="188640"/>
            <a:ext cx="8229600" cy="1012974"/>
          </a:xfrm>
        </p:spPr>
        <p:txBody>
          <a:bodyPr>
            <a:normAutofit fontScale="90000"/>
          </a:bodyPr>
          <a:lstStyle/>
          <a:p>
            <a:r>
              <a:rPr lang="fr-FR" sz="2400" b="1" dirty="0" smtClean="0">
                <a:effectLst/>
              </a:rPr>
              <a:t>Organisation </a:t>
            </a:r>
            <a:r>
              <a:rPr lang="fr-FR" sz="2400" b="1" dirty="0">
                <a:effectLst/>
              </a:rPr>
              <a:t>générale de la réflexion et de l’élaboration du projet </a:t>
            </a:r>
            <a:r>
              <a:rPr lang="fr-FR" sz="2400" b="1" dirty="0" smtClean="0">
                <a:effectLst/>
              </a:rPr>
              <a:t>d’établissement</a:t>
            </a:r>
            <a:endParaRPr lang="fr-FR" sz="2800" b="1" dirty="0"/>
          </a:p>
        </p:txBody>
      </p:sp>
      <p:graphicFrame>
        <p:nvGraphicFramePr>
          <p:cNvPr id="4" name="Tableau 3"/>
          <p:cNvGraphicFramePr>
            <a:graphicFrameLocks noGrp="1"/>
          </p:cNvGraphicFramePr>
          <p:nvPr>
            <p:extLst/>
          </p:nvPr>
        </p:nvGraphicFramePr>
        <p:xfrm>
          <a:off x="1907704" y="3689633"/>
          <a:ext cx="7128792" cy="3115309"/>
        </p:xfrm>
        <a:graphic>
          <a:graphicData uri="http://schemas.openxmlformats.org/drawingml/2006/table">
            <a:tbl>
              <a:tblPr>
                <a:tableStyleId>{5C22544A-7EE6-4342-B048-85BDC9FD1C3A}</a:tableStyleId>
              </a:tblPr>
              <a:tblGrid>
                <a:gridCol w="4176464">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255934">
                <a:tc>
                  <a:txBody>
                    <a:bodyPr/>
                    <a:lstStyle/>
                    <a:p>
                      <a:pPr algn="l" fontAlgn="b"/>
                      <a:r>
                        <a:rPr lang="fr-FR" sz="1500" u="none" strike="noStrike" dirty="0">
                          <a:effectLst/>
                        </a:rPr>
                        <a:t>Mme COUEFFEUR</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Directrice</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0"/>
                  </a:ext>
                </a:extLst>
              </a:tr>
              <a:tr h="232337">
                <a:tc>
                  <a:txBody>
                    <a:bodyPr/>
                    <a:lstStyle/>
                    <a:p>
                      <a:pPr algn="l" fontAlgn="b"/>
                      <a:r>
                        <a:rPr lang="fr-FR" sz="1500" u="none" strike="noStrike" dirty="0">
                          <a:effectLst/>
                        </a:rPr>
                        <a:t>Mme LE CALVEZ</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IDEC EHPAD</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1"/>
                  </a:ext>
                </a:extLst>
              </a:tr>
              <a:tr h="232337">
                <a:tc>
                  <a:txBody>
                    <a:bodyPr/>
                    <a:lstStyle/>
                    <a:p>
                      <a:pPr algn="l" fontAlgn="b"/>
                      <a:r>
                        <a:rPr lang="fr-FR" sz="1500" u="none" strike="noStrike" dirty="0">
                          <a:effectLst/>
                        </a:rPr>
                        <a:t>Mme </a:t>
                      </a:r>
                      <a:r>
                        <a:rPr lang="fr-FR" sz="1500" u="none" strike="noStrike" dirty="0" smtClean="0">
                          <a:effectLst/>
                        </a:rPr>
                        <a:t>BERTRAND</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IDEC SSIAD</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2"/>
                  </a:ext>
                </a:extLst>
              </a:tr>
              <a:tr h="232337">
                <a:tc>
                  <a:txBody>
                    <a:bodyPr/>
                    <a:lstStyle/>
                    <a:p>
                      <a:pPr algn="l" fontAlgn="b"/>
                      <a:r>
                        <a:rPr lang="fr-FR" sz="1500" u="none" strike="noStrike" dirty="0">
                          <a:effectLst/>
                        </a:rPr>
                        <a:t>Mme THOMAS</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IDE qualité</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3"/>
                  </a:ext>
                </a:extLst>
              </a:tr>
              <a:tr h="232337">
                <a:tc>
                  <a:txBody>
                    <a:bodyPr/>
                    <a:lstStyle/>
                    <a:p>
                      <a:pPr algn="l" fontAlgn="b"/>
                      <a:r>
                        <a:rPr lang="fr-FR" sz="1500" u="none" strike="noStrike" dirty="0">
                          <a:effectLst/>
                        </a:rPr>
                        <a:t>M. BIDEL</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Responsable cuisine</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4"/>
                  </a:ext>
                </a:extLst>
              </a:tr>
              <a:tr h="243810">
                <a:tc>
                  <a:txBody>
                    <a:bodyPr/>
                    <a:lstStyle/>
                    <a:p>
                      <a:pPr algn="l" fontAlgn="b"/>
                      <a:r>
                        <a:rPr lang="fr-FR" sz="1500" u="none" strike="noStrike" dirty="0">
                          <a:effectLst/>
                        </a:rPr>
                        <a:t>M. LEPAINTEUR </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Maintenance</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5"/>
                  </a:ext>
                </a:extLst>
              </a:tr>
              <a:tr h="247207">
                <a:tc>
                  <a:txBody>
                    <a:bodyPr/>
                    <a:lstStyle/>
                    <a:p>
                      <a:r>
                        <a:rPr lang="fr-FR" sz="1600" dirty="0" smtClean="0"/>
                        <a:t>M. HOUSSIN</a:t>
                      </a:r>
                      <a:endParaRPr lang="fr-FR" sz="1600" dirty="0"/>
                    </a:p>
                  </a:txBody>
                  <a:tcPr marL="9525" marR="9525" marT="9525" marB="0" anchor="b"/>
                </a:tc>
                <a:tc>
                  <a:txBody>
                    <a:bodyPr/>
                    <a:lstStyle/>
                    <a:p>
                      <a:pPr algn="ctr"/>
                      <a:r>
                        <a:rPr lang="fr-FR" sz="1600" dirty="0" smtClean="0"/>
                        <a:t>Blanchisserie</a:t>
                      </a:r>
                      <a:endParaRPr lang="fr-FR" sz="1600" dirty="0"/>
                    </a:p>
                  </a:txBody>
                  <a:tcPr marL="9525" marR="9525" marT="9525" marB="0" anchor="b">
                    <a:solidFill>
                      <a:schemeClr val="accent3">
                        <a:lumMod val="40000"/>
                        <a:lumOff val="60000"/>
                      </a:schemeClr>
                    </a:solidFill>
                  </a:tcPr>
                </a:tc>
                <a:extLst>
                  <a:ext uri="{0D108BD9-81ED-4DB2-BD59-A6C34878D82A}">
                    <a16:rowId xmlns:a16="http://schemas.microsoft.com/office/drawing/2014/main" val="10006"/>
                  </a:ext>
                </a:extLst>
              </a:tr>
              <a:tr h="455381">
                <a:tc>
                  <a:txBody>
                    <a:bodyPr/>
                    <a:lstStyle/>
                    <a:p>
                      <a:pPr algn="l" fontAlgn="b"/>
                      <a:r>
                        <a:rPr lang="fr-FR" sz="1500" u="none" strike="noStrike" dirty="0" smtClean="0">
                          <a:effectLst/>
                        </a:rPr>
                        <a:t>Mme VINDARD</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smtClean="0">
                          <a:effectLst/>
                        </a:rPr>
                        <a:t>IDE/représentant du personnel (syndicat)</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7"/>
                  </a:ext>
                </a:extLst>
              </a:tr>
              <a:tr h="455381">
                <a:tc>
                  <a:txBody>
                    <a:bodyPr/>
                    <a:lstStyle/>
                    <a:p>
                      <a:pPr algn="l" fontAlgn="b"/>
                      <a:r>
                        <a:rPr lang="fr-FR" sz="1500" u="none" strike="noStrike" dirty="0" smtClean="0">
                          <a:effectLst/>
                        </a:rPr>
                        <a:t>Mme DEWOGHELAERE I(</a:t>
                      </a:r>
                      <a:r>
                        <a:rPr lang="fr-FR" sz="1500" u="none" strike="noStrike" dirty="0" err="1" smtClean="0">
                          <a:effectLst/>
                        </a:rPr>
                        <a:t>tit</a:t>
                      </a:r>
                      <a:r>
                        <a:rPr lang="fr-FR" sz="1500" u="none" strike="noStrike" dirty="0" smtClean="0">
                          <a:effectLst/>
                        </a:rPr>
                        <a:t>.)/Mme</a:t>
                      </a:r>
                      <a:r>
                        <a:rPr lang="fr-FR" sz="1500" u="none" strike="noStrike" baseline="0" dirty="0" smtClean="0">
                          <a:effectLst/>
                        </a:rPr>
                        <a:t> CHAMPION MC (suppl.)</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u="none" strike="noStrike" dirty="0">
                          <a:effectLst/>
                        </a:rPr>
                        <a:t>ASH</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8"/>
                  </a:ext>
                </a:extLst>
              </a:tr>
              <a:tr h="232337">
                <a:tc>
                  <a:txBody>
                    <a:bodyPr/>
                    <a:lstStyle/>
                    <a:p>
                      <a:pPr algn="l" fontAlgn="b"/>
                      <a:r>
                        <a:rPr lang="fr-FR" sz="1500" b="0" i="0" u="none" strike="noStrike" dirty="0" smtClean="0">
                          <a:solidFill>
                            <a:srgbClr val="000000"/>
                          </a:solidFill>
                          <a:effectLst/>
                          <a:latin typeface="Georgia"/>
                        </a:rPr>
                        <a:t>Mme LENOAN F. (</a:t>
                      </a:r>
                      <a:r>
                        <a:rPr lang="fr-FR" sz="1500" b="0" i="0" u="none" strike="noStrike" dirty="0" err="1" smtClean="0">
                          <a:solidFill>
                            <a:srgbClr val="000000"/>
                          </a:solidFill>
                          <a:effectLst/>
                          <a:latin typeface="Georgia"/>
                        </a:rPr>
                        <a:t>tit</a:t>
                      </a:r>
                      <a:r>
                        <a:rPr lang="fr-FR" sz="1500" b="0" i="0" u="none" strike="noStrike" dirty="0" smtClean="0">
                          <a:solidFill>
                            <a:srgbClr val="000000"/>
                          </a:solidFill>
                          <a:effectLst/>
                          <a:latin typeface="Georgia"/>
                        </a:rPr>
                        <a:t>.) / Mme BINET L.</a:t>
                      </a:r>
                      <a:r>
                        <a:rPr lang="fr-FR" sz="1500" b="0" i="0" u="none" strike="noStrike" baseline="0" dirty="0" smtClean="0">
                          <a:solidFill>
                            <a:srgbClr val="000000"/>
                          </a:solidFill>
                          <a:effectLst/>
                          <a:latin typeface="Georgia"/>
                        </a:rPr>
                        <a:t> (suppl.)</a:t>
                      </a:r>
                      <a:endParaRPr lang="fr-FR" sz="1500" b="0" i="0" u="none" strike="noStrike" dirty="0">
                        <a:solidFill>
                          <a:srgbClr val="000000"/>
                        </a:solidFill>
                        <a:effectLst/>
                        <a:latin typeface="Georgia"/>
                      </a:endParaRPr>
                    </a:p>
                  </a:txBody>
                  <a:tcPr marL="9525" marR="9525" marT="9525" marB="0" anchor="b"/>
                </a:tc>
                <a:tc>
                  <a:txBody>
                    <a:bodyPr/>
                    <a:lstStyle/>
                    <a:p>
                      <a:pPr algn="ctr" fontAlgn="b"/>
                      <a:r>
                        <a:rPr lang="fr-FR" sz="1500" b="0" i="0" u="none" strike="noStrike" dirty="0" smtClean="0">
                          <a:solidFill>
                            <a:srgbClr val="000000"/>
                          </a:solidFill>
                          <a:effectLst/>
                          <a:latin typeface="Georgia"/>
                        </a:rPr>
                        <a:t>AS</a:t>
                      </a:r>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09"/>
                  </a:ext>
                </a:extLst>
              </a:tr>
              <a:tr h="232337">
                <a:tc>
                  <a:txBody>
                    <a:bodyPr/>
                    <a:lstStyle/>
                    <a:p>
                      <a:pPr algn="l" fontAlgn="b"/>
                      <a:endParaRPr lang="fr-FR" sz="1500" b="0" i="0" u="none" strike="noStrike" dirty="0">
                        <a:solidFill>
                          <a:srgbClr val="000000"/>
                        </a:solidFill>
                        <a:effectLst/>
                        <a:latin typeface="Georgia"/>
                      </a:endParaRPr>
                    </a:p>
                  </a:txBody>
                  <a:tcPr marL="9525" marR="9525" marT="9525" marB="0" anchor="b"/>
                </a:tc>
                <a:tc>
                  <a:txBody>
                    <a:bodyPr/>
                    <a:lstStyle/>
                    <a:p>
                      <a:pPr algn="ctr" fontAlgn="b"/>
                      <a:endParaRPr lang="fr-FR" sz="1500" b="0" i="0" u="none" strike="noStrike" dirty="0">
                        <a:solidFill>
                          <a:srgbClr val="000000"/>
                        </a:solidFill>
                        <a:effectLst/>
                        <a:latin typeface="Georgia"/>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3846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0225" y="-134780"/>
            <a:ext cx="8229600" cy="1143000"/>
          </a:xfrm>
        </p:spPr>
        <p:txBody>
          <a:bodyPr>
            <a:normAutofit fontScale="90000"/>
          </a:bodyPr>
          <a:lstStyle/>
          <a:p>
            <a:r>
              <a:rPr lang="fr-FR" sz="2400" b="1" dirty="0">
                <a:solidFill>
                  <a:srgbClr val="424456"/>
                </a:solidFill>
                <a:effectLst/>
              </a:rPr>
              <a:t>Organisation générale de la réflexion et de l’élaboration du projet d’établissement</a:t>
            </a:r>
            <a:endParaRPr lang="fr-FR" sz="2800" b="1" dirty="0"/>
          </a:p>
        </p:txBody>
      </p:sp>
      <p:sp>
        <p:nvSpPr>
          <p:cNvPr id="6" name="Espace réservé du texte 5"/>
          <p:cNvSpPr>
            <a:spLocks noGrp="1"/>
          </p:cNvSpPr>
          <p:nvPr>
            <p:ph type="body" sz="half" idx="3"/>
          </p:nvPr>
        </p:nvSpPr>
        <p:spPr/>
        <p:txBody>
          <a:bodyPr/>
          <a:lstStyle/>
          <a:p>
            <a:endParaRPr lang="fr-FR"/>
          </a:p>
        </p:txBody>
      </p:sp>
      <p:sp>
        <p:nvSpPr>
          <p:cNvPr id="2" name="Espace réservé du contenu 1"/>
          <p:cNvSpPr>
            <a:spLocks noGrp="1"/>
          </p:cNvSpPr>
          <p:nvPr>
            <p:ph sz="quarter" idx="2"/>
          </p:nvPr>
        </p:nvSpPr>
        <p:spPr>
          <a:xfrm>
            <a:off x="457200" y="1444294"/>
            <a:ext cx="4040188" cy="5297074"/>
          </a:xfrm>
        </p:spPr>
        <p:txBody>
          <a:bodyPr>
            <a:normAutofit fontScale="92500" lnSpcReduction="10000"/>
          </a:bodyPr>
          <a:lstStyle/>
          <a:p>
            <a:pPr marL="109728" indent="0">
              <a:buNone/>
            </a:pPr>
            <a:r>
              <a:rPr lang="fr-FR" b="1" u="sng" dirty="0" smtClean="0"/>
              <a:t>2) Groupes de travail</a:t>
            </a:r>
          </a:p>
          <a:p>
            <a:pPr marL="109728" indent="0">
              <a:buNone/>
            </a:pPr>
            <a:endParaRPr lang="fr-FR" sz="1300" b="1" u="sng" dirty="0" smtClean="0"/>
          </a:p>
          <a:p>
            <a:pPr marL="109728" indent="0">
              <a:buNone/>
            </a:pPr>
            <a:r>
              <a:rPr lang="fr-FR" dirty="0"/>
              <a:t>Des groupes de travail spécifiques </a:t>
            </a:r>
            <a:r>
              <a:rPr lang="fr-FR" dirty="0" smtClean="0"/>
              <a:t>ont été mis </a:t>
            </a:r>
            <a:r>
              <a:rPr lang="fr-FR" dirty="0"/>
              <a:t>en </a:t>
            </a:r>
            <a:r>
              <a:rPr lang="fr-FR" dirty="0" smtClean="0"/>
              <a:t>place en juin 2023 </a:t>
            </a:r>
            <a:r>
              <a:rPr lang="fr-FR" dirty="0"/>
              <a:t>afin de se pencher sur des thématiques précises : le projet d’établissement est donc composé d’un ensemble de projets. </a:t>
            </a:r>
            <a:endParaRPr lang="fr-FR" dirty="0" smtClean="0"/>
          </a:p>
          <a:p>
            <a:pPr marL="109728" indent="0">
              <a:buNone/>
            </a:pPr>
            <a:endParaRPr lang="fr-FR" sz="1100" dirty="0" smtClean="0"/>
          </a:p>
          <a:p>
            <a:pPr marL="109728" indent="0">
              <a:buNone/>
            </a:pPr>
            <a:r>
              <a:rPr lang="fr-FR" dirty="0" smtClean="0"/>
              <a:t>Cela </a:t>
            </a:r>
            <a:r>
              <a:rPr lang="fr-FR" dirty="0"/>
              <a:t>permet d’impliquer un plus grand nombre d’agents à la réflexion, sur des éléments et enjeux qui les concernent plus particulièrement (notamment pour les différents projets de service). </a:t>
            </a:r>
            <a:endParaRPr lang="fr-FR" dirty="0" smtClean="0"/>
          </a:p>
          <a:p>
            <a:pPr marL="109728" indent="0">
              <a:buNone/>
            </a:pPr>
            <a:endParaRPr lang="fr-FR" dirty="0"/>
          </a:p>
        </p:txBody>
      </p:sp>
      <p:sp>
        <p:nvSpPr>
          <p:cNvPr id="7" name="Espace réservé du contenu 6"/>
          <p:cNvSpPr>
            <a:spLocks noGrp="1"/>
          </p:cNvSpPr>
          <p:nvPr>
            <p:ph sz="quarter" idx="4"/>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340156537"/>
              </p:ext>
            </p:extLst>
          </p:nvPr>
        </p:nvGraphicFramePr>
        <p:xfrm>
          <a:off x="4572000" y="836713"/>
          <a:ext cx="4464497" cy="5904654"/>
        </p:xfrm>
        <a:graphic>
          <a:graphicData uri="http://schemas.openxmlformats.org/drawingml/2006/table">
            <a:tbl>
              <a:tblPr>
                <a:tableStyleId>{5C22544A-7EE6-4342-B048-85BDC9FD1C3A}</a:tableStyleId>
              </a:tblPr>
              <a:tblGrid>
                <a:gridCol w="1646904">
                  <a:extLst>
                    <a:ext uri="{9D8B030D-6E8A-4147-A177-3AD203B41FA5}">
                      <a16:colId xmlns:a16="http://schemas.microsoft.com/office/drawing/2014/main" val="20000"/>
                    </a:ext>
                  </a:extLst>
                </a:gridCol>
                <a:gridCol w="2817593">
                  <a:extLst>
                    <a:ext uri="{9D8B030D-6E8A-4147-A177-3AD203B41FA5}">
                      <a16:colId xmlns:a16="http://schemas.microsoft.com/office/drawing/2014/main" val="20002"/>
                    </a:ext>
                  </a:extLst>
                </a:gridCol>
              </a:tblGrid>
              <a:tr h="270097">
                <a:tc>
                  <a:txBody>
                    <a:bodyPr/>
                    <a:lstStyle/>
                    <a:p>
                      <a:pPr algn="ctr" fontAlgn="ctr"/>
                      <a:r>
                        <a:rPr lang="fr-FR" sz="1600" b="1" i="0" u="none" strike="noStrike" dirty="0" smtClean="0">
                          <a:solidFill>
                            <a:srgbClr val="000000"/>
                          </a:solidFill>
                          <a:effectLst/>
                          <a:latin typeface="Georgia"/>
                        </a:rPr>
                        <a:t>PROJETS</a:t>
                      </a:r>
                      <a:endParaRPr lang="fr-FR" sz="1600" b="1" i="0" u="none" strike="noStrike" dirty="0">
                        <a:solidFill>
                          <a:srgbClr val="000000"/>
                        </a:solidFill>
                        <a:effectLst/>
                        <a:latin typeface="Georgia"/>
                      </a:endParaRPr>
                    </a:p>
                  </a:txBody>
                  <a:tcPr marL="8754" marR="8754" marT="8754" marB="0" anchor="ctr"/>
                </a:tc>
                <a:tc>
                  <a:txBody>
                    <a:bodyPr/>
                    <a:lstStyle/>
                    <a:p>
                      <a:pPr algn="l" fontAlgn="b"/>
                      <a:endParaRPr lang="fr-FR" sz="1200" b="0" i="0" u="none" strike="noStrike" dirty="0">
                        <a:solidFill>
                          <a:srgbClr val="000000"/>
                        </a:solidFill>
                        <a:effectLst/>
                        <a:latin typeface="Georgia"/>
                      </a:endParaRPr>
                    </a:p>
                  </a:txBody>
                  <a:tcPr marL="8754" marR="8754" marT="8754" marB="0" anchor="b">
                    <a:solidFill>
                      <a:schemeClr val="accent1">
                        <a:lumMod val="60000"/>
                        <a:lumOff val="40000"/>
                      </a:schemeClr>
                    </a:solidFill>
                  </a:tcPr>
                </a:tc>
                <a:extLst>
                  <a:ext uri="{0D108BD9-81ED-4DB2-BD59-A6C34878D82A}">
                    <a16:rowId xmlns:a16="http://schemas.microsoft.com/office/drawing/2014/main" val="10000"/>
                  </a:ext>
                </a:extLst>
              </a:tr>
              <a:tr h="502210">
                <a:tc>
                  <a:txBody>
                    <a:bodyPr/>
                    <a:lstStyle/>
                    <a:p>
                      <a:pPr algn="ctr" fontAlgn="ctr"/>
                      <a:r>
                        <a:rPr lang="fr-FR" sz="1600" u="none" strike="noStrike" dirty="0" smtClean="0">
                          <a:effectLst/>
                        </a:rPr>
                        <a:t>Social</a:t>
                      </a:r>
                      <a:endParaRPr lang="fr-FR" sz="1600" b="0" i="0" u="none" strike="noStrike" dirty="0">
                        <a:solidFill>
                          <a:srgbClr val="000000"/>
                        </a:solidFill>
                        <a:effectLst/>
                        <a:latin typeface="Georgia"/>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1"/>
                  </a:ext>
                </a:extLst>
              </a:tr>
              <a:tr h="502210">
                <a:tc>
                  <a:txBody>
                    <a:bodyPr/>
                    <a:lstStyle/>
                    <a:p>
                      <a:pPr algn="ctr" fontAlgn="ctr"/>
                      <a:r>
                        <a:rPr lang="fr-FR" sz="1600" b="1" u="none" strike="noStrike" dirty="0" smtClean="0">
                          <a:effectLst/>
                        </a:rPr>
                        <a:t>Vie sociale</a:t>
                      </a:r>
                      <a:endParaRPr lang="fr-FR" sz="1600" b="1" i="0" u="none" strike="noStrike" dirty="0">
                        <a:solidFill>
                          <a:srgbClr val="000000"/>
                        </a:solidFill>
                        <a:effectLst/>
                        <a:latin typeface="Georgia"/>
                      </a:endParaRPr>
                    </a:p>
                  </a:txBody>
                  <a:tcPr marL="8754" marR="8754" marT="8754"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effectLst/>
                          <a:latin typeface="Georgia"/>
                        </a:rPr>
                        <a:t>Objectif =&gt; </a:t>
                      </a:r>
                      <a:r>
                        <a:rPr lang="fr-FR" sz="1200" b="1" i="0" u="none" strike="noStrike" dirty="0" smtClean="0">
                          <a:solidFill>
                            <a:srgbClr val="000000"/>
                          </a:solidFill>
                          <a:effectLst/>
                          <a:latin typeface="Georgia"/>
                        </a:rPr>
                        <a:t>intégration </a:t>
                      </a:r>
                      <a:r>
                        <a:rPr lang="fr-FR" sz="1200" b="1" i="0" u="none" strike="noStrike" dirty="0" smtClean="0">
                          <a:solidFill>
                            <a:srgbClr val="000000"/>
                          </a:solidFill>
                          <a:effectLst/>
                          <a:latin typeface="+mn-lt"/>
                        </a:rPr>
                        <a:t>habitants </a:t>
                      </a:r>
                      <a:r>
                        <a:rPr lang="fr-FR" sz="1200" b="1" i="0" u="none" strike="noStrike" dirty="0" smtClean="0">
                          <a:solidFill>
                            <a:srgbClr val="000000"/>
                          </a:solidFill>
                          <a:effectLst/>
                          <a:latin typeface="+mn-lt"/>
                        </a:rPr>
                        <a:t>et</a:t>
                      </a:r>
                    </a:p>
                    <a:p>
                      <a:pPr algn="ctr" fontAlgn="b"/>
                      <a:r>
                        <a:rPr lang="fr-FR" sz="1200" b="1" i="0" u="none" strike="noStrike" dirty="0" smtClean="0">
                          <a:solidFill>
                            <a:srgbClr val="000000"/>
                          </a:solidFill>
                          <a:effectLst/>
                          <a:latin typeface="Georgia"/>
                        </a:rPr>
                        <a:t>familles CVS</a:t>
                      </a:r>
                      <a:endParaRPr lang="fr-FR" sz="1200" b="1" i="0" u="none" strike="noStrike" dirty="0">
                        <a:solidFill>
                          <a:srgbClr val="000000"/>
                        </a:solidFill>
                        <a:effectLst/>
                        <a:latin typeface="Georgia"/>
                      </a:endParaRPr>
                    </a:p>
                  </a:txBody>
                  <a:tcPr marL="8754" marR="8754" marT="8754" marB="0" anchor="b">
                    <a:solidFill>
                      <a:schemeClr val="accent1"/>
                    </a:solidFill>
                  </a:tcPr>
                </a:tc>
                <a:extLst>
                  <a:ext uri="{0D108BD9-81ED-4DB2-BD59-A6C34878D82A}">
                    <a16:rowId xmlns:a16="http://schemas.microsoft.com/office/drawing/2014/main" val="10002"/>
                  </a:ext>
                </a:extLst>
              </a:tr>
              <a:tr h="6452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Gestion et logistique</a:t>
                      </a:r>
                      <a:endParaRPr lang="fr-FR" sz="1600" b="0" i="0" u="none" strike="noStrike" dirty="0" smtClean="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3"/>
                  </a:ext>
                </a:extLst>
              </a:tr>
              <a:tr h="5022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Qualité</a:t>
                      </a:r>
                      <a:endParaRPr lang="fr-FR" sz="1600" b="0" i="0" u="none" strike="noStrike" dirty="0" smtClean="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4"/>
                  </a:ext>
                </a:extLst>
              </a:tr>
              <a:tr h="4757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Médical</a:t>
                      </a:r>
                      <a:endParaRPr lang="fr-FR" sz="1600" b="0" i="0" u="none" strike="noStrike" dirty="0" smtClean="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5"/>
                  </a:ext>
                </a:extLst>
              </a:tr>
              <a:tr h="58150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Soins</a:t>
                      </a:r>
                      <a:endParaRPr lang="fr-FR" sz="1600" b="0" i="0" u="none" strike="noStrike" dirty="0" smtClean="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6"/>
                  </a:ext>
                </a:extLst>
              </a:tr>
              <a:tr h="396481">
                <a:tc>
                  <a:txBody>
                    <a:bodyPr/>
                    <a:lstStyle/>
                    <a:p>
                      <a:pPr algn="ctr" fontAlgn="ctr"/>
                      <a:r>
                        <a:rPr lang="fr-FR" sz="1600" u="none" strike="noStrike" dirty="0">
                          <a:effectLst/>
                        </a:rPr>
                        <a:t>AJ</a:t>
                      </a:r>
                      <a:endParaRPr lang="fr-FR" sz="1600" b="0" i="0" u="none" strike="noStrike" dirty="0">
                        <a:solidFill>
                          <a:srgbClr val="000000"/>
                        </a:solidFill>
                        <a:effectLst/>
                        <a:latin typeface="Georgia"/>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7"/>
                  </a:ext>
                </a:extLst>
              </a:tr>
              <a:tr h="3964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SSIAD</a:t>
                      </a:r>
                      <a:endParaRPr lang="fr-FR" sz="1600" b="0" i="0" u="none" strike="noStrike" dirty="0" smtClean="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8"/>
                  </a:ext>
                </a:extLst>
              </a:tr>
              <a:tr h="64528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Suivi labellisation </a:t>
                      </a:r>
                      <a:r>
                        <a:rPr lang="fr-FR" sz="1600" u="none" strike="noStrike" dirty="0" err="1" smtClean="0">
                          <a:effectLst/>
                        </a:rPr>
                        <a:t>Humanitude</a:t>
                      </a:r>
                      <a:endParaRPr lang="fr-FR" sz="1600" b="0" i="0" u="none" strike="noStrike" dirty="0" smtClean="0">
                        <a:solidFill>
                          <a:srgbClr val="000000"/>
                        </a:solidFill>
                        <a:effectLst/>
                        <a:latin typeface="+mn-lt"/>
                      </a:endParaRPr>
                    </a:p>
                  </a:txBody>
                  <a:tcPr marL="8754" marR="8754" marT="8754" marB="0" anchor="ctr">
                    <a:solidFill>
                      <a:schemeClr val="accent3">
                        <a:lumMod val="40000"/>
                        <a:lumOff val="60000"/>
                      </a:schemeClr>
                    </a:solidFill>
                  </a:tcPr>
                </a:tc>
                <a:tc>
                  <a:txBody>
                    <a:bodyPr/>
                    <a:lstStyle/>
                    <a:p>
                      <a:pPr algn="ctr" fontAlgn="b"/>
                      <a:r>
                        <a:rPr lang="fr-FR" sz="1200" b="0" i="0" u="none" strike="noStrike" dirty="0" smtClean="0">
                          <a:solidFill>
                            <a:srgbClr val="000000"/>
                          </a:solidFill>
                          <a:effectLst/>
                          <a:latin typeface="Georgia"/>
                        </a:rPr>
                        <a:t>Membres COPIL </a:t>
                      </a:r>
                      <a:r>
                        <a:rPr lang="fr-FR" sz="1200" b="0" i="0" u="none" strike="noStrike" dirty="0" err="1" smtClean="0">
                          <a:solidFill>
                            <a:srgbClr val="000000"/>
                          </a:solidFill>
                          <a:effectLst/>
                          <a:latin typeface="Georgia"/>
                        </a:rPr>
                        <a:t>Humanitude</a:t>
                      </a:r>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09"/>
                  </a:ext>
                </a:extLst>
              </a:tr>
              <a:tr h="987122">
                <a:tc>
                  <a:txBody>
                    <a:bodyPr/>
                    <a:lstStyle/>
                    <a:p>
                      <a:pPr algn="ctr" fontAlgn="ctr"/>
                      <a:r>
                        <a:rPr lang="fr-FR" sz="1600" b="0" i="0" u="none" strike="noStrike" dirty="0" smtClean="0">
                          <a:solidFill>
                            <a:srgbClr val="000000"/>
                          </a:solidFill>
                          <a:effectLst/>
                          <a:latin typeface="Georgia"/>
                        </a:rPr>
                        <a:t>Architectural</a:t>
                      </a:r>
                      <a:endParaRPr lang="fr-FR" sz="1600" b="0" i="0" u="none" strike="noStrike" dirty="0">
                        <a:solidFill>
                          <a:srgbClr val="000000"/>
                        </a:solidFill>
                        <a:effectLst/>
                        <a:latin typeface="Georgia"/>
                      </a:endParaRPr>
                    </a:p>
                  </a:txBody>
                  <a:tcPr marL="8754" marR="8754" marT="8754" marB="0" anchor="ctr">
                    <a:solidFill>
                      <a:schemeClr val="accent3">
                        <a:lumMod val="40000"/>
                        <a:lumOff val="60000"/>
                      </a:schemeClr>
                    </a:solidFill>
                  </a:tcPr>
                </a:tc>
                <a:tc>
                  <a:txBody>
                    <a:bodyPr/>
                    <a:lstStyle/>
                    <a:p>
                      <a:pPr algn="ctr" fontAlgn="b"/>
                      <a:r>
                        <a:rPr lang="fr-FR" sz="1200" b="0" i="0" u="none" strike="noStrike" dirty="0" smtClean="0">
                          <a:solidFill>
                            <a:srgbClr val="000000"/>
                          </a:solidFill>
                          <a:effectLst/>
                          <a:latin typeface="Georgia"/>
                        </a:rPr>
                        <a:t>Membres groupe de travail 2021-2022 avec </a:t>
                      </a:r>
                      <a:r>
                        <a:rPr lang="fr-FR" sz="1200" b="0" i="0" u="none" strike="noStrike" dirty="0" err="1" smtClean="0">
                          <a:solidFill>
                            <a:srgbClr val="000000"/>
                          </a:solidFill>
                          <a:effectLst/>
                          <a:latin typeface="Georgia"/>
                        </a:rPr>
                        <a:t>programmiste</a:t>
                      </a:r>
                      <a:r>
                        <a:rPr lang="fr-FR" sz="1200" b="0" i="0" u="none" strike="noStrike" dirty="0" smtClean="0">
                          <a:solidFill>
                            <a:srgbClr val="000000"/>
                          </a:solidFill>
                          <a:effectLst/>
                          <a:latin typeface="Georgia"/>
                        </a:rPr>
                        <a:t> =&gt; responsables service + membres CHSCT (revoir en CSE pour confirmer composition groupe suite élections</a:t>
                      </a:r>
                      <a:r>
                        <a:rPr lang="fr-FR" sz="1200" b="0" i="0" u="none" strike="noStrike" baseline="0" dirty="0" smtClean="0">
                          <a:solidFill>
                            <a:srgbClr val="000000"/>
                          </a:solidFill>
                          <a:effectLst/>
                          <a:latin typeface="Georgia"/>
                        </a:rPr>
                        <a:t> pro 2022)</a:t>
                      </a:r>
                      <a:endParaRPr lang="fr-FR" sz="1200" b="0" i="0" u="none" strike="noStrike" dirty="0">
                        <a:solidFill>
                          <a:srgbClr val="000000"/>
                        </a:solidFill>
                        <a:effectLst/>
                        <a:latin typeface="Georgia"/>
                      </a:endParaRPr>
                    </a:p>
                  </a:txBody>
                  <a:tcPr marL="8754" marR="8754" marT="875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2773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1314450"/>
            <a:ext cx="8445856" cy="408062"/>
          </a:xfrm>
        </p:spPr>
        <p:txBody>
          <a:bodyPr>
            <a:normAutofit fontScale="90000"/>
          </a:bodyPr>
          <a:lstStyle/>
          <a:p>
            <a:r>
              <a:rPr lang="fr-FR" dirty="0" smtClean="0"/>
              <a:t>Les 6 projets d’orientation issus du </a:t>
            </a:r>
            <a:r>
              <a:rPr lang="fr-FR" dirty="0" smtClean="0"/>
              <a:t>COPIL </a:t>
            </a:r>
            <a:r>
              <a:rPr lang="fr-FR" dirty="0" smtClean="0"/>
              <a:t>stratégique </a:t>
            </a:r>
            <a:endParaRPr lang="fr-FR" dirty="0"/>
          </a:p>
        </p:txBody>
      </p:sp>
      <p:sp>
        <p:nvSpPr>
          <p:cNvPr id="4" name="Espace réservé du contenu 3"/>
          <p:cNvSpPr>
            <a:spLocks noGrp="1"/>
          </p:cNvSpPr>
          <p:nvPr>
            <p:ph idx="1"/>
            <p:custDataLst>
              <p:tags r:id="rId1"/>
            </p:custDataLst>
          </p:nvPr>
        </p:nvSpPr>
        <p:spPr>
          <a:xfrm>
            <a:off x="3044782" y="3805162"/>
            <a:ext cx="1660850" cy="1313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fr-FR" sz="1050" dirty="0"/>
              <a:t>Un Nouveau bâti conforme à </a:t>
            </a:r>
          </a:p>
          <a:p>
            <a:pPr marL="0" indent="0" algn="ctr">
              <a:buNone/>
            </a:pPr>
            <a:r>
              <a:rPr lang="fr-FR" sz="1050" dirty="0"/>
              <a:t>l’EHPAD de Demain </a:t>
            </a:r>
          </a:p>
          <a:p>
            <a:pPr marL="0" indent="0" algn="ctr">
              <a:buNone/>
            </a:pPr>
            <a:r>
              <a:rPr lang="fr-FR" sz="1050" dirty="0"/>
              <a:t>Comprenant </a:t>
            </a:r>
          </a:p>
          <a:p>
            <a:pPr marL="0" indent="0" algn="ctr">
              <a:buNone/>
            </a:pPr>
            <a:r>
              <a:rPr lang="fr-FR" sz="1050" dirty="0"/>
              <a:t>un Tiers Lieu </a:t>
            </a:r>
            <a:endParaRPr lang="fr-FR" dirty="0"/>
          </a:p>
        </p:txBody>
      </p:sp>
      <p:pic>
        <p:nvPicPr>
          <p:cNvPr id="1032" name="Picture 8" descr="Face à Coronavirus, les établissements et services d'Itinova restent  mobilisé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5061" y="2117187"/>
            <a:ext cx="4286250" cy="1493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9"/>
          <a:stretch>
            <a:fillRect/>
          </a:stretch>
        </p:blipFill>
        <p:spPr>
          <a:xfrm>
            <a:off x="7452442" y="3195151"/>
            <a:ext cx="1337450" cy="1001796"/>
          </a:xfrm>
          <a:prstGeom prst="rect">
            <a:avLst/>
          </a:prstGeom>
        </p:spPr>
      </p:pic>
      <p:sp>
        <p:nvSpPr>
          <p:cNvPr id="12" name="ZoneTexte 11"/>
          <p:cNvSpPr txBox="1"/>
          <p:nvPr>
            <p:custDataLst>
              <p:tags r:id="rId2"/>
            </p:custDataLst>
          </p:nvPr>
        </p:nvSpPr>
        <p:spPr>
          <a:xfrm>
            <a:off x="5223618" y="4274823"/>
            <a:ext cx="3990885" cy="300082"/>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Un espace de télémédecine ouvert sur la cité </a:t>
            </a:r>
            <a:endParaRPr lang="fr-FR" sz="1350" dirty="0">
              <a:solidFill>
                <a:prstClr val="black"/>
              </a:solidFill>
              <a:latin typeface="Trebuchet MS" panose="020B0603020202020204"/>
            </a:endParaRPr>
          </a:p>
        </p:txBody>
      </p:sp>
      <p:sp>
        <p:nvSpPr>
          <p:cNvPr id="14" name="ZoneTexte 13"/>
          <p:cNvSpPr txBox="1"/>
          <p:nvPr>
            <p:custDataLst>
              <p:tags r:id="rId3"/>
            </p:custDataLst>
          </p:nvPr>
        </p:nvSpPr>
        <p:spPr>
          <a:xfrm>
            <a:off x="967811" y="3940145"/>
            <a:ext cx="1984439" cy="507831"/>
          </a:xfrm>
          <a:prstGeom prst="rect">
            <a:avLst/>
          </a:prstGeom>
          <a:noFill/>
        </p:spPr>
        <p:txBody>
          <a:bodyPr wrap="square" rtlCol="0">
            <a:spAutoFit/>
          </a:bodyPr>
          <a:lstStyle/>
          <a:p>
            <a:pPr defTabSz="342900" fontAlgn="auto">
              <a:spcBef>
                <a:spcPts val="0"/>
              </a:spcBef>
              <a:spcAft>
                <a:spcPts val="0"/>
              </a:spcAft>
            </a:pPr>
            <a:r>
              <a:rPr lang="fr-FR" sz="1350" dirty="0" smtClean="0">
                <a:solidFill>
                  <a:prstClr val="black"/>
                </a:solidFill>
                <a:latin typeface="Trebuchet MS" panose="020B0603020202020204"/>
              </a:rPr>
              <a:t>Notre SSIAD de demain suite à la réforme</a:t>
            </a:r>
            <a:endParaRPr lang="fr-FR" sz="1350" dirty="0">
              <a:solidFill>
                <a:prstClr val="black"/>
              </a:solidFill>
              <a:latin typeface="Trebuchet MS" panose="020B0603020202020204"/>
            </a:endParaRPr>
          </a:p>
        </p:txBody>
      </p:sp>
      <p:pic>
        <p:nvPicPr>
          <p:cNvPr id="13" name="Image 12"/>
          <p:cNvPicPr>
            <a:picLocks noChangeAspect="1"/>
          </p:cNvPicPr>
          <p:nvPr/>
        </p:nvPicPr>
        <p:blipFill>
          <a:blip r:embed="rId10"/>
          <a:stretch>
            <a:fillRect/>
          </a:stretch>
        </p:blipFill>
        <p:spPr>
          <a:xfrm>
            <a:off x="8121167" y="1515102"/>
            <a:ext cx="832689" cy="943188"/>
          </a:xfrm>
          <a:prstGeom prst="rect">
            <a:avLst/>
          </a:prstGeom>
        </p:spPr>
      </p:pic>
      <p:sp>
        <p:nvSpPr>
          <p:cNvPr id="16" name="ZoneTexte 15"/>
          <p:cNvSpPr txBox="1"/>
          <p:nvPr>
            <p:custDataLst>
              <p:tags r:id="rId4"/>
            </p:custDataLst>
          </p:nvPr>
        </p:nvSpPr>
        <p:spPr>
          <a:xfrm>
            <a:off x="6409872" y="1941552"/>
            <a:ext cx="1711295" cy="923330"/>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Un espace de réflexion éthique inter établissements </a:t>
            </a:r>
            <a:endParaRPr lang="fr-FR" sz="1350" dirty="0">
              <a:solidFill>
                <a:prstClr val="black"/>
              </a:solidFill>
              <a:latin typeface="Trebuchet MS" panose="020B0603020202020204"/>
            </a:endParaRPr>
          </a:p>
        </p:txBody>
      </p:sp>
      <p:pic>
        <p:nvPicPr>
          <p:cNvPr id="17" name="Image 16"/>
          <p:cNvPicPr>
            <a:picLocks noChangeAspect="1"/>
          </p:cNvPicPr>
          <p:nvPr/>
        </p:nvPicPr>
        <p:blipFill>
          <a:blip r:embed="rId11"/>
          <a:stretch>
            <a:fillRect/>
          </a:stretch>
        </p:blipFill>
        <p:spPr>
          <a:xfrm>
            <a:off x="617364" y="4724626"/>
            <a:ext cx="1136704" cy="1193798"/>
          </a:xfrm>
          <a:prstGeom prst="rect">
            <a:avLst/>
          </a:prstGeom>
        </p:spPr>
      </p:pic>
      <p:sp>
        <p:nvSpPr>
          <p:cNvPr id="20" name="ZoneTexte 19"/>
          <p:cNvSpPr txBox="1"/>
          <p:nvPr>
            <p:custDataLst>
              <p:tags r:id="rId5"/>
            </p:custDataLst>
          </p:nvPr>
        </p:nvSpPr>
        <p:spPr>
          <a:xfrm>
            <a:off x="1815061" y="5159175"/>
            <a:ext cx="1984439"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La formalisation d’un projet d’animation pluriannuel</a:t>
            </a:r>
            <a:endParaRPr lang="fr-FR" sz="1350" dirty="0">
              <a:solidFill>
                <a:prstClr val="black"/>
              </a:solidFill>
              <a:latin typeface="Trebuchet MS" panose="020B0603020202020204"/>
            </a:endParaRPr>
          </a:p>
        </p:txBody>
      </p:sp>
      <p:pic>
        <p:nvPicPr>
          <p:cNvPr id="21" name="Image 20"/>
          <p:cNvPicPr>
            <a:picLocks noChangeAspect="1"/>
          </p:cNvPicPr>
          <p:nvPr/>
        </p:nvPicPr>
        <p:blipFill>
          <a:blip r:embed="rId12"/>
          <a:stretch>
            <a:fillRect/>
          </a:stretch>
        </p:blipFill>
        <p:spPr>
          <a:xfrm>
            <a:off x="6816337" y="5119077"/>
            <a:ext cx="1973555" cy="611562"/>
          </a:xfrm>
          <a:prstGeom prst="rect">
            <a:avLst/>
          </a:prstGeom>
        </p:spPr>
      </p:pic>
      <p:sp>
        <p:nvSpPr>
          <p:cNvPr id="22" name="ZoneTexte 21"/>
          <p:cNvSpPr txBox="1"/>
          <p:nvPr>
            <p:custDataLst>
              <p:tags r:id="rId6"/>
            </p:custDataLst>
          </p:nvPr>
        </p:nvSpPr>
        <p:spPr>
          <a:xfrm>
            <a:off x="4705632" y="5119077"/>
            <a:ext cx="2130167" cy="715581"/>
          </a:xfrm>
          <a:prstGeom prst="rect">
            <a:avLst/>
          </a:prstGeom>
          <a:noFill/>
        </p:spPr>
        <p:txBody>
          <a:bodyPr wrap="square" rtlCol="0">
            <a:spAutoFit/>
          </a:bodyPr>
          <a:lstStyle/>
          <a:p>
            <a:pPr defTabSz="342900" fontAlgn="auto">
              <a:spcBef>
                <a:spcPts val="0"/>
              </a:spcBef>
              <a:spcAft>
                <a:spcPts val="0"/>
              </a:spcAft>
            </a:pPr>
            <a:r>
              <a:rPr lang="fr-FR" sz="1350" dirty="0">
                <a:solidFill>
                  <a:prstClr val="black"/>
                </a:solidFill>
                <a:latin typeface="Trebuchet MS" panose="020B0603020202020204"/>
              </a:rPr>
              <a:t>Réflexion autour de la créationd’1/2 poste de coordination hôtelière</a:t>
            </a:r>
            <a:endParaRPr lang="fr-FR" sz="1350" dirty="0">
              <a:solidFill>
                <a:prstClr val="black"/>
              </a:solidFill>
              <a:latin typeface="Trebuchet MS" panose="020B0603020202020204"/>
            </a:endParaRPr>
          </a:p>
        </p:txBody>
      </p:sp>
      <p:pic>
        <p:nvPicPr>
          <p:cNvPr id="3" name="Imag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3216" y="2882489"/>
            <a:ext cx="716280" cy="1057656"/>
          </a:xfrm>
          <a:prstGeom prst="rect">
            <a:avLst/>
          </a:prstGeom>
        </p:spPr>
      </p:pic>
    </p:spTree>
    <p:extLst>
      <p:ext uri="{BB962C8B-B14F-4D97-AF65-F5344CB8AC3E}">
        <p14:creationId xmlns:p14="http://schemas.microsoft.com/office/powerpoint/2010/main" val="21276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9"/>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6"/>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11"/>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11"/>
</p:tagLst>
</file>

<file path=ppt/tags/tag50.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urbain pop">
  <a:themeElements>
    <a:clrScheme name="urbai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TM01859862[[fn=Pop urbain]]</Template>
  <TotalTime>7087</TotalTime>
  <Words>5872</Words>
  <Application>Microsoft Office PowerPoint</Application>
  <PresentationFormat>Affichage à l'écran (4:3)</PresentationFormat>
  <Paragraphs>1020</Paragraphs>
  <Slides>42</Slides>
  <Notes>13</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42</vt:i4>
      </vt:variant>
    </vt:vector>
  </HeadingPairs>
  <TitlesOfParts>
    <vt:vector size="55" baseType="lpstr">
      <vt:lpstr>Arial</vt:lpstr>
      <vt:lpstr>Calibri</vt:lpstr>
      <vt:lpstr>Century Gothic</vt:lpstr>
      <vt:lpstr>Georgia</vt:lpstr>
      <vt:lpstr>Symbol</vt:lpstr>
      <vt:lpstr>Tahoma</vt:lpstr>
      <vt:lpstr>Times New Roman</vt:lpstr>
      <vt:lpstr>Trebuchet MS</vt:lpstr>
      <vt:lpstr>Wingdings</vt:lpstr>
      <vt:lpstr>Wingdings 3</vt:lpstr>
      <vt:lpstr>urbain pop</vt:lpstr>
      <vt:lpstr>Facette</vt:lpstr>
      <vt:lpstr>Feuille de calcul Microsoft Excel</vt:lpstr>
      <vt:lpstr>Présentation PowerPoint</vt:lpstr>
      <vt:lpstr>ORDRE DU JOUR</vt:lpstr>
      <vt:lpstr>i/ Axes PROJET ETABLISSEMENT</vt:lpstr>
      <vt:lpstr>Qu’est ce qu’un projet d’établissement ?  Une co-construction Définition à l’article L311-8  du CASF Cahier des charges posé par la Recommandation de Bonne Pratique Professionnelle de l’ANESM </vt:lpstr>
      <vt:lpstr>Quel est le contenu du projet d’établissement ?</vt:lpstr>
      <vt:lpstr>Démarche projet d’établissement</vt:lpstr>
      <vt:lpstr>Organisation générale de la réflexion et de l’élaboration du projet d’établissement</vt:lpstr>
      <vt:lpstr>Organisation générale de la réflexion et de l’élaboration du projet d’établissement</vt:lpstr>
      <vt:lpstr>Les 6 projets d’orientation issus du COPIL stratégique </vt:lpstr>
      <vt:lpstr>Organisation du projet d’établissement 2023-2027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Conclusions du CO PIL stratégique : notre EHPAD et notre SSIAD de Demain </vt:lpstr>
      <vt:lpstr>Les Conclusions du CO PIL stratégique</vt:lpstr>
      <vt:lpstr>Les Conclusions du CO PIL stratégique</vt:lpstr>
      <vt:lpstr>Les Conclusions et orientations du CO PIL stratégique</vt:lpstr>
      <vt:lpstr>II/cpom 2023-2026</vt:lpstr>
      <vt:lpstr>CPOM 2023-2027 </vt:lpstr>
      <vt:lpstr>PROJECTIONS FINANCIERES</vt:lpstr>
      <vt:lpstr>TARIFS AU 01/08/2023 </vt:lpstr>
      <vt:lpstr>TARIFS AU 01/08/2023 (2)</vt:lpstr>
      <vt:lpstr>TARIFS PREVISIONNELS</vt:lpstr>
      <vt:lpstr>ANNONCES DEPARTEMENT POUR 2023</vt:lpstr>
      <vt:lpstr>III/ point covid</vt:lpstr>
      <vt:lpstr>SITUATION REGIONALE au  11/10/2023</vt:lpstr>
      <vt:lpstr>VACCINATION COVID AU SEIN DE L’EHPAD</vt:lpstr>
      <vt:lpstr>AU SEIN DE L’établissement</vt:lpstr>
      <vt:lpstr>iV/ synthese REUNION PRE-CVS</vt:lpstr>
      <vt:lpstr>V/ PROJETS ANIMATION FIN D’ANNEE</vt:lpstr>
      <vt:lpstr>Présentation PowerPoint</vt:lpstr>
      <vt:lpstr>INSTALLATION TABLEAU d’ART CONNECTE </vt:lpstr>
      <vt:lpstr>Présentation PowerPoint</vt:lpstr>
      <vt:lpstr>Présentation PowerPoint</vt:lpstr>
      <vt:lpstr>VIi/ Questions diverses</vt:lpstr>
      <vt:lpstr>DES QUESTIONS?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direction</dc:creator>
  <cp:lastModifiedBy>Directeur</cp:lastModifiedBy>
  <cp:revision>523</cp:revision>
  <cp:lastPrinted>2018-01-18T15:39:06Z</cp:lastPrinted>
  <dcterms:created xsi:type="dcterms:W3CDTF">2009-02-26T14:43:10Z</dcterms:created>
  <dcterms:modified xsi:type="dcterms:W3CDTF">2023-10-17T16:59:01Z</dcterms:modified>
</cp:coreProperties>
</file>