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40"/>
  </p:notesMasterIdLst>
  <p:handoutMasterIdLst>
    <p:handoutMasterId r:id="rId41"/>
  </p:handoutMasterIdLst>
  <p:sldIdLst>
    <p:sldId id="256" r:id="rId2"/>
    <p:sldId id="306" r:id="rId3"/>
    <p:sldId id="436" r:id="rId4"/>
    <p:sldId id="615" r:id="rId5"/>
    <p:sldId id="635" r:id="rId6"/>
    <p:sldId id="636" r:id="rId7"/>
    <p:sldId id="637" r:id="rId8"/>
    <p:sldId id="638" r:id="rId9"/>
    <p:sldId id="639" r:id="rId10"/>
    <p:sldId id="640" r:id="rId11"/>
    <p:sldId id="641" r:id="rId12"/>
    <p:sldId id="642" r:id="rId13"/>
    <p:sldId id="643" r:id="rId14"/>
    <p:sldId id="644" r:id="rId15"/>
    <p:sldId id="646" r:id="rId16"/>
    <p:sldId id="647" r:id="rId17"/>
    <p:sldId id="648" r:id="rId18"/>
    <p:sldId id="649" r:id="rId19"/>
    <p:sldId id="645" r:id="rId20"/>
    <p:sldId id="650" r:id="rId21"/>
    <p:sldId id="659" r:id="rId22"/>
    <p:sldId id="658" r:id="rId23"/>
    <p:sldId id="651" r:id="rId24"/>
    <p:sldId id="633" r:id="rId25"/>
    <p:sldId id="653" r:id="rId26"/>
    <p:sldId id="613" r:id="rId27"/>
    <p:sldId id="614" r:id="rId28"/>
    <p:sldId id="652" r:id="rId29"/>
    <p:sldId id="530" r:id="rId30"/>
    <p:sldId id="654" r:id="rId31"/>
    <p:sldId id="655" r:id="rId32"/>
    <p:sldId id="598" r:id="rId33"/>
    <p:sldId id="605" r:id="rId34"/>
    <p:sldId id="656" r:id="rId35"/>
    <p:sldId id="657" r:id="rId36"/>
    <p:sldId id="453" r:id="rId37"/>
    <p:sldId id="634" r:id="rId38"/>
    <p:sldId id="292" r:id="rId39"/>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recteur" initials="D" lastIdx="1" clrIdx="0">
    <p:extLst>
      <p:ext uri="{19B8F6BF-5375-455C-9EA6-DF929625EA0E}">
        <p15:presenceInfo xmlns:p15="http://schemas.microsoft.com/office/powerpoint/2012/main" userId="Direc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EF1558"/>
    <a:srgbClr val="FFCC99"/>
    <a:srgbClr val="FFCCFF"/>
    <a:srgbClr val="CCECFF"/>
    <a:srgbClr val="FFFF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12" autoAdjust="0"/>
    <p:restoredTop sz="89277" autoAdjust="0"/>
  </p:normalViewPr>
  <p:slideViewPr>
    <p:cSldViewPr>
      <p:cViewPr varScale="1">
        <p:scale>
          <a:sx n="103" d="100"/>
          <a:sy n="103" d="100"/>
        </p:scale>
        <p:origin x="162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ED1983F-AF00-487C-8DDC-3DD280D14AEC}" type="datetimeFigureOut">
              <a:rPr lang="fr-FR"/>
              <a:pPr>
                <a:defRPr/>
              </a:pPr>
              <a:t>07/05/2025</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4DFA3C-6914-47EA-96E7-A127167A6F53}" type="slidenum">
              <a:rPr lang="fr-FR"/>
              <a:pPr>
                <a:defRPr/>
              </a:pPr>
              <a:t>‹N°›</a:t>
            </a:fld>
            <a:endParaRPr lang="fr-FR"/>
          </a:p>
        </p:txBody>
      </p:sp>
    </p:spTree>
    <p:extLst>
      <p:ext uri="{BB962C8B-B14F-4D97-AF65-F5344CB8AC3E}">
        <p14:creationId xmlns:p14="http://schemas.microsoft.com/office/powerpoint/2010/main" val="477846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F9F1DD1-340A-414E-BF15-D8945F0B6634}" type="datetimeFigureOut">
              <a:rPr lang="fr-FR"/>
              <a:pPr>
                <a:defRPr/>
              </a:pPr>
              <a:t>07/05/2025</a:t>
            </a:fld>
            <a:endParaRPr lang="fr-FR"/>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14875"/>
            <a:ext cx="5435600"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F324167-BACA-44D0-970F-CC05C4B456CB}" type="slidenum">
              <a:rPr lang="fr-FR"/>
              <a:pPr>
                <a:defRPr/>
              </a:pPr>
              <a:t>‹N°›</a:t>
            </a:fld>
            <a:endParaRPr lang="fr-FR"/>
          </a:p>
        </p:txBody>
      </p:sp>
    </p:spTree>
    <p:extLst>
      <p:ext uri="{BB962C8B-B14F-4D97-AF65-F5344CB8AC3E}">
        <p14:creationId xmlns:p14="http://schemas.microsoft.com/office/powerpoint/2010/main" val="1618229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Principaux projets 2025 : réflexion accueil animaux </a:t>
            </a:r>
            <a:r>
              <a:rPr lang="fr-FR" smtClean="0"/>
              <a:t>/ places HT</a:t>
            </a:r>
            <a:endParaRPr lang="fr-FR"/>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a:t>
            </a:fld>
            <a:endParaRPr lang="fr-FR"/>
          </a:p>
        </p:txBody>
      </p:sp>
    </p:spTree>
    <p:extLst>
      <p:ext uri="{BB962C8B-B14F-4D97-AF65-F5344CB8AC3E}">
        <p14:creationId xmlns:p14="http://schemas.microsoft.com/office/powerpoint/2010/main" val="300866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Vu avec équipe blanchisserie le 12/03</a:t>
            </a:r>
            <a:r>
              <a:rPr lang="fr-FR" baseline="0" dirty="0" smtClean="0"/>
              <a:t> : pas notion de linge récemment abimé (« rétréci »), ne pas hésiter à le signaler</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34</a:t>
            </a:fld>
            <a:endParaRPr lang="fr-FR"/>
          </a:p>
        </p:txBody>
      </p:sp>
    </p:spTree>
    <p:extLst>
      <p:ext uri="{BB962C8B-B14F-4D97-AF65-F5344CB8AC3E}">
        <p14:creationId xmlns:p14="http://schemas.microsoft.com/office/powerpoint/2010/main" val="311029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36</a:t>
            </a:fld>
            <a:endParaRPr lang="fr-FR"/>
          </a:p>
        </p:txBody>
      </p:sp>
    </p:spTree>
    <p:extLst>
      <p:ext uri="{BB962C8B-B14F-4D97-AF65-F5344CB8AC3E}">
        <p14:creationId xmlns:p14="http://schemas.microsoft.com/office/powerpoint/2010/main" val="308377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37</a:t>
            </a:fld>
            <a:endParaRPr lang="fr-FR"/>
          </a:p>
        </p:txBody>
      </p:sp>
    </p:spTree>
    <p:extLst>
      <p:ext uri="{BB962C8B-B14F-4D97-AF65-F5344CB8AC3E}">
        <p14:creationId xmlns:p14="http://schemas.microsoft.com/office/powerpoint/2010/main" val="322160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EHPAD = aussi des personnes heureuses, détendues, souriantes, entourées de professionnels assurés, rassurants, loin des situations de maltraitance souvent mises en avant. Bien vivre en structures d'hébergement ou à domicile, dans le secteur du médico-social et sanitaire c’est possible ! </a:t>
            </a:r>
          </a:p>
          <a:p>
            <a:endParaRPr lang="fr-FR" dirty="0"/>
          </a:p>
        </p:txBody>
      </p:sp>
      <p:sp>
        <p:nvSpPr>
          <p:cNvPr id="4" name="Espace réservé du numéro de diapositive 3"/>
          <p:cNvSpPr>
            <a:spLocks noGrp="1"/>
          </p:cNvSpPr>
          <p:nvPr>
            <p:ph type="sldNum" sz="quarter" idx="10"/>
          </p:nvPr>
        </p:nvSpPr>
        <p:spPr/>
        <p:txBody>
          <a:bodyPr/>
          <a:lstStyle/>
          <a:p>
            <a:fld id="{FF651173-6022-4432-97A7-0C790F19E2C8}" type="slidenum">
              <a:rPr lang="fr-FR" smtClean="0"/>
              <a:t>19</a:t>
            </a:fld>
            <a:endParaRPr lang="fr-FR"/>
          </a:p>
        </p:txBody>
      </p:sp>
    </p:spTree>
    <p:extLst>
      <p:ext uri="{BB962C8B-B14F-4D97-AF65-F5344CB8AC3E}">
        <p14:creationId xmlns:p14="http://schemas.microsoft.com/office/powerpoint/2010/main" val="373468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23</a:t>
            </a:fld>
            <a:endParaRPr lang="fr-FR"/>
          </a:p>
        </p:txBody>
      </p:sp>
    </p:spTree>
    <p:extLst>
      <p:ext uri="{BB962C8B-B14F-4D97-AF65-F5344CB8AC3E}">
        <p14:creationId xmlns:p14="http://schemas.microsoft.com/office/powerpoint/2010/main" val="3131619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01/10 (CD)</a:t>
            </a:r>
          </a:p>
          <a:p>
            <a:r>
              <a:rPr lang="fr-FR" dirty="0" smtClean="0"/>
              <a:t>Rappel : tarif journalier dépendance en + (5,78€ en 2025)</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24</a:t>
            </a:fld>
            <a:endParaRPr lang="fr-FR"/>
          </a:p>
        </p:txBody>
      </p:sp>
    </p:spTree>
    <p:extLst>
      <p:ext uri="{BB962C8B-B14F-4D97-AF65-F5344CB8AC3E}">
        <p14:creationId xmlns:p14="http://schemas.microsoft.com/office/powerpoint/2010/main" val="302232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AVIS CVS </a:t>
            </a:r>
          </a:p>
          <a:p>
            <a:r>
              <a:rPr lang="fr-FR" dirty="0" smtClean="0"/>
              <a:t>La création de places d’hébergement temporaire au sein de l’EHPAD représenterait une opportunité pour l’établissement. Cela permettrait de répondre aux demandes sur le territoire, de diversifier l’activité et de la compléter, de bénéficier de financements complémentaires et de se renforcer en vue de la réalisation du futur projet de restructuration.</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26</a:t>
            </a:fld>
            <a:endParaRPr lang="fr-FR"/>
          </a:p>
        </p:txBody>
      </p:sp>
    </p:spTree>
    <p:extLst>
      <p:ext uri="{BB962C8B-B14F-4D97-AF65-F5344CB8AC3E}">
        <p14:creationId xmlns:p14="http://schemas.microsoft.com/office/powerpoint/2010/main" val="346688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smtClean="0"/>
              <a:t>Ne peuvent être accueillis : </a:t>
            </a:r>
          </a:p>
          <a:p>
            <a:pPr marL="68580" indent="0">
              <a:buNone/>
            </a:pPr>
            <a:r>
              <a:rPr lang="fr-FR" sz="1200" dirty="0" smtClean="0"/>
              <a:t>« Les types de chiens susceptibles d'être dangereux (…) répartis en deux catégories :</a:t>
            </a:r>
          </a:p>
          <a:p>
            <a:pPr marL="68580" indent="0">
              <a:buNone/>
            </a:pPr>
            <a:r>
              <a:rPr lang="fr-FR" sz="1200" dirty="0" smtClean="0"/>
              <a:t>1° Première catégorie : les chiens d'attaque ;</a:t>
            </a:r>
          </a:p>
          <a:p>
            <a:pPr marL="68580" indent="0">
              <a:buNone/>
            </a:pPr>
            <a:r>
              <a:rPr lang="fr-FR" sz="1200" dirty="0" smtClean="0"/>
              <a:t>2° Deuxième catégorie : les chiens de garde et de défense. »</a:t>
            </a:r>
          </a:p>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27</a:t>
            </a:fld>
            <a:endParaRPr lang="fr-FR"/>
          </a:p>
        </p:txBody>
      </p:sp>
    </p:spTree>
    <p:extLst>
      <p:ext uri="{BB962C8B-B14F-4D97-AF65-F5344CB8AC3E}">
        <p14:creationId xmlns:p14="http://schemas.microsoft.com/office/powerpoint/2010/main" val="133317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29</a:t>
            </a:fld>
            <a:endParaRPr lang="fr-FR"/>
          </a:p>
        </p:txBody>
      </p:sp>
    </p:spTree>
    <p:extLst>
      <p:ext uri="{BB962C8B-B14F-4D97-AF65-F5344CB8AC3E}">
        <p14:creationId xmlns:p14="http://schemas.microsoft.com/office/powerpoint/2010/main" val="96367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22 habitants interrogés – en capacité de répondre seul/avec aide d’un proche mais en capacité de donner un</a:t>
            </a:r>
            <a:r>
              <a:rPr lang="fr-FR" baseline="0" dirty="0" smtClean="0"/>
              <a:t> avis </a:t>
            </a:r>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32</a:t>
            </a:fld>
            <a:endParaRPr lang="fr-FR"/>
          </a:p>
        </p:txBody>
      </p:sp>
    </p:spTree>
    <p:extLst>
      <p:ext uri="{BB962C8B-B14F-4D97-AF65-F5344CB8AC3E}">
        <p14:creationId xmlns:p14="http://schemas.microsoft.com/office/powerpoint/2010/main" val="2524933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7F324167-BACA-44D0-970F-CC05C4B456CB}" type="slidenum">
              <a:rPr lang="fr-FR" smtClean="0"/>
              <a:pPr>
                <a:defRPr/>
              </a:pPr>
              <a:t>33</a:t>
            </a:fld>
            <a:endParaRPr lang="fr-FR"/>
          </a:p>
        </p:txBody>
      </p:sp>
    </p:spTree>
    <p:extLst>
      <p:ext uri="{BB962C8B-B14F-4D97-AF65-F5344CB8AC3E}">
        <p14:creationId xmlns:p14="http://schemas.microsoft.com/office/powerpoint/2010/main" val="79478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fr-FR" smtClean="0"/>
              <a:t>Modifiez le style du titre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409808CF-DCCF-4E58-9457-FE38F42571DC}" type="datetimeFigureOut">
              <a:rPr lang="fr-FR" smtClean="0"/>
              <a:pPr>
                <a:defRPr/>
              </a:pPr>
              <a:t>07/05/2025</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normAutofit/>
          </a:bodyPr>
          <a:lstStyle/>
          <a:p>
            <a:pPr>
              <a:defRPr/>
            </a:pPr>
            <a:fld id="{EB6CC875-09AD-4E73-AAC3-45DD7EB7C1EA}" type="slidenum">
              <a:rPr lang="fr-FR" smtClean="0"/>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3DBBF334-1230-4866-84B3-FA268496B8BD}" type="datetimeFigureOut">
              <a:rPr lang="fr-FR" smtClean="0"/>
              <a:pPr>
                <a:defRPr/>
              </a:pPr>
              <a:t>07/05/2025</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ABADA14-D8E9-49C4-A03E-3A662B3240B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a:defRPr/>
            </a:pPr>
            <a:fld id="{DBFEDEE8-7093-4104-A5EA-21EDE6BA7D70}" type="datetimeFigureOut">
              <a:rPr lang="fr-FR" smtClean="0"/>
              <a:pPr>
                <a:defRPr/>
              </a:pPr>
              <a:t>07/05/2025</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BB1D6701-FD9F-4CF8-868F-CFE082E5092F}" type="slidenum">
              <a:rPr lang="fr-FR" smtClean="0"/>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en-US"/>
              <a:t>Cliquez pour modifier le style du titre</a:t>
            </a:r>
            <a:endParaRPr lang="fr-FR"/>
          </a:p>
        </p:txBody>
      </p:sp>
      <p:sp>
        <p:nvSpPr>
          <p:cNvPr id="3" name="Espace réservé du tableau 2"/>
          <p:cNvSpPr>
            <a:spLocks noGrp="1"/>
          </p:cNvSpPr>
          <p:nvPr>
            <p:ph type="tbl" idx="1"/>
          </p:nvPr>
        </p:nvSpPr>
        <p:spPr>
          <a:xfrm>
            <a:off x="457200" y="1600200"/>
            <a:ext cx="8229600" cy="4708525"/>
          </a:xfrm>
        </p:spPr>
        <p:txBody>
          <a:bodyPr/>
          <a:lstStyle/>
          <a:p>
            <a:pPr lvl="0"/>
            <a:endParaRPr lang="fr-FR" noProof="0"/>
          </a:p>
        </p:txBody>
      </p:sp>
      <p:sp>
        <p:nvSpPr>
          <p:cNvPr id="4" name="Espace réservé de la date 13"/>
          <p:cNvSpPr>
            <a:spLocks noGrp="1"/>
          </p:cNvSpPr>
          <p:nvPr>
            <p:ph type="dt" sz="half" idx="10"/>
          </p:nvPr>
        </p:nvSpPr>
        <p:spPr/>
        <p:txBody>
          <a:bodyPr/>
          <a:lstStyle>
            <a:lvl1pPr>
              <a:defRPr/>
            </a:lvl1pPr>
          </a:lstStyle>
          <a:p>
            <a:pPr>
              <a:defRPr/>
            </a:pPr>
            <a:fld id="{C06CB0EE-FEDA-4A80-B575-C513D90F3D59}" type="datetimeFigureOut">
              <a:rPr lang="fr-FR"/>
              <a:pPr>
                <a:defRPr/>
              </a:pPr>
              <a:t>07/05/2025</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6E138609-37DF-45F4-9F93-0F8D977530F0}"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685800" y="1600201"/>
            <a:ext cx="7772400" cy="3733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B4B3DE60-579F-4232-9539-C14E7FFAE245}" type="datetimeFigureOut">
              <a:rPr lang="fr-FR" smtClean="0"/>
              <a:pPr>
                <a:defRPr/>
              </a:pPr>
              <a:t>07/05/2025</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856B8B14-9287-4560-9001-64B816CF6D1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DFF479D9-F508-45ED-AA49-5415ADB61E1C}" type="datetimeFigureOut">
              <a:rPr lang="fr-FR" smtClean="0"/>
              <a:pPr>
                <a:defRPr/>
              </a:pPr>
              <a:t>07/05/2025</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9B9AFDB1-9C5B-4387-B54B-C8AD62F0EAB7}" type="slidenum">
              <a:rPr lang="fr-FR" smtClean="0"/>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7867B0A2-B985-4E05-B9D1-63AA0EDD644A}" type="datetimeFigureOut">
              <a:rPr lang="fr-FR" smtClean="0"/>
              <a:pPr>
                <a:defRPr/>
              </a:pPr>
              <a:t>07/05/2025</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878319B6-00A7-47F1-95D6-83C40DCA1DC6}" type="slidenum">
              <a:rPr lang="fr-FR" smtClean="0"/>
              <a:pPr>
                <a:defRPr/>
              </a:pPr>
              <a:t>‹N°›</a:t>
            </a:fld>
            <a:endParaRPr lang="fr-FR"/>
          </a:p>
        </p:txBody>
      </p:sp>
      <p:sp>
        <p:nvSpPr>
          <p:cNvPr id="13" name="Content Placeholder 12"/>
          <p:cNvSpPr>
            <a:spLocks noGrp="1"/>
          </p:cNvSpPr>
          <p:nvPr>
            <p:ph sz="quarter" idx="13"/>
          </p:nvPr>
        </p:nvSpPr>
        <p:spPr>
          <a:xfrm>
            <a:off x="6858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8DACCE50-2270-4A69-8C89-23324C60CF87}" type="datetimeFigureOut">
              <a:rPr lang="fr-FR" smtClean="0"/>
              <a:pPr>
                <a:defRPr/>
              </a:pPr>
              <a:t>07/05/2025</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E8D1806C-763E-451A-B755-98FB8BBE243C}" type="slidenum">
              <a:rPr lang="fr-FR" smtClean="0"/>
              <a:pPr>
                <a:defRPr/>
              </a:pPr>
              <a:t>‹N°›</a:t>
            </a:fld>
            <a:endParaRPr lang="fr-FR"/>
          </a:p>
        </p:txBody>
      </p:sp>
      <p:sp>
        <p:nvSpPr>
          <p:cNvPr id="15" name="Content Placeholder 14"/>
          <p:cNvSpPr>
            <a:spLocks noGrp="1"/>
          </p:cNvSpPr>
          <p:nvPr>
            <p:ph sz="quarter" idx="13"/>
          </p:nvPr>
        </p:nvSpPr>
        <p:spPr>
          <a:xfrm>
            <a:off x="6858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FR" smtClean="0"/>
              <a:t>Modifiez le style du titre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fld id="{4D42438B-AE31-4536-AFDD-CB6F2C25D177}" type="datetimeFigureOut">
              <a:rPr lang="fr-FR" smtClean="0"/>
              <a:pPr>
                <a:defRPr/>
              </a:pPr>
              <a:t>07/05/2025</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1575E2AF-1D6D-4580-8906-CB0A570C9598}"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1095FD7B-A73D-411C-80AD-4E2EBF8F2A97}" type="datetimeFigureOut">
              <a:rPr lang="fr-FR" smtClean="0"/>
              <a:pPr>
                <a:defRPr/>
              </a:pPr>
              <a:t>07/05/2025</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CD549A41-D41F-4174-9954-64BF13417AC8}"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0766BF0-1D6B-40D3-86F6-CB28FCFFE49C}" type="datetimeFigureOut">
              <a:rPr lang="fr-FR" smtClean="0"/>
              <a:pPr>
                <a:defRPr/>
              </a:pPr>
              <a:t>07/05/2025</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67FD56A-5CE9-4CB2-A4E5-E16B5EDD010C}" type="slidenum">
              <a:rPr lang="fr-FR" smtClean="0"/>
              <a:pPr>
                <a:defRPr/>
              </a:pPr>
              <a:t>‹N°›</a:t>
            </a:fld>
            <a:endParaRPr lang="fr-FR"/>
          </a:p>
        </p:txBody>
      </p:sp>
      <p:sp>
        <p:nvSpPr>
          <p:cNvPr id="13" name="Content Placeholder 12"/>
          <p:cNvSpPr>
            <a:spLocks noGrp="1"/>
          </p:cNvSpPr>
          <p:nvPr>
            <p:ph sz="quarter" idx="13"/>
          </p:nvPr>
        </p:nvSpPr>
        <p:spPr>
          <a:xfrm>
            <a:off x="4572000" y="609600"/>
            <a:ext cx="3886200" cy="4191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5C3D3CC8-9B0A-4619-99F9-D4798E047556}" type="datetimeFigureOut">
              <a:rPr lang="fr-FR" smtClean="0"/>
              <a:pPr>
                <a:defRPr/>
              </a:pPr>
              <a:t>07/05/2025</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A657DE9A-286E-4D38-BC8C-255B3991199D}" type="slidenum">
              <a:rPr lang="fr-FR" smtClean="0"/>
              <a:pPr>
                <a:defRPr/>
              </a:pPr>
              <a:t>‹N°›</a:t>
            </a:fld>
            <a:endParaRPr lang="fr-F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fr-FR" smtClean="0"/>
              <a:t>Modifiez le style du titre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pPr>
              <a:defRPr/>
            </a:pPr>
            <a:fld id="{68BEC2F5-2498-45BE-96E6-5247DC20C066}" type="datetimeFigureOut">
              <a:rPr lang="fr-FR" smtClean="0"/>
              <a:pPr>
                <a:defRPr/>
              </a:pPr>
              <a:t>07/05/2025</a:t>
            </a:fld>
            <a:endParaRPr lang="fr-F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pPr>
              <a:defRPr/>
            </a:pPr>
            <a:endParaRPr lang="fr-F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pPr>
              <a:defRPr/>
            </a:pPr>
            <a:fld id="{00476C31-F2BC-4CE8-A79D-4B95F4B8EB62}" type="slidenum">
              <a:rPr lang="fr-FR" smtClean="0"/>
              <a:pPr>
                <a:defRPr/>
              </a:pPr>
              <a:t>‹N°›</a:t>
            </a:fld>
            <a:endParaRPr lang="fr-FR"/>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ous-titre 2"/>
          <p:cNvSpPr>
            <a:spLocks noGrp="1"/>
          </p:cNvSpPr>
          <p:nvPr>
            <p:ph type="subTitle" idx="1"/>
          </p:nvPr>
        </p:nvSpPr>
        <p:spPr>
          <a:xfrm>
            <a:off x="1403648" y="1196752"/>
            <a:ext cx="6400800" cy="3941763"/>
          </a:xfrm>
        </p:spPr>
        <p:txBody>
          <a:bodyPr>
            <a:normAutofit/>
          </a:bodyPr>
          <a:lstStyle/>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eaLnBrk="1" hangingPunct="1"/>
            <a:endParaRPr lang="fr-FR" dirty="0" smtClean="0">
              <a:latin typeface="Georgia" panose="02040502050405020303" pitchFamily="18" charset="0"/>
            </a:endParaRPr>
          </a:p>
          <a:p>
            <a:pPr algn="ctr" eaLnBrk="1" hangingPunct="1"/>
            <a:r>
              <a:rPr lang="fr-FR" sz="3600" b="1" dirty="0" smtClean="0">
                <a:solidFill>
                  <a:schemeClr val="tx1">
                    <a:lumMod val="65000"/>
                    <a:lumOff val="35000"/>
                  </a:schemeClr>
                </a:solidFill>
                <a:latin typeface="Georgia" panose="02040502050405020303" pitchFamily="18" charset="0"/>
              </a:rPr>
              <a:t>Conseil de la Vie Sociale</a:t>
            </a:r>
          </a:p>
          <a:p>
            <a:pPr algn="ctr" eaLnBrk="1" hangingPunct="1"/>
            <a:r>
              <a:rPr lang="fr-FR" sz="2800" dirty="0" smtClean="0">
                <a:solidFill>
                  <a:schemeClr val="tx1">
                    <a:lumMod val="65000"/>
                    <a:lumOff val="35000"/>
                  </a:schemeClr>
                </a:solidFill>
                <a:latin typeface="Georgia" panose="02040502050405020303" pitchFamily="18" charset="0"/>
              </a:rPr>
              <a:t>20 mars 2025</a:t>
            </a:r>
          </a:p>
        </p:txBody>
      </p:sp>
      <p:pic>
        <p:nvPicPr>
          <p:cNvPr id="2050" name="Picture 2" descr="X:\Commun\logo 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431" y="1268760"/>
            <a:ext cx="2270052" cy="18722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394" y="620688"/>
            <a:ext cx="7772400" cy="1362075"/>
          </a:xfrm>
        </p:spPr>
        <p:txBody>
          <a:bodyPr>
            <a:noAutofit/>
          </a:bodyPr>
          <a:lstStyle/>
          <a:p>
            <a:pPr algn="ctr"/>
            <a:r>
              <a:rPr lang="fr-FR" sz="2800" dirty="0" smtClean="0">
                <a:solidFill>
                  <a:srgbClr val="00B050"/>
                </a:solidFill>
              </a:rPr>
              <a:t>OBJECTIF 2025 : MENER UNE 1ERE AUTO-EVALUATION « HAS » </a:t>
            </a:r>
            <a:endParaRPr lang="fr-FR" sz="2800" dirty="0">
              <a:solidFill>
                <a:srgbClr val="00B050"/>
              </a:solidFill>
            </a:endParaRPr>
          </a:p>
        </p:txBody>
      </p:sp>
      <p:sp>
        <p:nvSpPr>
          <p:cNvPr id="4" name="Espace réservé du texte 3"/>
          <p:cNvSpPr>
            <a:spLocks noGrp="1"/>
          </p:cNvSpPr>
          <p:nvPr>
            <p:ph type="body" idx="1"/>
          </p:nvPr>
        </p:nvSpPr>
        <p:spPr>
          <a:xfrm>
            <a:off x="827584" y="1520978"/>
            <a:ext cx="7772400" cy="1500187"/>
          </a:xfrm>
        </p:spPr>
        <p:txBody>
          <a:bodyPr>
            <a:normAutofit/>
          </a:bodyPr>
          <a:lstStyle/>
          <a:p>
            <a:r>
              <a:rPr lang="fr-FR" sz="2800" b="1" dirty="0" smtClean="0"/>
              <a:t>CALENDRIER EHPAD =&gt; EVALUATION PAR ORGANISME AVANT LE 01/06/2026</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055888"/>
            <a:ext cx="4608512" cy="2173312"/>
          </a:xfrm>
          <a:prstGeom prst="rect">
            <a:avLst/>
          </a:prstGeom>
        </p:spPr>
      </p:pic>
    </p:spTree>
    <p:extLst>
      <p:ext uri="{BB962C8B-B14F-4D97-AF65-F5344CB8AC3E}">
        <p14:creationId xmlns:p14="http://schemas.microsoft.com/office/powerpoint/2010/main" val="427546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746921" y="908720"/>
            <a:ext cx="7772400" cy="1500187"/>
          </a:xfrm>
        </p:spPr>
        <p:txBody>
          <a:bodyPr>
            <a:normAutofit/>
          </a:bodyPr>
          <a:lstStyle/>
          <a:p>
            <a:pPr algn="ctr"/>
            <a:r>
              <a:rPr lang="fr-FR" sz="3200" b="1" dirty="0" smtClean="0">
                <a:solidFill>
                  <a:schemeClr val="accent1">
                    <a:lumMod val="50000"/>
                  </a:schemeClr>
                </a:solidFill>
              </a:rPr>
              <a:t>PREPARATION LABELLISATION HUMANITUDE</a:t>
            </a:r>
            <a:endParaRPr lang="fr-FR" sz="3200" b="1" dirty="0">
              <a:solidFill>
                <a:schemeClr val="accent1">
                  <a:lumMod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558" y="2857960"/>
            <a:ext cx="2143125" cy="2143125"/>
          </a:xfrm>
          <a:prstGeom prst="rect">
            <a:avLst/>
          </a:prstGeom>
        </p:spPr>
      </p:pic>
    </p:spTree>
    <p:extLst>
      <p:ext uri="{BB962C8B-B14F-4D97-AF65-F5344CB8AC3E}">
        <p14:creationId xmlns:p14="http://schemas.microsoft.com/office/powerpoint/2010/main" val="1131746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Rappel : ENGAGEMENT DANS LA DEMARCHE HUMANITUDE</a:t>
            </a:r>
            <a:endParaRPr lang="fr-FR" dirty="0"/>
          </a:p>
        </p:txBody>
      </p:sp>
      <p:sp>
        <p:nvSpPr>
          <p:cNvPr id="3" name="Espace réservé du contenu 2"/>
          <p:cNvSpPr>
            <a:spLocks noGrp="1"/>
          </p:cNvSpPr>
          <p:nvPr>
            <p:ph idx="1"/>
          </p:nvPr>
        </p:nvSpPr>
        <p:spPr>
          <a:xfrm>
            <a:off x="251520" y="1628800"/>
            <a:ext cx="8712968" cy="5112568"/>
          </a:xfrm>
        </p:spPr>
        <p:txBody>
          <a:bodyPr>
            <a:normAutofit fontScale="92500" lnSpcReduction="10000"/>
          </a:bodyPr>
          <a:lstStyle/>
          <a:p>
            <a:r>
              <a:rPr lang="fr-FR" dirty="0" smtClean="0"/>
              <a:t>Depuis plus de 10 ans, l’établissement s’est engagé dans la mise en œuvre de la </a:t>
            </a:r>
            <a:r>
              <a:rPr lang="fr-FR" b="1" dirty="0" smtClean="0"/>
              <a:t>démarche HUMANITUDE</a:t>
            </a:r>
          </a:p>
          <a:p>
            <a:r>
              <a:rPr lang="fr-FR" dirty="0" smtClean="0"/>
              <a:t>Cette </a:t>
            </a:r>
            <a:r>
              <a:rPr lang="fr-FR" dirty="0"/>
              <a:t>méthode propose une </a:t>
            </a:r>
            <a:r>
              <a:rPr lang="fr-FR" b="1" dirty="0"/>
              <a:t>autre approche des soins dispensés aux personnes fragilisées (âgées, handicapées…)</a:t>
            </a:r>
            <a:r>
              <a:rPr lang="fr-FR" dirty="0"/>
              <a:t>. Le but : les </a:t>
            </a:r>
            <a:r>
              <a:rPr lang="fr-FR" b="1" dirty="0"/>
              <a:t>réhabiliter dans leur dignité</a:t>
            </a:r>
            <a:r>
              <a:rPr lang="fr-FR" dirty="0"/>
              <a:t> et </a:t>
            </a:r>
            <a:r>
              <a:rPr lang="fr-FR" b="1" dirty="0" smtClean="0"/>
              <a:t>améliorer </a:t>
            </a:r>
            <a:r>
              <a:rPr lang="fr-FR" b="1" dirty="0"/>
              <a:t>les relations entre </a:t>
            </a:r>
            <a:r>
              <a:rPr lang="fr-FR" b="1" dirty="0" smtClean="0"/>
              <a:t>résidents </a:t>
            </a:r>
            <a:r>
              <a:rPr lang="fr-FR" b="1" dirty="0"/>
              <a:t>et soignants</a:t>
            </a:r>
            <a:r>
              <a:rPr lang="fr-FR" dirty="0" smtClean="0"/>
              <a:t>.</a:t>
            </a:r>
          </a:p>
          <a:p>
            <a:pPr algn="r">
              <a:buFont typeface="Symbol" panose="05050102010706020507" pitchFamily="18" charset="2"/>
              <a:buChar char="Þ"/>
            </a:pPr>
            <a:r>
              <a:rPr lang="fr-FR" b="1" dirty="0" smtClean="0"/>
              <a:t>pour </a:t>
            </a:r>
            <a:r>
              <a:rPr lang="fr-FR" b="1" dirty="0"/>
              <a:t>une meilleure considération des personnes </a:t>
            </a:r>
            <a:r>
              <a:rPr lang="fr-FR" dirty="0"/>
              <a:t>et de leurs </a:t>
            </a:r>
            <a:r>
              <a:rPr lang="fr-FR" dirty="0" smtClean="0"/>
              <a:t>besoins</a:t>
            </a:r>
          </a:p>
          <a:p>
            <a:pPr marL="68580" indent="0" algn="ctr">
              <a:buNone/>
            </a:pPr>
            <a:endParaRPr lang="fr-FR" u="sng" dirty="0" smtClean="0"/>
          </a:p>
          <a:p>
            <a:pPr marL="68580" indent="0" algn="ctr">
              <a:buNone/>
            </a:pPr>
            <a:r>
              <a:rPr lang="fr-FR" u="sng" dirty="0" smtClean="0"/>
              <a:t>Les piliers</a:t>
            </a:r>
          </a:p>
          <a:p>
            <a:pPr marL="68580" indent="0" algn="ctr">
              <a:buNone/>
            </a:pPr>
            <a:r>
              <a:rPr lang="fr-FR" dirty="0" smtClean="0">
                <a:solidFill>
                  <a:srgbClr val="00B050"/>
                </a:solidFill>
              </a:rPr>
              <a:t>3 </a:t>
            </a:r>
            <a:r>
              <a:rPr lang="fr-FR" dirty="0">
                <a:solidFill>
                  <a:srgbClr val="00B050"/>
                </a:solidFill>
              </a:rPr>
              <a:t>piliers </a:t>
            </a:r>
            <a:r>
              <a:rPr lang="fr-FR" dirty="0" smtClean="0">
                <a:solidFill>
                  <a:srgbClr val="00B050"/>
                </a:solidFill>
              </a:rPr>
              <a:t>relationnels</a:t>
            </a:r>
          </a:p>
          <a:p>
            <a:pPr algn="ctr">
              <a:buFont typeface="Wingdings" panose="05000000000000000000" pitchFamily="2" charset="2"/>
              <a:buChar char="§"/>
            </a:pPr>
            <a:r>
              <a:rPr lang="fr-FR" dirty="0" smtClean="0"/>
              <a:t>le </a:t>
            </a:r>
            <a:r>
              <a:rPr lang="fr-FR" dirty="0"/>
              <a:t>regard, </a:t>
            </a:r>
            <a:endParaRPr lang="fr-FR" dirty="0" smtClean="0"/>
          </a:p>
          <a:p>
            <a:pPr algn="ctr">
              <a:buFont typeface="Wingdings" panose="05000000000000000000" pitchFamily="2" charset="2"/>
              <a:buChar char="§"/>
            </a:pPr>
            <a:r>
              <a:rPr lang="fr-FR" dirty="0" smtClean="0"/>
              <a:t>la </a:t>
            </a:r>
            <a:r>
              <a:rPr lang="fr-FR" dirty="0"/>
              <a:t>parole, </a:t>
            </a:r>
            <a:endParaRPr lang="fr-FR" dirty="0" smtClean="0"/>
          </a:p>
          <a:p>
            <a:pPr algn="ctr">
              <a:buFont typeface="Wingdings" panose="05000000000000000000" pitchFamily="2" charset="2"/>
              <a:buChar char="§"/>
            </a:pPr>
            <a:r>
              <a:rPr lang="fr-FR" dirty="0" smtClean="0"/>
              <a:t>le </a:t>
            </a:r>
            <a:r>
              <a:rPr lang="fr-FR" dirty="0"/>
              <a:t>toucher </a:t>
            </a:r>
            <a:endParaRPr lang="fr-FR" dirty="0" smtClean="0"/>
          </a:p>
          <a:p>
            <a:pPr marL="68580" indent="0" algn="ctr">
              <a:buNone/>
            </a:pPr>
            <a:r>
              <a:rPr lang="fr-FR" dirty="0" smtClean="0">
                <a:solidFill>
                  <a:srgbClr val="00B050"/>
                </a:solidFill>
              </a:rPr>
              <a:t>1 </a:t>
            </a:r>
            <a:r>
              <a:rPr lang="fr-FR" dirty="0">
                <a:solidFill>
                  <a:srgbClr val="00B050"/>
                </a:solidFill>
              </a:rPr>
              <a:t>pilier </a:t>
            </a:r>
            <a:r>
              <a:rPr lang="fr-FR" dirty="0" smtClean="0">
                <a:solidFill>
                  <a:srgbClr val="00B050"/>
                </a:solidFill>
              </a:rPr>
              <a:t>identitaire</a:t>
            </a:r>
          </a:p>
          <a:p>
            <a:pPr algn="ctr">
              <a:buFont typeface="Wingdings" panose="05000000000000000000" pitchFamily="2" charset="2"/>
              <a:buChar char="§"/>
            </a:pPr>
            <a:r>
              <a:rPr lang="fr-FR" dirty="0" smtClean="0"/>
              <a:t> </a:t>
            </a:r>
            <a:r>
              <a:rPr lang="fr-FR" dirty="0"/>
              <a:t>la </a:t>
            </a:r>
            <a:r>
              <a:rPr lang="fr-FR" dirty="0" smtClean="0"/>
              <a:t>verticalité</a:t>
            </a:r>
            <a:endParaRPr lang="fr-FR" dirty="0"/>
          </a:p>
        </p:txBody>
      </p:sp>
    </p:spTree>
    <p:extLst>
      <p:ext uri="{BB962C8B-B14F-4D97-AF65-F5344CB8AC3E}">
        <p14:creationId xmlns:p14="http://schemas.microsoft.com/office/powerpoint/2010/main" val="2152789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RAPPEL : ENGAGEMENT DANS LA DEMARCHE HUMANITUDE</a:t>
            </a:r>
            <a:endParaRPr lang="fr-FR" dirty="0"/>
          </a:p>
        </p:txBody>
      </p:sp>
      <p:sp>
        <p:nvSpPr>
          <p:cNvPr id="3" name="Espace réservé du contenu 2"/>
          <p:cNvSpPr>
            <a:spLocks noGrp="1"/>
          </p:cNvSpPr>
          <p:nvPr>
            <p:ph idx="1"/>
          </p:nvPr>
        </p:nvSpPr>
        <p:spPr>
          <a:xfrm>
            <a:off x="685800" y="1600200"/>
            <a:ext cx="7772400" cy="4997151"/>
          </a:xfrm>
        </p:spPr>
        <p:txBody>
          <a:bodyPr/>
          <a:lstStyle/>
          <a:p>
            <a:r>
              <a:rPr lang="fr-FR" u="sng" dirty="0" smtClean="0"/>
              <a:t>Les 5 </a:t>
            </a:r>
            <a:r>
              <a:rPr lang="fr-FR" u="sng" dirty="0"/>
              <a:t>principes de l’</a:t>
            </a:r>
            <a:r>
              <a:rPr lang="fr-FR" u="sng" dirty="0" err="1"/>
              <a:t>Humanitude</a:t>
            </a:r>
            <a:r>
              <a:rPr lang="fr-FR" dirty="0"/>
              <a:t> : </a:t>
            </a:r>
            <a:endParaRPr lang="fr-FR" dirty="0" smtClean="0"/>
          </a:p>
          <a:p>
            <a:pPr>
              <a:buFont typeface="Wingdings" panose="05000000000000000000" pitchFamily="2" charset="2"/>
              <a:buChar char="§"/>
            </a:pPr>
            <a:r>
              <a:rPr lang="fr-FR" dirty="0" smtClean="0"/>
              <a:t>100</a:t>
            </a:r>
            <a:r>
              <a:rPr lang="fr-FR" dirty="0"/>
              <a:t>% des soins en douceur (</a:t>
            </a:r>
            <a:r>
              <a:rPr lang="fr-FR" b="1" dirty="0"/>
              <a:t>zéro soin de force</a:t>
            </a:r>
            <a:r>
              <a:rPr lang="fr-FR" dirty="0"/>
              <a:t>), </a:t>
            </a:r>
            <a:endParaRPr lang="fr-FR" dirty="0" smtClean="0"/>
          </a:p>
          <a:p>
            <a:pPr>
              <a:buFont typeface="Wingdings" panose="05000000000000000000" pitchFamily="2" charset="2"/>
              <a:buChar char="§"/>
            </a:pPr>
            <a:r>
              <a:rPr lang="fr-FR" b="1" dirty="0" smtClean="0"/>
              <a:t>respect </a:t>
            </a:r>
            <a:r>
              <a:rPr lang="fr-FR" b="1" dirty="0"/>
              <a:t>de l’intimité et de la singularité</a:t>
            </a:r>
            <a:r>
              <a:rPr lang="fr-FR" dirty="0"/>
              <a:t>, </a:t>
            </a:r>
            <a:endParaRPr lang="fr-FR" dirty="0" smtClean="0"/>
          </a:p>
          <a:p>
            <a:pPr>
              <a:buFont typeface="Wingdings" panose="05000000000000000000" pitchFamily="2" charset="2"/>
              <a:buChar char="§"/>
            </a:pPr>
            <a:r>
              <a:rPr lang="fr-FR" b="1" dirty="0" smtClean="0"/>
              <a:t>vivre </a:t>
            </a:r>
            <a:r>
              <a:rPr lang="fr-FR" b="1" dirty="0"/>
              <a:t>et mourir debout </a:t>
            </a:r>
            <a:r>
              <a:rPr lang="fr-FR" dirty="0"/>
              <a:t>(pas de personnes grabataires), </a:t>
            </a:r>
            <a:endParaRPr lang="fr-FR" dirty="0" smtClean="0"/>
          </a:p>
          <a:p>
            <a:pPr>
              <a:buFont typeface="Wingdings" panose="05000000000000000000" pitchFamily="2" charset="2"/>
              <a:buChar char="§"/>
            </a:pPr>
            <a:r>
              <a:rPr lang="fr-FR" b="1" dirty="0" smtClean="0"/>
              <a:t>ouverture </a:t>
            </a:r>
            <a:r>
              <a:rPr lang="fr-FR" b="1" dirty="0"/>
              <a:t>de la structure sur l’extérieur</a:t>
            </a:r>
            <a:r>
              <a:rPr lang="fr-FR" dirty="0"/>
              <a:t> (familles, bénévoles, sorties, évènements), </a:t>
            </a:r>
            <a:endParaRPr lang="fr-FR" dirty="0" smtClean="0"/>
          </a:p>
          <a:p>
            <a:pPr>
              <a:buFont typeface="Wingdings" panose="05000000000000000000" pitchFamily="2" charset="2"/>
              <a:buChar char="§"/>
            </a:pPr>
            <a:r>
              <a:rPr lang="fr-FR" b="1" dirty="0" smtClean="0"/>
              <a:t>lieu </a:t>
            </a:r>
            <a:r>
              <a:rPr lang="fr-FR" b="1" dirty="0"/>
              <a:t>de vie – lieu d’envies </a:t>
            </a:r>
            <a:r>
              <a:rPr lang="fr-FR" dirty="0"/>
              <a:t>(projets </a:t>
            </a:r>
            <a:r>
              <a:rPr lang="fr-FR" dirty="0" smtClean="0"/>
              <a:t>d’accompagnements</a:t>
            </a:r>
            <a:r>
              <a:rPr lang="fr-FR" dirty="0"/>
              <a:t> personnalisés</a:t>
            </a:r>
            <a:r>
              <a:rPr lang="fr-FR" dirty="0" smtClean="0"/>
              <a:t>)</a:t>
            </a:r>
          </a:p>
          <a:p>
            <a:pPr marL="68580" indent="0">
              <a:buNone/>
            </a:pPr>
            <a:endParaRPr lang="fr-FR" dirty="0"/>
          </a:p>
          <a:p>
            <a:pPr algn="ctr">
              <a:buFont typeface="Symbol" panose="05050102010706020507" pitchFamily="18" charset="2"/>
              <a:buChar char="Þ"/>
            </a:pPr>
            <a:r>
              <a:rPr lang="fr-FR" dirty="0" smtClean="0"/>
              <a:t>Questionnement quotidien : comment concilier liberté de la personne et sa sécurité ? </a:t>
            </a:r>
          </a:p>
          <a:p>
            <a:pPr algn="ctr">
              <a:buFont typeface="Symbol" panose="05050102010706020507" pitchFamily="18" charset="2"/>
              <a:buChar char="Þ"/>
            </a:pPr>
            <a:r>
              <a:rPr lang="fr-FR" dirty="0" smtClean="0"/>
              <a:t>La démarche </a:t>
            </a:r>
            <a:r>
              <a:rPr lang="fr-FR" dirty="0" err="1" smtClean="0"/>
              <a:t>Humanitude</a:t>
            </a:r>
            <a:r>
              <a:rPr lang="fr-FR" dirty="0" smtClean="0"/>
              <a:t> privilégie le respect de la personne comme fil conducteur de chaque action</a:t>
            </a:r>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725144"/>
            <a:ext cx="716280" cy="1057656"/>
          </a:xfrm>
          <a:prstGeom prst="rect">
            <a:avLst/>
          </a:prstGeom>
        </p:spPr>
      </p:pic>
    </p:spTree>
    <p:extLst>
      <p:ext uri="{BB962C8B-B14F-4D97-AF65-F5344CB8AC3E}">
        <p14:creationId xmlns:p14="http://schemas.microsoft.com/office/powerpoint/2010/main" val="422567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DE LA FORMATION A LA LABELLISATION</a:t>
            </a:r>
            <a:endParaRPr lang="fr-FR" dirty="0"/>
          </a:p>
        </p:txBody>
      </p:sp>
      <p:sp>
        <p:nvSpPr>
          <p:cNvPr id="3" name="Espace réservé du contenu 2"/>
          <p:cNvSpPr>
            <a:spLocks noGrp="1"/>
          </p:cNvSpPr>
          <p:nvPr>
            <p:ph sz="quarter" idx="1"/>
          </p:nvPr>
        </p:nvSpPr>
        <p:spPr>
          <a:xfrm>
            <a:off x="107504" y="1600200"/>
            <a:ext cx="8928992" cy="4853135"/>
          </a:xfrm>
        </p:spPr>
        <p:txBody>
          <a:bodyPr>
            <a:noAutofit/>
          </a:bodyPr>
          <a:lstStyle/>
          <a:p>
            <a:r>
              <a:rPr lang="fr-FR" dirty="0" smtClean="0"/>
              <a:t>Le concept </a:t>
            </a:r>
            <a:r>
              <a:rPr lang="fr-FR" dirty="0" err="1" smtClean="0"/>
              <a:t>Humanitude</a:t>
            </a:r>
            <a:r>
              <a:rPr lang="fr-FR" dirty="0" smtClean="0"/>
              <a:t> est esquissé dès 1979 par Yves Gineste et Rosette </a:t>
            </a:r>
            <a:r>
              <a:rPr lang="fr-FR" dirty="0" err="1" smtClean="0"/>
              <a:t>Marescotti</a:t>
            </a:r>
            <a:r>
              <a:rPr lang="fr-FR" dirty="0" smtClean="0"/>
              <a:t>, anciens professeurs d’EPS, DU de Psycho-gérontologie, avec des formations de manutention des malades dans le cadre de la formation continue. En 1985, ils créent le centre Communication et Etudes Corporelles, organisme de formation continue.</a:t>
            </a:r>
          </a:p>
          <a:p>
            <a:pPr marL="68580" indent="0">
              <a:buNone/>
            </a:pPr>
            <a:endParaRPr lang="fr-FR" dirty="0" smtClean="0"/>
          </a:p>
          <a:p>
            <a:r>
              <a:rPr lang="fr-FR" dirty="0" smtClean="0"/>
              <a:t>Petit à petit, la démarche </a:t>
            </a:r>
            <a:r>
              <a:rPr lang="fr-FR" dirty="0" err="1" smtClean="0"/>
              <a:t>Humanitude</a:t>
            </a:r>
            <a:r>
              <a:rPr lang="fr-FR" dirty="0" smtClean="0"/>
              <a:t> s’implante dans de nombreux établissements pour personnes âgées</a:t>
            </a:r>
          </a:p>
          <a:p>
            <a:endParaRPr lang="fr-FR" dirty="0" smtClean="0"/>
          </a:p>
          <a:p>
            <a:r>
              <a:rPr lang="fr-FR" dirty="0" smtClean="0"/>
              <a:t>A Torigny-les-Villes, les premières formations ont été initiées dès 2009</a:t>
            </a:r>
          </a:p>
          <a:p>
            <a:endParaRPr lang="fr-FR" dirty="0" smtClean="0"/>
          </a:p>
          <a:p>
            <a:r>
              <a:rPr lang="fr-FR" dirty="0" smtClean="0"/>
              <a:t>2011 : création du label </a:t>
            </a:r>
            <a:r>
              <a:rPr lang="fr-FR" dirty="0" err="1" smtClean="0"/>
              <a:t>Humanitude</a:t>
            </a:r>
            <a:endParaRPr lang="fr-FR" dirty="0" smtClean="0"/>
          </a:p>
          <a:p>
            <a:endParaRPr lang="fr-FR" dirty="0" smtClean="0"/>
          </a:p>
          <a:p>
            <a:r>
              <a:rPr lang="fr-FR" dirty="0" smtClean="0"/>
              <a:t>2016 : Torigny s’engage dans la démarche de labellisation</a:t>
            </a:r>
            <a:endParaRPr lang="fr-FR" dirty="0"/>
          </a:p>
        </p:txBody>
      </p:sp>
    </p:spTree>
    <p:extLst>
      <p:ext uri="{BB962C8B-B14F-4D97-AF65-F5344CB8AC3E}">
        <p14:creationId xmlns:p14="http://schemas.microsoft.com/office/powerpoint/2010/main" val="1137504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467600" cy="1143000"/>
          </a:xfrm>
        </p:spPr>
        <p:txBody>
          <a:bodyPr>
            <a:normAutofit fontScale="90000"/>
          </a:bodyPr>
          <a:lstStyle/>
          <a:p>
            <a:r>
              <a:rPr lang="fr-FR" dirty="0" smtClean="0">
                <a:latin typeface="Georgia" panose="02040502050405020303" pitchFamily="18" charset="0"/>
              </a:rPr>
              <a:t>MODALITES PRATIQUES &amp; CALENDRIER</a:t>
            </a:r>
            <a:endParaRPr lang="fr-FR" dirty="0">
              <a:latin typeface="Georgia" panose="02040502050405020303" pitchFamily="18" charset="0"/>
            </a:endParaRPr>
          </a:p>
        </p:txBody>
      </p:sp>
      <p:sp>
        <p:nvSpPr>
          <p:cNvPr id="3" name="Espace réservé du contenu 2"/>
          <p:cNvSpPr>
            <a:spLocks noGrp="1"/>
          </p:cNvSpPr>
          <p:nvPr>
            <p:ph sz="quarter" idx="1"/>
          </p:nvPr>
        </p:nvSpPr>
        <p:spPr>
          <a:xfrm>
            <a:off x="179512" y="1268760"/>
            <a:ext cx="8352928" cy="5472608"/>
          </a:xfrm>
        </p:spPr>
        <p:txBody>
          <a:bodyPr>
            <a:normAutofit/>
          </a:bodyPr>
          <a:lstStyle/>
          <a:p>
            <a:r>
              <a:rPr lang="fr-FR" dirty="0">
                <a:latin typeface="Georgia" panose="02040502050405020303" pitchFamily="18" charset="0"/>
              </a:rPr>
              <a:t>Label = processus </a:t>
            </a:r>
            <a:r>
              <a:rPr lang="fr-FR" dirty="0" err="1">
                <a:latin typeface="Georgia" panose="02040502050405020303" pitchFamily="18" charset="0"/>
              </a:rPr>
              <a:t>pluri-annuel</a:t>
            </a:r>
            <a:r>
              <a:rPr lang="fr-FR" dirty="0">
                <a:latin typeface="Georgia" panose="02040502050405020303" pitchFamily="18" charset="0"/>
              </a:rPr>
              <a:t> sur 3 ans </a:t>
            </a:r>
            <a:r>
              <a:rPr lang="fr-FR" dirty="0" smtClean="0">
                <a:latin typeface="Georgia" panose="02040502050405020303" pitchFamily="18" charset="0"/>
              </a:rPr>
              <a:t>environ</a:t>
            </a:r>
          </a:p>
          <a:p>
            <a:pPr marL="68580" indent="0">
              <a:buNone/>
            </a:pPr>
            <a:endParaRPr lang="fr-FR" dirty="0" smtClean="0">
              <a:latin typeface="Georgia" panose="02040502050405020303" pitchFamily="18" charset="0"/>
            </a:endParaRPr>
          </a:p>
          <a:p>
            <a:r>
              <a:rPr lang="fr-FR" dirty="0" smtClean="0">
                <a:latin typeface="Georgia" panose="02040502050405020303" pitchFamily="18" charset="0"/>
              </a:rPr>
              <a:t>Si obtenu, le </a:t>
            </a:r>
            <a:r>
              <a:rPr lang="fr-FR" dirty="0">
                <a:latin typeface="Georgia" panose="02040502050405020303" pitchFamily="18" charset="0"/>
              </a:rPr>
              <a:t>label est accordé pour </a:t>
            </a:r>
            <a:r>
              <a:rPr lang="fr-FR" b="1" dirty="0">
                <a:latin typeface="Georgia" panose="02040502050405020303" pitchFamily="18" charset="0"/>
              </a:rPr>
              <a:t>5 ans </a:t>
            </a:r>
          </a:p>
          <a:p>
            <a:pPr marL="68580" indent="0">
              <a:buNone/>
            </a:pPr>
            <a:endParaRPr lang="fr-FR" dirty="0">
              <a:latin typeface="Georgia" panose="02040502050405020303" pitchFamily="18" charset="0"/>
            </a:endParaRPr>
          </a:p>
          <a:p>
            <a:pPr lvl="0"/>
            <a:r>
              <a:rPr lang="fr-FR" b="1" dirty="0" smtClean="0">
                <a:latin typeface="Georgia" panose="02040502050405020303" pitchFamily="18" charset="0"/>
              </a:rPr>
              <a:t>Déroulement &amp; calendrier</a:t>
            </a:r>
            <a:r>
              <a:rPr lang="fr-FR" dirty="0" smtClean="0">
                <a:latin typeface="Georgia" panose="02040502050405020303" pitchFamily="18" charset="0"/>
              </a:rPr>
              <a:t> :</a:t>
            </a:r>
          </a:p>
          <a:p>
            <a:pPr marL="273050" lvl="0" indent="-3175">
              <a:buFont typeface="Wingdings" panose="05000000000000000000" pitchFamily="2" charset="2"/>
              <a:buChar char="q"/>
            </a:pPr>
            <a:r>
              <a:rPr lang="fr-FR" dirty="0" smtClean="0">
                <a:latin typeface="Georgia" panose="02040502050405020303" pitchFamily="18" charset="0"/>
              </a:rPr>
              <a:t> Signature de la </a:t>
            </a:r>
            <a:r>
              <a:rPr lang="fr-FR" u="sng" dirty="0" smtClean="0">
                <a:latin typeface="Georgia" panose="02040502050405020303" pitchFamily="18" charset="0"/>
              </a:rPr>
              <a:t>convention</a:t>
            </a:r>
            <a:r>
              <a:rPr lang="fr-FR" dirty="0" smtClean="0">
                <a:latin typeface="Georgia" panose="02040502050405020303" pitchFamily="18" charset="0"/>
              </a:rPr>
              <a:t> de labellisation (juin 2016) </a:t>
            </a:r>
          </a:p>
          <a:p>
            <a:pPr marL="273050" lvl="0" indent="-3175">
              <a:buFont typeface="Wingdings" panose="05000000000000000000" pitchFamily="2" charset="2"/>
              <a:buChar char="q"/>
            </a:pPr>
            <a:r>
              <a:rPr lang="fr-FR" dirty="0" smtClean="0">
                <a:latin typeface="Georgia" panose="02040502050405020303" pitchFamily="18" charset="0"/>
              </a:rPr>
              <a:t> Plusieurs </a:t>
            </a:r>
            <a:r>
              <a:rPr lang="fr-FR" u="sng" dirty="0" smtClean="0">
                <a:latin typeface="Georgia" panose="02040502050405020303" pitchFamily="18" charset="0"/>
              </a:rPr>
              <a:t>auto-évaluations</a:t>
            </a:r>
            <a:r>
              <a:rPr lang="fr-FR" dirty="0" smtClean="0">
                <a:latin typeface="Georgia" panose="02040502050405020303" pitchFamily="18" charset="0"/>
              </a:rPr>
              <a:t> : </a:t>
            </a:r>
            <a:r>
              <a:rPr lang="fr-FR" sz="1600" dirty="0" smtClean="0">
                <a:latin typeface="Georgia" panose="02040502050405020303" pitchFamily="18" charset="0"/>
              </a:rPr>
              <a:t>novembre 2017, mai 2018, juin 2019, février 2020, mai 2020, février 2021</a:t>
            </a:r>
            <a:endParaRPr lang="fr-FR" sz="1600" dirty="0">
              <a:latin typeface="Georgia" panose="02040502050405020303" pitchFamily="18" charset="0"/>
            </a:endParaRPr>
          </a:p>
          <a:p>
            <a:pPr marL="269875" lvl="0" indent="0" algn="r">
              <a:buNone/>
            </a:pPr>
            <a:r>
              <a:rPr lang="fr-FR" i="1" dirty="0" smtClean="0">
                <a:latin typeface="Georgia" panose="02040502050405020303" pitchFamily="18" charset="0"/>
              </a:rPr>
              <a:t>Analyse des auto-évaluations </a:t>
            </a:r>
            <a:r>
              <a:rPr lang="fr-FR" i="1" dirty="0">
                <a:latin typeface="Georgia" panose="02040502050405020303" pitchFamily="18" charset="0"/>
              </a:rPr>
              <a:t>par l’Institut Gineste-</a:t>
            </a:r>
            <a:r>
              <a:rPr lang="fr-FR" i="1" dirty="0" err="1">
                <a:latin typeface="Georgia" panose="02040502050405020303" pitchFamily="18" charset="0"/>
              </a:rPr>
              <a:t>Marescotti</a:t>
            </a:r>
            <a:r>
              <a:rPr lang="fr-FR" dirty="0">
                <a:latin typeface="Georgia" panose="02040502050405020303" pitchFamily="18" charset="0"/>
              </a:rPr>
              <a:t> </a:t>
            </a:r>
          </a:p>
          <a:p>
            <a:pPr marL="273050" lvl="0" indent="-3175">
              <a:buFont typeface="Wingdings" panose="05000000000000000000" pitchFamily="2" charset="2"/>
              <a:buChar char="q"/>
            </a:pPr>
            <a:r>
              <a:rPr lang="fr-FR" u="sng" dirty="0" smtClean="0">
                <a:latin typeface="Georgia" panose="02040502050405020303" pitchFamily="18" charset="0"/>
              </a:rPr>
              <a:t>Visite </a:t>
            </a:r>
            <a:r>
              <a:rPr lang="fr-FR" u="sng" dirty="0">
                <a:latin typeface="Georgia" panose="02040502050405020303" pitchFamily="18" charset="0"/>
              </a:rPr>
              <a:t>par deux experts </a:t>
            </a:r>
            <a:r>
              <a:rPr lang="fr-FR" dirty="0">
                <a:latin typeface="Georgia" panose="02040502050405020303" pitchFamily="18" charset="0"/>
              </a:rPr>
              <a:t>évaluateurs dans tous les domaines du prendre soin selon les critères du </a:t>
            </a:r>
            <a:r>
              <a:rPr lang="fr-FR" dirty="0" smtClean="0">
                <a:latin typeface="Georgia" panose="02040502050405020303" pitchFamily="18" charset="0"/>
              </a:rPr>
              <a:t>référentiel </a:t>
            </a:r>
            <a:r>
              <a:rPr lang="fr-FR" b="1" dirty="0" smtClean="0">
                <a:solidFill>
                  <a:srgbClr val="FF0000"/>
                </a:solidFill>
                <a:latin typeface="Georgia" panose="02040502050405020303" pitchFamily="18" charset="0"/>
              </a:rPr>
              <a:t>(initialement 16-17 juin 2020, repoussé au 23 et 24 mars 2021 suite COVID)</a:t>
            </a:r>
            <a:endParaRPr lang="fr-FR" b="1" dirty="0">
              <a:solidFill>
                <a:srgbClr val="FF0000"/>
              </a:solidFill>
              <a:latin typeface="Georgia" panose="02040502050405020303" pitchFamily="18" charset="0"/>
            </a:endParaRPr>
          </a:p>
          <a:p>
            <a:pPr marL="273050" lvl="0" indent="-3175">
              <a:buFont typeface="Wingdings" panose="05000000000000000000" pitchFamily="2" charset="2"/>
              <a:buChar char="q"/>
            </a:pPr>
            <a:r>
              <a:rPr lang="fr-FR" dirty="0" smtClean="0">
                <a:latin typeface="Georgia" panose="02040502050405020303" pitchFamily="18" charset="0"/>
              </a:rPr>
              <a:t> </a:t>
            </a:r>
            <a:r>
              <a:rPr lang="fr-FR" u="sng" dirty="0" smtClean="0">
                <a:latin typeface="Georgia" panose="02040502050405020303" pitchFamily="18" charset="0"/>
              </a:rPr>
              <a:t>Rapport </a:t>
            </a:r>
            <a:r>
              <a:rPr lang="fr-FR" u="sng" dirty="0">
                <a:latin typeface="Georgia" panose="02040502050405020303" pitchFamily="18" charset="0"/>
              </a:rPr>
              <a:t>d’évaluation </a:t>
            </a:r>
            <a:r>
              <a:rPr lang="fr-FR" dirty="0">
                <a:latin typeface="Georgia" panose="02040502050405020303" pitchFamily="18" charset="0"/>
              </a:rPr>
              <a:t>analysé par la commission de labellisation </a:t>
            </a:r>
            <a:r>
              <a:rPr lang="fr-FR" dirty="0" smtClean="0">
                <a:latin typeface="Georgia" panose="02040502050405020303" pitchFamily="18" charset="0"/>
              </a:rPr>
              <a:t>qui </a:t>
            </a:r>
            <a:r>
              <a:rPr lang="fr-FR" dirty="0">
                <a:latin typeface="Georgia" panose="02040502050405020303" pitchFamily="18" charset="0"/>
              </a:rPr>
              <a:t>décide de l’attribution du </a:t>
            </a:r>
            <a:r>
              <a:rPr lang="fr-FR" dirty="0" smtClean="0">
                <a:latin typeface="Georgia" panose="02040502050405020303" pitchFamily="18" charset="0"/>
              </a:rPr>
              <a:t>label (avril 2021)</a:t>
            </a:r>
          </a:p>
          <a:p>
            <a:endParaRPr lang="fr-FR" dirty="0">
              <a:latin typeface="Georgia" panose="02040502050405020303" pitchFamily="18" charset="0"/>
            </a:endParaRPr>
          </a:p>
        </p:txBody>
      </p:sp>
    </p:spTree>
    <p:extLst>
      <p:ext uri="{BB962C8B-B14F-4D97-AF65-F5344CB8AC3E}">
        <p14:creationId xmlns:p14="http://schemas.microsoft.com/office/powerpoint/2010/main" val="283199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4048"/>
            <a:ext cx="7772400" cy="812664"/>
          </a:xfrm>
        </p:spPr>
        <p:txBody>
          <a:bodyPr/>
          <a:lstStyle/>
          <a:p>
            <a:r>
              <a:rPr lang="fr-FR" dirty="0" err="1" smtClean="0"/>
              <a:t>rAPPELS</a:t>
            </a:r>
            <a:endParaRPr lang="fr-FR" dirty="0"/>
          </a:p>
        </p:txBody>
      </p:sp>
      <p:sp>
        <p:nvSpPr>
          <p:cNvPr id="3" name="Espace réservé du contenu 2"/>
          <p:cNvSpPr>
            <a:spLocks noGrp="1"/>
          </p:cNvSpPr>
          <p:nvPr>
            <p:ph idx="1"/>
          </p:nvPr>
        </p:nvSpPr>
        <p:spPr>
          <a:xfrm>
            <a:off x="179512" y="836712"/>
            <a:ext cx="8784976" cy="5760639"/>
          </a:xfrm>
        </p:spPr>
        <p:txBody>
          <a:bodyPr>
            <a:normAutofit/>
          </a:bodyPr>
          <a:lstStyle/>
          <a:p>
            <a:r>
              <a:rPr lang="fr-FR" b="1" dirty="0" smtClean="0">
                <a:solidFill>
                  <a:srgbClr val="00B050"/>
                </a:solidFill>
              </a:rPr>
              <a:t>Avril 2021 : obtention label </a:t>
            </a:r>
            <a:r>
              <a:rPr lang="fr-FR" b="1" dirty="0" err="1" smtClean="0">
                <a:solidFill>
                  <a:srgbClr val="00B050"/>
                </a:solidFill>
              </a:rPr>
              <a:t>Humanitude</a:t>
            </a:r>
            <a:r>
              <a:rPr lang="fr-FR" b="1" dirty="0" smtClean="0">
                <a:solidFill>
                  <a:srgbClr val="00B050"/>
                </a:solidFill>
              </a:rPr>
              <a:t>, avec quelques réserves</a:t>
            </a:r>
          </a:p>
          <a:p>
            <a:pPr marL="68580" indent="0">
              <a:buNone/>
            </a:pPr>
            <a:r>
              <a:rPr lang="fr-FR" dirty="0" smtClean="0"/>
              <a:t>Des recommandations ont été émises, regroupées en 5 axes : </a:t>
            </a:r>
            <a:endParaRPr lang="fr-FR" dirty="0"/>
          </a:p>
          <a:p>
            <a:pPr marL="68580" indent="0">
              <a:buNone/>
            </a:pPr>
            <a:r>
              <a:rPr lang="fr-FR" u="sng" dirty="0"/>
              <a:t>1. Renforcer le pilotage de la démarche </a:t>
            </a:r>
            <a:r>
              <a:rPr lang="fr-FR" u="sng" dirty="0" err="1"/>
              <a:t>Humanitude</a:t>
            </a:r>
            <a:endParaRPr lang="fr-FR" u="sng" dirty="0"/>
          </a:p>
          <a:p>
            <a:pPr marL="68580" indent="0" algn="ctr">
              <a:buNone/>
            </a:pPr>
            <a:r>
              <a:rPr lang="fr-FR" sz="1800" i="1" dirty="0"/>
              <a:t>Un axe plus « technique » lié à organisation interne de la démarche : liens entre les groupes action, plus d’audits des pratiques, procédures, déroulé intervention des référentes…</a:t>
            </a:r>
            <a:endParaRPr lang="fr-FR" i="1" dirty="0"/>
          </a:p>
          <a:p>
            <a:pPr marL="68580" indent="0">
              <a:buNone/>
            </a:pPr>
            <a:r>
              <a:rPr lang="fr-FR" u="sng" dirty="0"/>
              <a:t>2. Travailler davantage l’approche domiciliaire </a:t>
            </a:r>
          </a:p>
          <a:p>
            <a:pPr marL="68580" indent="0" algn="r">
              <a:buNone/>
            </a:pPr>
            <a:r>
              <a:rPr lang="fr-FR" sz="1800" i="1" dirty="0"/>
              <a:t>Portes ouvertes des logements, « toc-toc », personnalisation : souhaits résident tracé? </a:t>
            </a:r>
          </a:p>
          <a:p>
            <a:pPr marL="68580" indent="0" algn="r">
              <a:buNone/>
            </a:pPr>
            <a:r>
              <a:rPr lang="fr-FR" sz="1800" i="1" dirty="0"/>
              <a:t>Décor couloir + « empreinte » lieu de soin (chariot, sacs de linge…)</a:t>
            </a:r>
          </a:p>
          <a:p>
            <a:pPr marL="68580" indent="0" algn="r">
              <a:buNone/>
            </a:pPr>
            <a:r>
              <a:rPr lang="fr-FR" sz="1800" i="1" dirty="0"/>
              <a:t>Mettre en œuvre projet </a:t>
            </a:r>
            <a:r>
              <a:rPr lang="fr-FR" sz="1800" i="1" dirty="0" smtClean="0"/>
              <a:t>architectural</a:t>
            </a:r>
            <a:endParaRPr lang="fr-FR" sz="1800" dirty="0" smtClean="0"/>
          </a:p>
          <a:p>
            <a:pPr marL="68580" indent="0">
              <a:buNone/>
            </a:pPr>
            <a:r>
              <a:rPr lang="fr-FR" u="sng" dirty="0"/>
              <a:t>3. Améliorer la personnalisation des accompagnements</a:t>
            </a:r>
          </a:p>
          <a:p>
            <a:pPr marL="68580" indent="0" algn="r">
              <a:buNone/>
            </a:pPr>
            <a:r>
              <a:rPr lang="fr-FR" sz="1800" i="1" dirty="0"/>
              <a:t>* Finaliser la mise en œuvre du processus PAP (projet d’accompagnement personnalisé) : nouveau support, connaissances des objectifs…</a:t>
            </a:r>
          </a:p>
          <a:p>
            <a:pPr marL="68580" indent="0" algn="r">
              <a:buNone/>
            </a:pPr>
            <a:r>
              <a:rPr lang="fr-FR" sz="1800" i="1" dirty="0"/>
              <a:t>* Continuer le travail vers contention zéro</a:t>
            </a:r>
          </a:p>
          <a:p>
            <a:pPr algn="r">
              <a:buFont typeface="Arial" panose="020B0604020202020204" pitchFamily="34" charset="0"/>
              <a:buChar char="•"/>
            </a:pPr>
            <a:r>
              <a:rPr lang="fr-FR" sz="1800" i="1" dirty="0"/>
              <a:t>Consultation systématique du dossier avant les soins</a:t>
            </a:r>
          </a:p>
          <a:p>
            <a:pPr marL="68580" indent="0">
              <a:buNone/>
            </a:pPr>
            <a:endParaRPr lang="fr-FR" sz="1800" dirty="0"/>
          </a:p>
        </p:txBody>
      </p:sp>
    </p:spTree>
    <p:extLst>
      <p:ext uri="{BB962C8B-B14F-4D97-AF65-F5344CB8AC3E}">
        <p14:creationId xmlns:p14="http://schemas.microsoft.com/office/powerpoint/2010/main" val="235243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179512" y="404664"/>
            <a:ext cx="8712968" cy="5976664"/>
          </a:xfrm>
        </p:spPr>
        <p:txBody>
          <a:bodyPr>
            <a:normAutofit/>
          </a:bodyPr>
          <a:lstStyle/>
          <a:p>
            <a:pPr marL="68580" indent="0">
              <a:buNone/>
            </a:pPr>
            <a:r>
              <a:rPr lang="fr-FR" dirty="0" smtClean="0">
                <a:effectLst>
                  <a:outerShdw blurRad="38100" dist="38100" dir="2700000" algn="tl">
                    <a:srgbClr val="000000">
                      <a:alpha val="43137"/>
                    </a:srgbClr>
                  </a:outerShdw>
                </a:effectLst>
              </a:rPr>
              <a:t>Vie sociale (suite) : </a:t>
            </a:r>
          </a:p>
          <a:p>
            <a:pPr>
              <a:buFont typeface="Wingdings" panose="05000000000000000000" pitchFamily="2" charset="2"/>
              <a:buChar char="§"/>
            </a:pPr>
            <a:r>
              <a:rPr lang="fr-FR" sz="1800" dirty="0" smtClean="0"/>
              <a:t>Créer </a:t>
            </a:r>
            <a:r>
              <a:rPr lang="fr-FR" sz="1800" dirty="0"/>
              <a:t>des objectifs individuels en animation par habitant en faisant le lien avec le PAP (prévu)</a:t>
            </a:r>
          </a:p>
          <a:p>
            <a:pPr>
              <a:buFont typeface="Wingdings" panose="05000000000000000000" pitchFamily="2" charset="2"/>
              <a:buChar char="§"/>
            </a:pPr>
            <a:r>
              <a:rPr lang="fr-FR" sz="1800" dirty="0" smtClean="0"/>
              <a:t>Développer </a:t>
            </a:r>
            <a:r>
              <a:rPr lang="fr-FR" sz="1800" dirty="0"/>
              <a:t>la décoration des locaux</a:t>
            </a:r>
          </a:p>
          <a:p>
            <a:pPr>
              <a:buFont typeface="Wingdings" panose="05000000000000000000" pitchFamily="2" charset="2"/>
              <a:buChar char="§"/>
            </a:pPr>
            <a:r>
              <a:rPr lang="fr-FR" sz="1800" dirty="0" smtClean="0"/>
              <a:t>Initier </a:t>
            </a:r>
            <a:r>
              <a:rPr lang="fr-FR" sz="1800" dirty="0"/>
              <a:t>un projet afin de mieux investir les salons d’étage : définir une destination de ces lieux. </a:t>
            </a:r>
          </a:p>
          <a:p>
            <a:pPr>
              <a:buFont typeface="Wingdings" panose="05000000000000000000" pitchFamily="2" charset="2"/>
              <a:buChar char="§"/>
            </a:pPr>
            <a:r>
              <a:rPr lang="fr-FR" sz="1800" dirty="0" smtClean="0"/>
              <a:t>Retravailler </a:t>
            </a:r>
            <a:r>
              <a:rPr lang="fr-FR" sz="1800" dirty="0"/>
              <a:t>la liberté d’aller et venir dès que la pandémie sera terminée, reprendre les échanges et les sorties.</a:t>
            </a:r>
          </a:p>
          <a:p>
            <a:pPr marL="68580" indent="0">
              <a:buNone/>
            </a:pPr>
            <a:endParaRPr lang="fr-FR" dirty="0"/>
          </a:p>
          <a:p>
            <a:r>
              <a:rPr lang="fr-FR" b="1" dirty="0" smtClean="0">
                <a:solidFill>
                  <a:srgbClr val="00B050"/>
                </a:solidFill>
              </a:rPr>
              <a:t>2 </a:t>
            </a:r>
            <a:r>
              <a:rPr lang="fr-FR" b="1" dirty="0">
                <a:solidFill>
                  <a:srgbClr val="00B050"/>
                </a:solidFill>
              </a:rPr>
              <a:t>et 3  juin 2022 : visite de suivi </a:t>
            </a:r>
            <a:r>
              <a:rPr lang="fr-FR" b="1" dirty="0" smtClean="0">
                <a:solidFill>
                  <a:srgbClr val="00B050"/>
                </a:solidFill>
              </a:rPr>
              <a:t>et levée des réserves</a:t>
            </a:r>
            <a:endParaRPr lang="fr-FR" b="1" dirty="0">
              <a:solidFill>
                <a:srgbClr val="00B050"/>
              </a:solidFill>
            </a:endParaRPr>
          </a:p>
          <a:p>
            <a:pPr algn="ctr">
              <a:buFont typeface="Symbol" panose="05050102010706020507" pitchFamily="18" charset="2"/>
              <a:buChar char="Þ"/>
            </a:pPr>
            <a:r>
              <a:rPr lang="fr-FR" dirty="0"/>
              <a:t>Objectif : déterminer si l’établissement a bien mis en œuvre les recommandations émises </a:t>
            </a:r>
            <a:r>
              <a:rPr lang="fr-FR" dirty="0" smtClean="0"/>
              <a:t>et continue </a:t>
            </a:r>
            <a:r>
              <a:rPr lang="fr-FR" dirty="0"/>
              <a:t>à s’engager dans la </a:t>
            </a:r>
            <a:r>
              <a:rPr lang="fr-FR" dirty="0" smtClean="0"/>
              <a:t>démarche</a:t>
            </a:r>
            <a:endParaRPr lang="fr-FR" dirty="0"/>
          </a:p>
        </p:txBody>
      </p:sp>
    </p:spTree>
    <p:extLst>
      <p:ext uri="{BB962C8B-B14F-4D97-AF65-F5344CB8AC3E}">
        <p14:creationId xmlns:p14="http://schemas.microsoft.com/office/powerpoint/2010/main" val="417193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normAutofit/>
          </a:bodyPr>
          <a:lstStyle/>
          <a:p>
            <a:pPr algn="ctr"/>
            <a:r>
              <a:rPr lang="fr-FR" sz="3600" dirty="0" smtClean="0">
                <a:solidFill>
                  <a:schemeClr val="accent1">
                    <a:lumMod val="50000"/>
                  </a:schemeClr>
                </a:solidFill>
              </a:rPr>
              <a:t>5 ans plus tard… on recommence! </a:t>
            </a:r>
            <a:endParaRPr lang="fr-FR" sz="3600" dirty="0">
              <a:solidFill>
                <a:schemeClr val="accent1">
                  <a:lumMod val="50000"/>
                </a:schemeClr>
              </a:solidFill>
            </a:endParaRPr>
          </a:p>
        </p:txBody>
      </p:sp>
    </p:spTree>
    <p:extLst>
      <p:ext uri="{BB962C8B-B14F-4D97-AF65-F5344CB8AC3E}">
        <p14:creationId xmlns:p14="http://schemas.microsoft.com/office/powerpoint/2010/main" val="328663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2363"/>
            <a:ext cx="7467600" cy="1143000"/>
          </a:xfrm>
        </p:spPr>
        <p:txBody>
          <a:bodyPr>
            <a:normAutofit/>
          </a:bodyPr>
          <a:lstStyle/>
          <a:p>
            <a:r>
              <a:rPr lang="fr-FR" sz="3600" dirty="0" smtClean="0">
                <a:latin typeface="Georgia" panose="02040502050405020303" pitchFamily="18" charset="0"/>
              </a:rPr>
              <a:t>Objectifs du label</a:t>
            </a:r>
            <a:endParaRPr lang="fr-FR" sz="3600" dirty="0">
              <a:latin typeface="Georgia" panose="02040502050405020303" pitchFamily="18" charset="0"/>
            </a:endParaRPr>
          </a:p>
        </p:txBody>
      </p:sp>
      <p:sp>
        <p:nvSpPr>
          <p:cNvPr id="3" name="Espace réservé du contenu 2"/>
          <p:cNvSpPr>
            <a:spLocks noGrp="1"/>
          </p:cNvSpPr>
          <p:nvPr>
            <p:ph sz="quarter" idx="1"/>
          </p:nvPr>
        </p:nvSpPr>
        <p:spPr>
          <a:xfrm>
            <a:off x="251520" y="1196752"/>
            <a:ext cx="8136904" cy="5565232"/>
          </a:xfrm>
        </p:spPr>
        <p:txBody>
          <a:bodyPr>
            <a:normAutofit/>
          </a:bodyPr>
          <a:lstStyle/>
          <a:p>
            <a:pPr lvl="0"/>
            <a:r>
              <a:rPr lang="fr-FR" dirty="0">
                <a:latin typeface="Georgia" panose="02040502050405020303" pitchFamily="18" charset="0"/>
              </a:rPr>
              <a:t>Une </a:t>
            </a:r>
            <a:r>
              <a:rPr lang="fr-FR" b="1" dirty="0">
                <a:latin typeface="Georgia" panose="02040502050405020303" pitchFamily="18" charset="0"/>
              </a:rPr>
              <a:t>reconnaissance de l’engagement des équipes </a:t>
            </a:r>
            <a:r>
              <a:rPr lang="fr-FR" dirty="0">
                <a:latin typeface="Georgia" panose="02040502050405020303" pitchFamily="18" charset="0"/>
              </a:rPr>
              <a:t>depuis plus de 10 ans </a:t>
            </a:r>
            <a:endParaRPr lang="fr-FR" dirty="0" smtClean="0">
              <a:latin typeface="Georgia" panose="02040502050405020303" pitchFamily="18" charset="0"/>
            </a:endParaRPr>
          </a:p>
          <a:p>
            <a:pPr marL="0" lvl="0" indent="0" algn="r">
              <a:buNone/>
            </a:pPr>
            <a:r>
              <a:rPr lang="fr-FR" i="1" dirty="0" smtClean="0">
                <a:latin typeface="Georgia" panose="02040502050405020303" pitchFamily="18" charset="0"/>
              </a:rPr>
              <a:t>=&gt; formation</a:t>
            </a:r>
            <a:r>
              <a:rPr lang="fr-FR" i="1" dirty="0">
                <a:latin typeface="Georgia" panose="02040502050405020303" pitchFamily="18" charset="0"/>
              </a:rPr>
              <a:t>, mais aussi réunions organisées/supports rédigés/temps de relais entre collègues/et bien entendu </a:t>
            </a:r>
            <a:r>
              <a:rPr lang="fr-FR" i="1" dirty="0" smtClean="0">
                <a:latin typeface="Georgia" panose="02040502050405020303" pitchFamily="18" charset="0"/>
              </a:rPr>
              <a:t>pratiques </a:t>
            </a:r>
            <a:r>
              <a:rPr lang="fr-FR" i="1" dirty="0">
                <a:latin typeface="Georgia" panose="02040502050405020303" pitchFamily="18" charset="0"/>
              </a:rPr>
              <a:t>du quotidien</a:t>
            </a:r>
          </a:p>
          <a:p>
            <a:pPr lvl="0"/>
            <a:r>
              <a:rPr lang="fr-FR" dirty="0">
                <a:latin typeface="Georgia" panose="02040502050405020303" pitchFamily="18" charset="0"/>
              </a:rPr>
              <a:t>Un </a:t>
            </a:r>
            <a:r>
              <a:rPr lang="fr-FR" b="1" dirty="0">
                <a:latin typeface="Georgia" panose="02040502050405020303" pitchFamily="18" charset="0"/>
              </a:rPr>
              <a:t>appui pour soutenir les équipes, évaluer et garder le cap des enseignements de l’</a:t>
            </a:r>
            <a:r>
              <a:rPr lang="fr-FR" b="1" dirty="0" err="1">
                <a:latin typeface="Georgia" panose="02040502050405020303" pitchFamily="18" charset="0"/>
              </a:rPr>
              <a:t>Humanitude</a:t>
            </a:r>
            <a:r>
              <a:rPr lang="fr-FR" b="1" dirty="0">
                <a:latin typeface="Georgia" panose="02040502050405020303" pitchFamily="18" charset="0"/>
              </a:rPr>
              <a:t> </a:t>
            </a:r>
            <a:endParaRPr lang="fr-FR" b="1" dirty="0" smtClean="0">
              <a:latin typeface="Georgia" panose="02040502050405020303" pitchFamily="18" charset="0"/>
            </a:endParaRPr>
          </a:p>
          <a:p>
            <a:pPr marL="0" lvl="0" indent="0" algn="r">
              <a:buNone/>
            </a:pPr>
            <a:r>
              <a:rPr lang="fr-FR" i="1" dirty="0" smtClean="0">
                <a:latin typeface="Georgia" panose="02040502050405020303" pitchFamily="18" charset="0"/>
              </a:rPr>
              <a:t>=&gt; </a:t>
            </a:r>
            <a:r>
              <a:rPr lang="fr-FR" i="1" dirty="0">
                <a:latin typeface="Georgia" panose="02040502050405020303" pitchFamily="18" charset="0"/>
              </a:rPr>
              <a:t>pas une fin en soin, mais une dynamique d’amélioration au quotidien</a:t>
            </a:r>
          </a:p>
          <a:p>
            <a:pPr lvl="0"/>
            <a:r>
              <a:rPr lang="fr-FR" b="1" dirty="0">
                <a:latin typeface="Georgia" panose="02040502050405020303" pitchFamily="18" charset="0"/>
              </a:rPr>
              <a:t>Partager avec le grand public, les autorités de contrôle et de tarification, voire les médias, nos valeurs, nos pratiques, la qualité et la force de notre engagement dans le prendre soin</a:t>
            </a:r>
            <a:r>
              <a:rPr lang="fr-FR" dirty="0">
                <a:latin typeface="Georgia" panose="02040502050405020303" pitchFamily="18" charset="0"/>
              </a:rPr>
              <a:t>. </a:t>
            </a:r>
            <a:endParaRPr lang="fr-FR" dirty="0" smtClean="0">
              <a:latin typeface="Georgia" panose="02040502050405020303" pitchFamily="18" charset="0"/>
            </a:endParaRPr>
          </a:p>
          <a:p>
            <a:pPr marL="68580" lvl="0" indent="0" algn="ctr">
              <a:buNone/>
            </a:pPr>
            <a:r>
              <a:rPr lang="fr-FR" dirty="0" smtClean="0">
                <a:latin typeface="Georgia" panose="02040502050405020303" pitchFamily="18" charset="0"/>
              </a:rPr>
              <a:t>=&gt; l’aspect communication a été de facto moins travaillé (longue période COVID peut l’expliquer, du moins en partie)</a:t>
            </a:r>
            <a:endParaRPr lang="fr-FR" dirty="0">
              <a:latin typeface="Georgia" panose="02040502050405020303" pitchFamily="18" charset="0"/>
            </a:endParaRPr>
          </a:p>
        </p:txBody>
      </p:sp>
    </p:spTree>
    <p:extLst>
      <p:ext uri="{BB962C8B-B14F-4D97-AF65-F5344CB8AC3E}">
        <p14:creationId xmlns:p14="http://schemas.microsoft.com/office/powerpoint/2010/main" val="242131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568" y="260648"/>
            <a:ext cx="7772400" cy="1143000"/>
          </a:xfrm>
        </p:spPr>
        <p:txBody>
          <a:bodyPr>
            <a:normAutofit/>
          </a:bodyPr>
          <a:lstStyle/>
          <a:p>
            <a:pPr algn="ctr"/>
            <a:r>
              <a:rPr lang="fr-FR" sz="4800" dirty="0" smtClean="0">
                <a:effectLst>
                  <a:outerShdw blurRad="38100" dist="38100" dir="2700000" algn="tl">
                    <a:srgbClr val="000000">
                      <a:alpha val="43137"/>
                    </a:srgbClr>
                  </a:outerShdw>
                </a:effectLst>
              </a:rPr>
              <a:t>ORDRE DU JOUR</a:t>
            </a:r>
            <a:endParaRPr lang="fr-FR" sz="4800"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95536" y="1628800"/>
            <a:ext cx="8748464" cy="4968552"/>
          </a:xfrm>
        </p:spPr>
        <p:txBody>
          <a:bodyPr>
            <a:noAutofit/>
          </a:bodyPr>
          <a:lstStyle/>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1/ PROJETS INSTITUTIONNELS 2025</a:t>
            </a:r>
            <a:endParaRPr lang="fr-FR" sz="32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2/ BILAN CVS 2024</a:t>
            </a:r>
            <a:endParaRPr lang="fr-FR" sz="32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3/ ENQUETE SATISFACTION PRESTATION BLANCHISSERIE</a:t>
            </a:r>
            <a:endParaRPr lang="fr-FR" sz="32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4/ POINT REUNION PRE-CVS</a:t>
            </a:r>
            <a:endParaRPr lang="fr-FR" sz="3200" dirty="0">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5/ POINT ANIMATIONS 1</a:t>
            </a:r>
            <a:r>
              <a:rPr lang="fr-FR" sz="3200" baseline="30000" dirty="0" smtClean="0">
                <a:latin typeface="Georgia" panose="02040502050405020303" pitchFamily="18" charset="0"/>
                <a:ea typeface="Calibri" panose="020F0502020204030204" pitchFamily="34" charset="0"/>
                <a:cs typeface="Times New Roman" panose="02020603050405020304" pitchFamily="18" charset="0"/>
              </a:rPr>
              <a:t>ER</a:t>
            </a:r>
            <a:r>
              <a:rPr lang="fr-FR" sz="3200" dirty="0" smtClean="0">
                <a:latin typeface="Georgia" panose="02040502050405020303" pitchFamily="18" charset="0"/>
                <a:ea typeface="Calibri" panose="020F0502020204030204" pitchFamily="34" charset="0"/>
                <a:cs typeface="Times New Roman" panose="02020603050405020304" pitchFamily="18" charset="0"/>
              </a:rPr>
              <a:t> SEMESTRE 2025</a:t>
            </a:r>
          </a:p>
          <a:p>
            <a:pPr marL="457200" indent="-457200">
              <a:buFont typeface="Wingdings" panose="05000000000000000000" pitchFamily="2" charset="2"/>
              <a:buChar char="q"/>
            </a:pPr>
            <a:r>
              <a:rPr lang="fr-FR" sz="3200" dirty="0" smtClean="0">
                <a:latin typeface="Georgia" panose="02040502050405020303" pitchFamily="18" charset="0"/>
                <a:ea typeface="Calibri" panose="020F0502020204030204" pitchFamily="34" charset="0"/>
                <a:cs typeface="Times New Roman" panose="02020603050405020304" pitchFamily="18" charset="0"/>
              </a:rPr>
              <a:t>6/ QUESTIONS DIVERSES</a:t>
            </a:r>
            <a:endParaRPr lang="fr-FR" sz="3200" dirty="0">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711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PARTICIPATION des habitants et des familles</a:t>
            </a:r>
            <a:endParaRPr lang="fr-FR" dirty="0"/>
          </a:p>
        </p:txBody>
      </p:sp>
      <p:sp>
        <p:nvSpPr>
          <p:cNvPr id="3" name="Espace réservé du contenu 2"/>
          <p:cNvSpPr>
            <a:spLocks noGrp="1"/>
          </p:cNvSpPr>
          <p:nvPr>
            <p:ph idx="1"/>
          </p:nvPr>
        </p:nvSpPr>
        <p:spPr>
          <a:xfrm>
            <a:off x="323528" y="1600200"/>
            <a:ext cx="8712968" cy="4709119"/>
          </a:xfrm>
        </p:spPr>
        <p:txBody>
          <a:bodyPr/>
          <a:lstStyle/>
          <a:p>
            <a:r>
              <a:rPr lang="fr-FR" dirty="0" smtClean="0"/>
              <a:t>Aussi bien dans la préparation de la labellisation que lors de la visite</a:t>
            </a:r>
          </a:p>
          <a:p>
            <a:pPr marL="68580" indent="0">
              <a:buNone/>
            </a:pPr>
            <a:endParaRPr lang="fr-FR" dirty="0" smtClean="0"/>
          </a:p>
          <a:p>
            <a:r>
              <a:rPr lang="fr-FR" dirty="0" smtClean="0"/>
              <a:t>Modalités à définir, avec notamment les membres élus du CVS</a:t>
            </a:r>
          </a:p>
          <a:p>
            <a:pPr marL="68580" indent="0">
              <a:buNone/>
            </a:pPr>
            <a:endParaRPr lang="fr-FR" dirty="0" smtClean="0"/>
          </a:p>
          <a:p>
            <a:r>
              <a:rPr lang="fr-FR" dirty="0" smtClean="0">
                <a:solidFill>
                  <a:srgbClr val="00B050"/>
                </a:solidFill>
              </a:rPr>
              <a:t>PREPARATION </a:t>
            </a:r>
            <a:r>
              <a:rPr lang="fr-FR" dirty="0" smtClean="0"/>
              <a:t>=&gt; mettre en valeur ce que nous faisons, notamment sur le volet participation citoyenne, vie sociale, intégration des familles et autres personnes de l’extérieur…</a:t>
            </a:r>
          </a:p>
          <a:p>
            <a:pPr marL="68580" indent="0">
              <a:buNone/>
            </a:pPr>
            <a:endParaRPr lang="fr-FR" dirty="0" smtClean="0"/>
          </a:p>
          <a:p>
            <a:r>
              <a:rPr lang="fr-FR" dirty="0" smtClean="0">
                <a:solidFill>
                  <a:srgbClr val="00B050"/>
                </a:solidFill>
              </a:rPr>
              <a:t>VISITE</a:t>
            </a:r>
          </a:p>
          <a:p>
            <a:pPr marL="68580" indent="0">
              <a:buNone/>
            </a:pPr>
            <a:r>
              <a:rPr lang="fr-FR" dirty="0" smtClean="0">
                <a:solidFill>
                  <a:srgbClr val="00B050"/>
                </a:solidFill>
              </a:rPr>
              <a:t>Des rencontres avec des familles et des habitants sont obligatoirement au programme</a:t>
            </a:r>
          </a:p>
          <a:p>
            <a:endParaRPr lang="fr-FR" dirty="0"/>
          </a:p>
        </p:txBody>
      </p:sp>
    </p:spTree>
    <p:extLst>
      <p:ext uri="{BB962C8B-B14F-4D97-AF65-F5344CB8AC3E}">
        <p14:creationId xmlns:p14="http://schemas.microsoft.com/office/powerpoint/2010/main" val="195635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3" y="4221088"/>
            <a:ext cx="7772400" cy="774774"/>
          </a:xfrm>
        </p:spPr>
        <p:txBody>
          <a:bodyPr>
            <a:normAutofit/>
          </a:bodyPr>
          <a:lstStyle/>
          <a:p>
            <a:pPr algn="ctr"/>
            <a:r>
              <a:rPr lang="fr-FR" sz="1800" i="1" dirty="0" smtClean="0"/>
              <a:t>Projet finance par subvention de l’ARS</a:t>
            </a:r>
            <a:br>
              <a:rPr lang="fr-FR" sz="1800" i="1" dirty="0" smtClean="0"/>
            </a:br>
            <a:r>
              <a:rPr lang="fr-FR" sz="1800" i="1" dirty="0" smtClean="0"/>
              <a:t>PRESENTATION POWER POINT SYNTHETIQUE</a:t>
            </a:r>
            <a:endParaRPr lang="fr-FR" sz="1800" i="1" dirty="0"/>
          </a:p>
        </p:txBody>
      </p:sp>
      <p:sp>
        <p:nvSpPr>
          <p:cNvPr id="5" name="Espace réservé du texte 4"/>
          <p:cNvSpPr>
            <a:spLocks noGrp="1"/>
          </p:cNvSpPr>
          <p:nvPr>
            <p:ph type="body" idx="1"/>
          </p:nvPr>
        </p:nvSpPr>
        <p:spPr/>
        <p:txBody>
          <a:bodyPr>
            <a:normAutofit/>
          </a:bodyPr>
          <a:lstStyle/>
          <a:p>
            <a:pPr algn="ctr"/>
            <a:r>
              <a:rPr lang="fr-FR" sz="3600" b="1" dirty="0" smtClean="0">
                <a:solidFill>
                  <a:schemeClr val="accent1">
                    <a:lumMod val="50000"/>
                  </a:schemeClr>
                </a:solidFill>
              </a:rPr>
              <a:t>PROJET MAISON GOURMANDE ET RESPONSABLE</a:t>
            </a:r>
            <a:endParaRPr lang="fr-FR" sz="3600" b="1" dirty="0">
              <a:solidFill>
                <a:schemeClr val="accent1">
                  <a:lumMod val="50000"/>
                </a:schemeClr>
              </a:solidFill>
            </a:endParaRPr>
          </a:p>
        </p:txBody>
      </p:sp>
    </p:spTree>
    <p:extLst>
      <p:ext uri="{BB962C8B-B14F-4D97-AF65-F5344CB8AC3E}">
        <p14:creationId xmlns:p14="http://schemas.microsoft.com/office/powerpoint/2010/main" val="280337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texte 4"/>
          <p:cNvSpPr>
            <a:spLocks noGrp="1"/>
          </p:cNvSpPr>
          <p:nvPr>
            <p:ph type="body" idx="1"/>
          </p:nvPr>
        </p:nvSpPr>
        <p:spPr/>
        <p:txBody>
          <a:bodyPr>
            <a:normAutofit/>
          </a:bodyPr>
          <a:lstStyle/>
          <a:p>
            <a:pPr algn="ctr"/>
            <a:r>
              <a:rPr lang="fr-FR" sz="3600" b="1" dirty="0" smtClean="0">
                <a:solidFill>
                  <a:schemeClr val="accent1">
                    <a:lumMod val="50000"/>
                  </a:schemeClr>
                </a:solidFill>
              </a:rPr>
              <a:t>PROJET ARCHITECTURAL</a:t>
            </a:r>
            <a:endParaRPr lang="fr-FR" sz="3600" b="1" dirty="0">
              <a:solidFill>
                <a:schemeClr val="accent1">
                  <a:lumMod val="50000"/>
                </a:schemeClr>
              </a:solidFill>
            </a:endParaRPr>
          </a:p>
        </p:txBody>
      </p:sp>
    </p:spTree>
    <p:extLst>
      <p:ext uri="{BB962C8B-B14F-4D97-AF65-F5344CB8AC3E}">
        <p14:creationId xmlns:p14="http://schemas.microsoft.com/office/powerpoint/2010/main" val="876282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25760"/>
            <a:ext cx="7772400" cy="1143000"/>
          </a:xfrm>
        </p:spPr>
        <p:txBody>
          <a:bodyPr/>
          <a:lstStyle/>
          <a:p>
            <a:r>
              <a:rPr lang="fr-FR" dirty="0" smtClean="0"/>
              <a:t>RAPPEL DEROULE PREVISIONNEL</a:t>
            </a:r>
            <a:endParaRPr lang="fr-FR" dirty="0"/>
          </a:p>
        </p:txBody>
      </p:sp>
      <p:sp>
        <p:nvSpPr>
          <p:cNvPr id="3" name="Espace réservé du contenu 2"/>
          <p:cNvSpPr>
            <a:spLocks noGrp="1"/>
          </p:cNvSpPr>
          <p:nvPr>
            <p:ph idx="1"/>
          </p:nvPr>
        </p:nvSpPr>
        <p:spPr>
          <a:xfrm>
            <a:off x="251520" y="1268760"/>
            <a:ext cx="8640960" cy="5256584"/>
          </a:xfrm>
        </p:spPr>
        <p:txBody>
          <a:bodyPr>
            <a:normAutofit/>
          </a:bodyPr>
          <a:lstStyle/>
          <a:p>
            <a:pPr marL="68580" indent="0">
              <a:buNone/>
            </a:pPr>
            <a:endParaRPr lang="fr-FR" sz="200" dirty="0" smtClean="0"/>
          </a:p>
          <a:p>
            <a:r>
              <a:rPr lang="fr-FR" b="1" dirty="0" smtClean="0">
                <a:solidFill>
                  <a:srgbClr val="00B050"/>
                </a:solidFill>
              </a:rPr>
              <a:t>Phase 1 : premier constat technique et fonctionnel</a:t>
            </a:r>
            <a:endParaRPr lang="fr-FR" i="1" dirty="0"/>
          </a:p>
          <a:p>
            <a:r>
              <a:rPr lang="fr-FR" b="1" dirty="0">
                <a:solidFill>
                  <a:srgbClr val="00B050"/>
                </a:solidFill>
              </a:rPr>
              <a:t>Phase 2 : élaboration du </a:t>
            </a:r>
            <a:r>
              <a:rPr lang="fr-FR" b="1" dirty="0" err="1" smtClean="0">
                <a:solidFill>
                  <a:srgbClr val="00B050"/>
                </a:solidFill>
              </a:rPr>
              <a:t>pré-programme</a:t>
            </a:r>
            <a:endParaRPr lang="fr-FR" b="1" dirty="0" smtClean="0">
              <a:solidFill>
                <a:srgbClr val="00B050"/>
              </a:solidFill>
            </a:endParaRPr>
          </a:p>
          <a:p>
            <a:pPr lvl="0">
              <a:buClr>
                <a:srgbClr val="86CE24"/>
              </a:buClr>
            </a:pPr>
            <a:r>
              <a:rPr lang="fr-FR" b="1" dirty="0">
                <a:solidFill>
                  <a:srgbClr val="00B050"/>
                </a:solidFill>
              </a:rPr>
              <a:t>Phase 3 : élaboration du plan de financement, négociation avec les autorités de tarification</a:t>
            </a:r>
          </a:p>
          <a:p>
            <a:pPr lvl="0">
              <a:buClr>
                <a:srgbClr val="86CE24"/>
              </a:buClr>
              <a:buFont typeface="Symbol" panose="05050102010706020507" pitchFamily="18" charset="2"/>
              <a:buChar char="Þ"/>
            </a:pPr>
            <a:r>
              <a:rPr lang="fr-FR" b="1" dirty="0"/>
              <a:t>Enjeu : poids des travaux sur le prix de journée</a:t>
            </a:r>
          </a:p>
          <a:p>
            <a:pPr marL="68580" lvl="0" indent="0">
              <a:buClr>
                <a:srgbClr val="86CE24"/>
              </a:buClr>
              <a:buNone/>
            </a:pPr>
            <a:endParaRPr lang="fr-FR" b="1" dirty="0">
              <a:solidFill>
                <a:srgbClr val="00B050"/>
              </a:solidFill>
            </a:endParaRPr>
          </a:p>
          <a:p>
            <a:pPr lvl="0">
              <a:buClr>
                <a:srgbClr val="86CE24"/>
              </a:buClr>
            </a:pPr>
            <a:r>
              <a:rPr lang="fr-FR" b="1" dirty="0">
                <a:solidFill>
                  <a:srgbClr val="00B050"/>
                </a:solidFill>
              </a:rPr>
              <a:t>Phase 4 : choix du programme</a:t>
            </a:r>
          </a:p>
          <a:p>
            <a:pPr marL="68580" lvl="0" indent="0">
              <a:buClr>
                <a:srgbClr val="86CE24"/>
              </a:buClr>
              <a:buNone/>
            </a:pPr>
            <a:endParaRPr lang="fr-FR" b="1" dirty="0">
              <a:solidFill>
                <a:srgbClr val="00B050"/>
              </a:solidFill>
            </a:endParaRPr>
          </a:p>
          <a:p>
            <a:pPr>
              <a:buClr>
                <a:srgbClr val="86CE24"/>
              </a:buClr>
            </a:pPr>
            <a:r>
              <a:rPr lang="fr-FR" b="1" dirty="0">
                <a:solidFill>
                  <a:srgbClr val="00B050"/>
                </a:solidFill>
              </a:rPr>
              <a:t>Phase 5 : concours/études</a:t>
            </a:r>
          </a:p>
          <a:p>
            <a:pPr marL="68580" indent="0">
              <a:buClr>
                <a:srgbClr val="86CE24"/>
              </a:buClr>
              <a:buNone/>
            </a:pPr>
            <a:endParaRPr lang="fr-FR" b="1" dirty="0">
              <a:solidFill>
                <a:srgbClr val="00B050"/>
              </a:solidFill>
            </a:endParaRPr>
          </a:p>
          <a:p>
            <a:pPr lvl="0">
              <a:buClr>
                <a:srgbClr val="86CE24"/>
              </a:buClr>
            </a:pPr>
            <a:r>
              <a:rPr lang="fr-FR" b="1" dirty="0">
                <a:solidFill>
                  <a:srgbClr val="00B050"/>
                </a:solidFill>
              </a:rPr>
              <a:t>Phase 6 : travaux</a:t>
            </a:r>
          </a:p>
          <a:p>
            <a:pPr marL="68580" lvl="0" indent="0">
              <a:buClr>
                <a:srgbClr val="86CE24"/>
              </a:buClr>
              <a:buNone/>
            </a:pPr>
            <a:endParaRPr lang="fr-FR" dirty="0"/>
          </a:p>
          <a:p>
            <a:endParaRPr lang="fr-FR" b="1" dirty="0">
              <a:solidFill>
                <a:srgbClr val="00B050"/>
              </a:solidFill>
            </a:endParaRPr>
          </a:p>
          <a:p>
            <a:endParaRPr lang="fr-FR" b="1" dirty="0" smtClean="0">
              <a:solidFill>
                <a:srgbClr val="00B050"/>
              </a:solidFill>
            </a:endParaRPr>
          </a:p>
        </p:txBody>
      </p:sp>
      <p:sp>
        <p:nvSpPr>
          <p:cNvPr id="4" name="Accolade fermante 3"/>
          <p:cNvSpPr/>
          <p:nvPr/>
        </p:nvSpPr>
        <p:spPr>
          <a:xfrm>
            <a:off x="7037128" y="1412776"/>
            <a:ext cx="504056" cy="792088"/>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7" name="Rectangle 6"/>
          <p:cNvSpPr/>
          <p:nvPr/>
        </p:nvSpPr>
        <p:spPr>
          <a:xfrm>
            <a:off x="7488702" y="1624154"/>
            <a:ext cx="1627865"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b="1" dirty="0" smtClean="0">
                <a:ln/>
                <a:solidFill>
                  <a:schemeClr val="accent4"/>
                </a:solidFill>
                <a:latin typeface="+mn-lt"/>
              </a:rPr>
              <a:t>REALISEES</a:t>
            </a:r>
            <a:endParaRPr lang="fr-FR" b="1" cap="none" spc="0" dirty="0">
              <a:ln/>
              <a:solidFill>
                <a:schemeClr val="accent4"/>
              </a:solidFill>
              <a:effectLst/>
              <a:latin typeface="+mn-lt"/>
            </a:endParaRPr>
          </a:p>
        </p:txBody>
      </p:sp>
    </p:spTree>
    <p:extLst>
      <p:ext uri="{BB962C8B-B14F-4D97-AF65-F5344CB8AC3E}">
        <p14:creationId xmlns:p14="http://schemas.microsoft.com/office/powerpoint/2010/main" val="3246380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1143000"/>
          </a:xfrm>
        </p:spPr>
        <p:txBody>
          <a:bodyPr/>
          <a:lstStyle/>
          <a:p>
            <a:r>
              <a:rPr lang="fr-FR" dirty="0" smtClean="0"/>
              <a:t>Projet architectural</a:t>
            </a:r>
            <a:endParaRPr lang="fr-FR" dirty="0"/>
          </a:p>
        </p:txBody>
      </p:sp>
      <p:sp>
        <p:nvSpPr>
          <p:cNvPr id="3" name="Espace réservé du contenu 2"/>
          <p:cNvSpPr>
            <a:spLocks noGrp="1"/>
          </p:cNvSpPr>
          <p:nvPr>
            <p:ph idx="1"/>
          </p:nvPr>
        </p:nvSpPr>
        <p:spPr>
          <a:xfrm>
            <a:off x="179512" y="1052736"/>
            <a:ext cx="8784976" cy="5805264"/>
          </a:xfrm>
        </p:spPr>
        <p:txBody>
          <a:bodyPr>
            <a:normAutofit lnSpcReduction="10000"/>
          </a:bodyPr>
          <a:lstStyle/>
          <a:p>
            <a:pPr marL="68580" indent="0">
              <a:buNone/>
            </a:pPr>
            <a:r>
              <a:rPr lang="fr-FR" u="sng" dirty="0" smtClean="0"/>
              <a:t>Objectifs 2024 =&gt; </a:t>
            </a:r>
            <a:r>
              <a:rPr lang="fr-FR" u="sng" dirty="0"/>
              <a:t>arrêter le scénario du programme + avoir un plan de financement réaliste pour obtenir l’aval des </a:t>
            </a:r>
            <a:r>
              <a:rPr lang="fr-FR" u="sng" dirty="0" smtClean="0"/>
              <a:t>autorités</a:t>
            </a:r>
          </a:p>
          <a:p>
            <a:pPr>
              <a:buFont typeface="Arial" panose="020B0604020202020204" pitchFamily="34" charset="0"/>
              <a:buChar char="•"/>
            </a:pPr>
            <a:r>
              <a:rPr lang="fr-FR" dirty="0" smtClean="0"/>
              <a:t>Deux réunions réflexion avec groupe de travail agents en 2024</a:t>
            </a:r>
          </a:p>
          <a:p>
            <a:pPr>
              <a:buFont typeface="Arial" panose="020B0604020202020204" pitchFamily="34" charset="0"/>
              <a:buChar char="•"/>
            </a:pPr>
            <a:r>
              <a:rPr lang="fr-FR" dirty="0" smtClean="0"/>
              <a:t>Deux réunions avec ARS et/ou CD50</a:t>
            </a:r>
          </a:p>
          <a:p>
            <a:pPr>
              <a:buFont typeface="Arial" panose="020B0604020202020204" pitchFamily="34" charset="0"/>
              <a:buChar char="•"/>
            </a:pPr>
            <a:r>
              <a:rPr lang="fr-FR" dirty="0" smtClean="0"/>
              <a:t>Réflexion en parallèle sur avenir bâtiments non-utilisés dans projet (estimations)</a:t>
            </a:r>
          </a:p>
          <a:p>
            <a:pPr>
              <a:buFont typeface="Arial" panose="020B0604020202020204" pitchFamily="34" charset="0"/>
              <a:buChar char="•"/>
            </a:pPr>
            <a:r>
              <a:rPr lang="fr-FR" dirty="0" smtClean="0"/>
              <a:t>Rencontres établissements bancaires</a:t>
            </a:r>
          </a:p>
          <a:p>
            <a:pPr marL="68580" indent="0">
              <a:buNone/>
            </a:pPr>
            <a:endParaRPr lang="fr-FR" u="sng" dirty="0" smtClean="0"/>
          </a:p>
          <a:p>
            <a:pPr marL="68580" indent="0">
              <a:buNone/>
            </a:pPr>
            <a:r>
              <a:rPr lang="fr-FR" u="sng" dirty="0" smtClean="0"/>
              <a:t>Objectifs </a:t>
            </a:r>
            <a:r>
              <a:rPr lang="fr-FR" u="sng" dirty="0"/>
              <a:t>malheureusement </a:t>
            </a:r>
            <a:r>
              <a:rPr lang="fr-FR" u="sng" dirty="0" smtClean="0"/>
              <a:t>non-atteints</a:t>
            </a:r>
          </a:p>
          <a:p>
            <a:pPr marL="68580" indent="0">
              <a:buNone/>
            </a:pPr>
            <a:r>
              <a:rPr lang="fr-FR" dirty="0" smtClean="0"/>
              <a:t>La </a:t>
            </a:r>
            <a:r>
              <a:rPr lang="fr-FR" b="1" dirty="0" smtClean="0"/>
              <a:t>position actuelle du Conseil départemental </a:t>
            </a:r>
            <a:r>
              <a:rPr lang="fr-FR" dirty="0" smtClean="0"/>
              <a:t>est la suivante : </a:t>
            </a:r>
            <a:endParaRPr lang="fr-FR" dirty="0"/>
          </a:p>
          <a:p>
            <a:pPr algn="just">
              <a:lnSpc>
                <a:spcPct val="107000"/>
              </a:lnSpc>
              <a:spcAft>
                <a:spcPts val="800"/>
              </a:spcAft>
              <a:buFont typeface="Symbol" panose="05050102010706020507" pitchFamily="18" charset="2"/>
              <a:buChar char="Þ"/>
            </a:pPr>
            <a:r>
              <a:rPr lang="fr-FR" dirty="0" smtClean="0">
                <a:latin typeface="Georgia" panose="02040502050405020303" pitchFamily="18" charset="0"/>
                <a:ea typeface="Calibri" panose="020F0502020204030204" pitchFamily="34" charset="0"/>
                <a:cs typeface="Times New Roman" panose="02020603050405020304" pitchFamily="18" charset="0"/>
              </a:rPr>
              <a:t>1/ </a:t>
            </a:r>
            <a:r>
              <a:rPr lang="fr-FR" b="1" dirty="0" smtClean="0">
                <a:latin typeface="Georgia" panose="02040502050405020303" pitchFamily="18" charset="0"/>
                <a:ea typeface="Calibri" panose="020F0502020204030204" pitchFamily="34" charset="0"/>
                <a:cs typeface="Times New Roman" panose="02020603050405020304" pitchFamily="18" charset="0"/>
              </a:rPr>
              <a:t>Le </a:t>
            </a:r>
            <a:r>
              <a:rPr lang="fr-FR" b="1" dirty="0">
                <a:latin typeface="Georgia" panose="02040502050405020303" pitchFamily="18" charset="0"/>
                <a:ea typeface="Calibri" panose="020F0502020204030204" pitchFamily="34" charset="0"/>
                <a:cs typeface="Times New Roman" panose="02020603050405020304" pitchFamily="18" charset="0"/>
              </a:rPr>
              <a:t>projet reste trop onéreux, la direction doit travailler sur un scénario ne dépassant pas 70€/jour pour le tarif hébergement. </a:t>
            </a:r>
          </a:p>
          <a:p>
            <a:pPr marL="68580" indent="0" algn="just">
              <a:lnSpc>
                <a:spcPct val="107000"/>
              </a:lnSpc>
              <a:spcAft>
                <a:spcPts val="800"/>
              </a:spcAft>
              <a:buNone/>
            </a:pPr>
            <a:r>
              <a:rPr lang="fr-FR" dirty="0" smtClean="0">
                <a:latin typeface="Georgia" panose="02040502050405020303" pitchFamily="18" charset="0"/>
                <a:ea typeface="Calibri" panose="020F0502020204030204" pitchFamily="34" charset="0"/>
                <a:cs typeface="Times New Roman" panose="02020603050405020304" pitchFamily="18" charset="0"/>
              </a:rPr>
              <a:t>Aujourd’hui, le tarif hébergement journalier est à 60,38€/jour en chambre simple.</a:t>
            </a:r>
          </a:p>
          <a:p>
            <a:pPr marL="68580" indent="0" algn="just">
              <a:lnSpc>
                <a:spcPct val="107000"/>
              </a:lnSpc>
              <a:spcAft>
                <a:spcPts val="800"/>
              </a:spcAft>
              <a:buNone/>
            </a:pPr>
            <a:r>
              <a:rPr lang="fr-FR" dirty="0" smtClean="0">
                <a:latin typeface="Georgia" panose="02040502050405020303" pitchFamily="18" charset="0"/>
                <a:ea typeface="Calibri" panose="020F0502020204030204" pitchFamily="34" charset="0"/>
                <a:cs typeface="Times New Roman" panose="02020603050405020304" pitchFamily="18" charset="0"/>
              </a:rPr>
              <a:t>A ce stade, impossible d’avoir une restructuration complète avec cette contrainte</a:t>
            </a:r>
          </a:p>
          <a:p>
            <a:pPr marL="68580" indent="0" algn="just">
              <a:lnSpc>
                <a:spcPct val="107000"/>
              </a:lnSpc>
              <a:spcAft>
                <a:spcPts val="8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4675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1143000"/>
          </a:xfrm>
        </p:spPr>
        <p:txBody>
          <a:bodyPr/>
          <a:lstStyle/>
          <a:p>
            <a:r>
              <a:rPr lang="fr-FR" dirty="0"/>
              <a:t>Projet architectural</a:t>
            </a:r>
          </a:p>
        </p:txBody>
      </p:sp>
      <p:sp>
        <p:nvSpPr>
          <p:cNvPr id="3" name="Espace réservé du contenu 2"/>
          <p:cNvSpPr>
            <a:spLocks noGrp="1"/>
          </p:cNvSpPr>
          <p:nvPr>
            <p:ph idx="1"/>
          </p:nvPr>
        </p:nvSpPr>
        <p:spPr>
          <a:xfrm>
            <a:off x="179512" y="1196752"/>
            <a:ext cx="8784976" cy="5328591"/>
          </a:xfrm>
        </p:spPr>
        <p:txBody>
          <a:bodyPr>
            <a:normAutofit/>
          </a:bodyPr>
          <a:lstStyle/>
          <a:p>
            <a:pPr marL="68580" indent="0">
              <a:buNone/>
            </a:pPr>
            <a:r>
              <a:rPr lang="fr-FR" dirty="0"/>
              <a:t>=&gt; </a:t>
            </a:r>
            <a:r>
              <a:rPr lang="fr-FR" dirty="0" smtClean="0"/>
              <a:t>2/ </a:t>
            </a:r>
            <a:r>
              <a:rPr lang="fr-FR" b="1" dirty="0" smtClean="0"/>
              <a:t>Le </a:t>
            </a:r>
            <a:r>
              <a:rPr lang="fr-FR" b="1" dirty="0"/>
              <a:t>projet doit intégrer une réflexion obligatoire sur  le concept de « maisonnées » </a:t>
            </a:r>
            <a:r>
              <a:rPr lang="fr-FR" dirty="0"/>
              <a:t>: une maisonnée pour 7 personnes âgées, indépendante (pas de passerelle pour accéder au bâtiment principal), pour personnes </a:t>
            </a:r>
            <a:r>
              <a:rPr lang="fr-FR" dirty="0" smtClean="0"/>
              <a:t>autonomes.</a:t>
            </a:r>
            <a:endParaRPr lang="fr-FR" dirty="0"/>
          </a:p>
          <a:p>
            <a:pPr marL="68580" indent="0">
              <a:buNone/>
            </a:pPr>
            <a:endParaRPr lang="fr-FR" dirty="0" smtClean="0"/>
          </a:p>
          <a:p>
            <a:pPr marL="68580" indent="0">
              <a:buNone/>
            </a:pPr>
            <a:r>
              <a:rPr lang="fr-FR" dirty="0" smtClean="0"/>
              <a:t>Ce </a:t>
            </a:r>
            <a:r>
              <a:rPr lang="fr-FR" dirty="0"/>
              <a:t>projet n’a ni les faveurs de la direction, ni celle du conseil d’administration, ni celle du groupe de travail </a:t>
            </a:r>
            <a:r>
              <a:rPr lang="fr-FR" dirty="0" smtClean="0"/>
              <a:t>agents :</a:t>
            </a:r>
          </a:p>
          <a:p>
            <a:pPr marL="68580" indent="0">
              <a:buNone/>
            </a:pPr>
            <a:r>
              <a:rPr lang="fr-FR" dirty="0" smtClean="0"/>
              <a:t>• le </a:t>
            </a:r>
            <a:r>
              <a:rPr lang="fr-FR" dirty="0"/>
              <a:t>public « cible » étant des personnes autonomes, quasiment absent de la liste d’attente, ne correspond pas aux attentes et besoins des personnes qui aujourd’hui entrent en </a:t>
            </a:r>
            <a:r>
              <a:rPr lang="fr-FR" dirty="0" smtClean="0"/>
              <a:t>EHPAD</a:t>
            </a:r>
            <a:r>
              <a:rPr lang="fr-FR" dirty="0"/>
              <a:t> </a:t>
            </a:r>
            <a:r>
              <a:rPr lang="fr-FR" dirty="0" smtClean="0"/>
              <a:t>: les </a:t>
            </a:r>
            <a:r>
              <a:rPr lang="fr-FR" dirty="0"/>
              <a:t>personnes entrent de plus en plus âgées en établissement, avec de facto une autonomie moindre et de multiples pathologies. </a:t>
            </a:r>
            <a:endParaRPr lang="fr-FR" dirty="0" smtClean="0"/>
          </a:p>
          <a:p>
            <a:pPr marL="68580" indent="0">
              <a:buNone/>
            </a:pPr>
            <a:r>
              <a:rPr lang="fr-FR" dirty="0" smtClean="0"/>
              <a:t> • la </a:t>
            </a:r>
            <a:r>
              <a:rPr lang="fr-FR" dirty="0"/>
              <a:t>réussite d’une telle configuration n’est faisable qu’avec une augmentation significative du nombre d’agents. </a:t>
            </a:r>
          </a:p>
          <a:p>
            <a:pPr marL="68580" indent="0">
              <a:buNone/>
            </a:pPr>
            <a:endParaRPr lang="fr-FR" dirty="0"/>
          </a:p>
        </p:txBody>
      </p:sp>
    </p:spTree>
    <p:extLst>
      <p:ext uri="{BB962C8B-B14F-4D97-AF65-F5344CB8AC3E}">
        <p14:creationId xmlns:p14="http://schemas.microsoft.com/office/powerpoint/2010/main" val="288428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OBJECTIF : PLACES HEBERGEMENT TEMPORAIRE</a:t>
            </a:r>
            <a:endParaRPr lang="fr-FR" dirty="0"/>
          </a:p>
        </p:txBody>
      </p:sp>
      <p:sp>
        <p:nvSpPr>
          <p:cNvPr id="3" name="Espace réservé du contenu 2"/>
          <p:cNvSpPr>
            <a:spLocks noGrp="1"/>
          </p:cNvSpPr>
          <p:nvPr>
            <p:ph idx="1"/>
          </p:nvPr>
        </p:nvSpPr>
        <p:spPr>
          <a:xfrm>
            <a:off x="685800" y="1417638"/>
            <a:ext cx="7772400" cy="5107705"/>
          </a:xfrm>
        </p:spPr>
        <p:txBody>
          <a:bodyPr/>
          <a:lstStyle/>
          <a:p>
            <a:pPr marL="68580" indent="0">
              <a:buNone/>
            </a:pPr>
            <a:r>
              <a:rPr lang="fr-FR" dirty="0" smtClean="0">
                <a:solidFill>
                  <a:srgbClr val="00B050"/>
                </a:solidFill>
              </a:rPr>
              <a:t>Pour rappel (diapo présentée lors du CVS du 2 juillet 2024)</a:t>
            </a:r>
          </a:p>
          <a:p>
            <a:pPr marL="68580" indent="0" algn="ctr">
              <a:buNone/>
            </a:pPr>
            <a:r>
              <a:rPr lang="fr-FR" sz="2400" cap="all" dirty="0">
                <a:solidFill>
                  <a:srgbClr val="000000"/>
                </a:solidFill>
                <a:ea typeface="+mj-ea"/>
                <a:cs typeface="+mj-cs"/>
              </a:rPr>
              <a:t>RESULTATS inspection-</a:t>
            </a:r>
            <a:r>
              <a:rPr lang="fr-FR" sz="2400" cap="all" dirty="0" err="1">
                <a:solidFill>
                  <a:srgbClr val="000000"/>
                </a:solidFill>
                <a:ea typeface="+mj-ea"/>
                <a:cs typeface="+mj-cs"/>
              </a:rPr>
              <a:t>CONTRôle</a:t>
            </a:r>
            <a:r>
              <a:rPr lang="fr-FR" sz="2400" cap="all" dirty="0">
                <a:solidFill>
                  <a:srgbClr val="000000"/>
                </a:solidFill>
                <a:ea typeface="+mj-ea"/>
                <a:cs typeface="+mj-cs"/>
              </a:rPr>
              <a:t>  menée en </a:t>
            </a:r>
            <a:r>
              <a:rPr lang="fr-FR" sz="2400" cap="all" dirty="0" smtClean="0">
                <a:solidFill>
                  <a:srgbClr val="000000"/>
                </a:solidFill>
                <a:ea typeface="+mj-ea"/>
                <a:cs typeface="+mj-cs"/>
              </a:rPr>
              <a:t>octobre 2023 PAR L’ARS</a:t>
            </a:r>
          </a:p>
          <a:p>
            <a:r>
              <a:rPr lang="fr-FR" sz="1600" b="1" dirty="0"/>
              <a:t>1 injonction </a:t>
            </a:r>
            <a:r>
              <a:rPr lang="fr-FR" sz="1600" dirty="0"/>
              <a:t>concernant la différence entre effectif accordé (97 lits) et effectif installé depuis des années (102 lits) – la situation n’avait jamais été régularisée : </a:t>
            </a:r>
            <a:r>
              <a:rPr lang="fr-FR" sz="1600" dirty="0">
                <a:solidFill>
                  <a:schemeClr val="accent1">
                    <a:lumMod val="75000"/>
                  </a:schemeClr>
                </a:solidFill>
              </a:rPr>
              <a:t>« VEILLEZ A SE RAPPROCHER DES CADRES ET REFERENTS AFIN DE SE METTRE EN CONFORMITE AVEC L’ARRETE D’AUTORISATION »</a:t>
            </a:r>
          </a:p>
          <a:p>
            <a:pPr>
              <a:buFont typeface="Symbol" panose="05050102010706020507" pitchFamily="18" charset="2"/>
              <a:buChar char="Þ"/>
            </a:pPr>
            <a:r>
              <a:rPr lang="fr-FR" sz="1600" dirty="0"/>
              <a:t>À ce jour la meilleure solution serait de transformer </a:t>
            </a:r>
            <a:r>
              <a:rPr lang="fr-FR" sz="1600" u="sng" dirty="0"/>
              <a:t>à moyen terme</a:t>
            </a:r>
            <a:r>
              <a:rPr lang="fr-FR" sz="1600" dirty="0"/>
              <a:t> 5 lits en hébergement </a:t>
            </a:r>
            <a:r>
              <a:rPr lang="fr-FR" sz="1600" dirty="0" smtClean="0"/>
              <a:t>temporaire</a:t>
            </a:r>
          </a:p>
          <a:p>
            <a:pPr>
              <a:buFont typeface="Symbol" panose="05050102010706020507" pitchFamily="18" charset="2"/>
              <a:buChar char="Þ"/>
            </a:pPr>
            <a:r>
              <a:rPr lang="fr-FR" sz="1600" dirty="0" smtClean="0"/>
              <a:t>Une </a:t>
            </a:r>
            <a:r>
              <a:rPr lang="fr-FR" sz="1600" dirty="0"/>
              <a:t>délibération du Conseil d’administration a été prise en ce sens le 15 mai 2024</a:t>
            </a:r>
          </a:p>
          <a:p>
            <a:pPr marL="68580" indent="0">
              <a:buNone/>
            </a:pPr>
            <a:endParaRPr lang="fr-FR" sz="1600" dirty="0"/>
          </a:p>
          <a:p>
            <a:pPr lvl="0">
              <a:buClr>
                <a:srgbClr val="86CE24"/>
              </a:buClr>
            </a:pPr>
            <a:r>
              <a:rPr lang="fr-FR" sz="1600" b="1" dirty="0" smtClean="0">
                <a:solidFill>
                  <a:srgbClr val="000000"/>
                </a:solidFill>
              </a:rPr>
              <a:t>1 appel à projet départemental </a:t>
            </a:r>
            <a:r>
              <a:rPr lang="fr-FR" sz="1600" dirty="0" smtClean="0">
                <a:solidFill>
                  <a:srgbClr val="000000"/>
                </a:solidFill>
              </a:rPr>
              <a:t>doit (normalement) être diffusé par l’ARS au</a:t>
            </a:r>
            <a:r>
              <a:rPr lang="fr-FR" sz="1600" b="1" dirty="0" smtClean="0">
                <a:solidFill>
                  <a:srgbClr val="000000"/>
                </a:solidFill>
              </a:rPr>
              <a:t> 1</a:t>
            </a:r>
            <a:r>
              <a:rPr lang="fr-FR" sz="1600" b="1" baseline="30000" dirty="0" smtClean="0">
                <a:solidFill>
                  <a:srgbClr val="000000"/>
                </a:solidFill>
              </a:rPr>
              <a:t>er</a:t>
            </a:r>
            <a:r>
              <a:rPr lang="fr-FR" sz="1600" b="1" dirty="0" smtClean="0">
                <a:solidFill>
                  <a:srgbClr val="000000"/>
                </a:solidFill>
              </a:rPr>
              <a:t> trimestre 2025 … mais seulement 12 places pour l’intégralité du département. </a:t>
            </a:r>
            <a:r>
              <a:rPr lang="fr-FR" sz="1600" dirty="0" smtClean="0">
                <a:solidFill>
                  <a:srgbClr val="000000"/>
                </a:solidFill>
              </a:rPr>
              <a:t>Il va donc y avoir une forte concurrence entre les établissements intéressés. </a:t>
            </a:r>
          </a:p>
          <a:p>
            <a:pPr lvl="0" algn="ctr">
              <a:buClr>
                <a:srgbClr val="86CE24"/>
              </a:buClr>
              <a:buFont typeface="Symbol" panose="05050102010706020507" pitchFamily="18" charset="2"/>
              <a:buChar char="Þ"/>
            </a:pPr>
            <a:r>
              <a:rPr lang="fr-FR" sz="1600" dirty="0" smtClean="0">
                <a:solidFill>
                  <a:srgbClr val="000000"/>
                </a:solidFill>
              </a:rPr>
              <a:t>Un avis favorable du CVS pourrait être un « plus » pour notre dossier</a:t>
            </a:r>
          </a:p>
        </p:txBody>
      </p:sp>
    </p:spTree>
    <p:extLst>
      <p:ext uri="{BB962C8B-B14F-4D97-AF65-F5344CB8AC3E}">
        <p14:creationId xmlns:p14="http://schemas.microsoft.com/office/powerpoint/2010/main" val="376688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5362"/>
            <a:ext cx="7772400" cy="1143000"/>
          </a:xfrm>
        </p:spPr>
        <p:txBody>
          <a:bodyPr/>
          <a:lstStyle/>
          <a:p>
            <a:r>
              <a:rPr lang="fr-FR" dirty="0" smtClean="0"/>
              <a:t>… ET LES ANIMAUX EN EHPAD?!</a:t>
            </a:r>
            <a:endParaRPr lang="fr-FR" dirty="0"/>
          </a:p>
        </p:txBody>
      </p:sp>
      <p:sp>
        <p:nvSpPr>
          <p:cNvPr id="3" name="Espace réservé du contenu 2"/>
          <p:cNvSpPr>
            <a:spLocks noGrp="1"/>
          </p:cNvSpPr>
          <p:nvPr>
            <p:ph idx="1"/>
          </p:nvPr>
        </p:nvSpPr>
        <p:spPr>
          <a:xfrm>
            <a:off x="395536" y="1052736"/>
            <a:ext cx="8568952" cy="5328592"/>
          </a:xfrm>
        </p:spPr>
        <p:txBody>
          <a:bodyPr>
            <a:normAutofit lnSpcReduction="10000"/>
          </a:bodyPr>
          <a:lstStyle/>
          <a:p>
            <a:r>
              <a:rPr lang="fr-FR" sz="2800" dirty="0" smtClean="0"/>
              <a:t>Arrêté du 3 mars 2025 </a:t>
            </a:r>
          </a:p>
          <a:p>
            <a:r>
              <a:rPr lang="fr-FR" sz="2800" dirty="0" smtClean="0"/>
              <a:t>A RETENIR =&gt; </a:t>
            </a:r>
            <a:r>
              <a:rPr lang="fr-FR" sz="2800" b="1" dirty="0" smtClean="0"/>
              <a:t>conditions très restrictives </a:t>
            </a:r>
          </a:p>
          <a:p>
            <a:pPr marL="68580" indent="0">
              <a:buNone/>
            </a:pPr>
            <a:r>
              <a:rPr lang="fr-FR" sz="2800" b="1" dirty="0"/>
              <a:t>	</a:t>
            </a:r>
            <a:r>
              <a:rPr lang="fr-FR" sz="2800" dirty="0" smtClean="0"/>
              <a:t>	      =&gt; </a:t>
            </a:r>
            <a:r>
              <a:rPr lang="fr-FR" sz="2800" b="1" dirty="0" smtClean="0"/>
              <a:t>CVS peut se prononcer (avis)</a:t>
            </a:r>
          </a:p>
          <a:p>
            <a:pPr>
              <a:buFont typeface="Arial" panose="020B0604020202020204" pitchFamily="34" charset="0"/>
              <a:buChar char="•"/>
            </a:pPr>
            <a:r>
              <a:rPr lang="fr-FR" b="1" dirty="0" smtClean="0"/>
              <a:t>Produire </a:t>
            </a:r>
            <a:r>
              <a:rPr lang="fr-FR" b="1" dirty="0"/>
              <a:t>au moment de l’admission du résident ou de l’arrivée de l’animal un certificat vétérinaire</a:t>
            </a:r>
            <a:r>
              <a:rPr lang="fr-FR" dirty="0"/>
              <a:t> comportant les mentions fixées en annexe au présent arrêté; </a:t>
            </a:r>
            <a:endParaRPr lang="fr-FR" dirty="0" smtClean="0"/>
          </a:p>
          <a:p>
            <a:pPr>
              <a:buFont typeface="Arial" panose="020B0604020202020204" pitchFamily="34" charset="0"/>
              <a:buChar char="•"/>
            </a:pPr>
            <a:r>
              <a:rPr lang="fr-FR" b="1" dirty="0" smtClean="0"/>
              <a:t>Assurer </a:t>
            </a:r>
            <a:r>
              <a:rPr lang="fr-FR" b="1" dirty="0"/>
              <a:t>et prendre en charge les soins vétérinaires </a:t>
            </a:r>
            <a:r>
              <a:rPr lang="fr-FR" dirty="0"/>
              <a:t>requis par l’état de santé de l’animal; </a:t>
            </a:r>
          </a:p>
          <a:p>
            <a:pPr>
              <a:buFont typeface="Arial" panose="020B0604020202020204" pitchFamily="34" charset="0"/>
              <a:buChar char="•"/>
            </a:pPr>
            <a:r>
              <a:rPr lang="fr-FR" b="1" dirty="0" smtClean="0"/>
              <a:t>Veiller </a:t>
            </a:r>
            <a:r>
              <a:rPr lang="fr-FR" b="1" dirty="0"/>
              <a:t>à l’absence de comportement dangereux de l’animal, y compris dans les espaces privatifs</a:t>
            </a:r>
            <a:r>
              <a:rPr lang="fr-FR" dirty="0"/>
              <a:t>; </a:t>
            </a:r>
          </a:p>
          <a:p>
            <a:pPr>
              <a:buFont typeface="Arial" panose="020B0604020202020204" pitchFamily="34" charset="0"/>
              <a:buChar char="•"/>
            </a:pPr>
            <a:r>
              <a:rPr lang="fr-FR" b="1" dirty="0" smtClean="0">
                <a:solidFill>
                  <a:srgbClr val="FF0000"/>
                </a:solidFill>
              </a:rPr>
              <a:t>Respecter </a:t>
            </a:r>
            <a:r>
              <a:rPr lang="fr-FR" b="1" dirty="0">
                <a:solidFill>
                  <a:srgbClr val="FF0000"/>
                </a:solidFill>
              </a:rPr>
              <a:t>les règles, fixées par le directeur de l’établissement pour assurer l’hygiène, la sécurité des personnels et résidents, ou la tranquillité des résidents, et relatives aux espaces soumis à des interdictions ou des restrictions d’accès pour les animaux; </a:t>
            </a:r>
          </a:p>
        </p:txBody>
      </p:sp>
    </p:spTree>
    <p:extLst>
      <p:ext uri="{BB962C8B-B14F-4D97-AF65-F5344CB8AC3E}">
        <p14:creationId xmlns:p14="http://schemas.microsoft.com/office/powerpoint/2010/main" val="1465159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Arial" panose="020B0604020202020204" pitchFamily="34" charset="0"/>
              <a:buChar char="•"/>
            </a:pPr>
            <a:r>
              <a:rPr lang="fr-FR" b="1" dirty="0"/>
              <a:t>Fournir et mettre à disposition de l’établissement le matériel permettant de contenir l’animal en tant que de besoin</a:t>
            </a:r>
            <a:r>
              <a:rPr lang="fr-FR" dirty="0"/>
              <a:t>; </a:t>
            </a:r>
          </a:p>
          <a:p>
            <a:pPr>
              <a:buFont typeface="Arial" panose="020B0604020202020204" pitchFamily="34" charset="0"/>
              <a:buChar char="•"/>
            </a:pPr>
            <a:r>
              <a:rPr lang="fr-FR" b="1" dirty="0"/>
              <a:t>Fournir en permanence un accès à une eau propre et potable, renouvelée autant que de besoin, dans un récipient que le résident tient propre; </a:t>
            </a:r>
          </a:p>
          <a:p>
            <a:pPr>
              <a:buFont typeface="Arial" panose="020B0604020202020204" pitchFamily="34" charset="0"/>
              <a:buChar char="•"/>
            </a:pPr>
            <a:r>
              <a:rPr lang="fr-FR" b="1" dirty="0"/>
              <a:t>Prendre en charge la nourriture adaptée aux besoins de l’animal; </a:t>
            </a:r>
          </a:p>
          <a:p>
            <a:pPr>
              <a:buFont typeface="Arial" panose="020B0604020202020204" pitchFamily="34" charset="0"/>
              <a:buChar char="•"/>
            </a:pPr>
            <a:r>
              <a:rPr lang="fr-FR" b="1" dirty="0"/>
              <a:t>Fournir les soins quotidiens permettant d’assurer le bien-être de l’animal</a:t>
            </a:r>
            <a:endParaRPr lang="fr-FR" sz="2800" b="1" dirty="0"/>
          </a:p>
          <a:p>
            <a:pPr marL="68580" indent="0">
              <a:buNone/>
            </a:pPr>
            <a:endParaRPr lang="fr-FR" dirty="0"/>
          </a:p>
        </p:txBody>
      </p:sp>
      <p:sp>
        <p:nvSpPr>
          <p:cNvPr id="4" name="Titre 1"/>
          <p:cNvSpPr>
            <a:spLocks noGrp="1"/>
          </p:cNvSpPr>
          <p:nvPr>
            <p:ph type="title"/>
          </p:nvPr>
        </p:nvSpPr>
        <p:spPr/>
        <p:txBody>
          <a:bodyPr/>
          <a:lstStyle/>
          <a:p>
            <a:r>
              <a:rPr lang="fr-FR" dirty="0" smtClean="0"/>
              <a:t>… ET LES ANIMAUX EN EHPAD?!</a:t>
            </a:r>
            <a:endParaRPr lang="fr-FR" dirty="0"/>
          </a:p>
        </p:txBody>
      </p:sp>
    </p:spTree>
    <p:extLst>
      <p:ext uri="{BB962C8B-B14F-4D97-AF65-F5344CB8AC3E}">
        <p14:creationId xmlns:p14="http://schemas.microsoft.com/office/powerpoint/2010/main" val="2879493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4545" y="836712"/>
            <a:ext cx="3886200" cy="3024336"/>
          </a:xfrm>
        </p:spPr>
        <p:txBody>
          <a:bodyPr>
            <a:normAutofit/>
          </a:bodyPr>
          <a:lstStyle/>
          <a:p>
            <a:r>
              <a:rPr lang="fr-FR" b="1" dirty="0" smtClean="0"/>
              <a:t>II/BILAN CVS 2024</a:t>
            </a:r>
            <a:endParaRPr lang="fr-FR" b="1" dirty="0"/>
          </a:p>
        </p:txBody>
      </p:sp>
      <p:sp>
        <p:nvSpPr>
          <p:cNvPr id="3" name="Sous-titre 2"/>
          <p:cNvSpPr>
            <a:spLocks noGrp="1"/>
          </p:cNvSpPr>
          <p:nvPr>
            <p:ph type="subTitle" idx="1"/>
          </p:nvPr>
        </p:nvSpPr>
        <p:spPr>
          <a:xfrm>
            <a:off x="4608510" y="4293096"/>
            <a:ext cx="3886200" cy="714659"/>
          </a:xfrm>
        </p:spPr>
        <p:txBody>
          <a:bodyPr/>
          <a:lstStyle/>
          <a:p>
            <a:r>
              <a:rPr lang="fr-FR" i="1" dirty="0" smtClean="0"/>
              <a:t>Présentation du rapport annuel</a:t>
            </a:r>
            <a:endParaRPr lang="fr-FR" i="1" dirty="0"/>
          </a:p>
        </p:txBody>
      </p:sp>
    </p:spTree>
    <p:extLst>
      <p:ext uri="{BB962C8B-B14F-4D97-AF65-F5344CB8AC3E}">
        <p14:creationId xmlns:p14="http://schemas.microsoft.com/office/powerpoint/2010/main" val="627684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23928" y="2924944"/>
            <a:ext cx="4968552" cy="1296144"/>
          </a:xfrm>
        </p:spPr>
        <p:txBody>
          <a:bodyPr>
            <a:normAutofit fontScale="90000"/>
          </a:bodyPr>
          <a:lstStyle/>
          <a:p>
            <a:r>
              <a:rPr lang="fr-FR" b="1" dirty="0" smtClean="0"/>
              <a:t>i/ PROJETS INSTITUTIONNELS 2025</a:t>
            </a:r>
            <a:endParaRPr lang="fr-FR" b="1" dirty="0"/>
          </a:p>
        </p:txBody>
      </p:sp>
      <p:sp>
        <p:nvSpPr>
          <p:cNvPr id="3" name="Sous-titre 2"/>
          <p:cNvSpPr>
            <a:spLocks noGrp="1"/>
          </p:cNvSpPr>
          <p:nvPr>
            <p:ph type="subTitle" idx="1"/>
          </p:nvPr>
        </p:nvSpPr>
        <p:spPr/>
        <p:txBody>
          <a:bodyPr/>
          <a:lstStyle/>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76872"/>
            <a:ext cx="3275091" cy="2182107"/>
          </a:xfrm>
          <a:prstGeom prst="rect">
            <a:avLst/>
          </a:prstGeom>
        </p:spPr>
      </p:pic>
    </p:spTree>
    <p:extLst>
      <p:ext uri="{BB962C8B-B14F-4D97-AF65-F5344CB8AC3E}">
        <p14:creationId xmlns:p14="http://schemas.microsoft.com/office/powerpoint/2010/main" val="2431728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9392"/>
            <a:ext cx="7772400" cy="1143000"/>
          </a:xfrm>
        </p:spPr>
        <p:txBody>
          <a:bodyPr/>
          <a:lstStyle/>
          <a:p>
            <a:r>
              <a:rPr lang="fr-FR" dirty="0" smtClean="0"/>
              <a:t>POINTS A RETENIR</a:t>
            </a:r>
            <a:endParaRPr lang="fr-FR" dirty="0"/>
          </a:p>
        </p:txBody>
      </p:sp>
      <p:sp>
        <p:nvSpPr>
          <p:cNvPr id="3" name="Espace réservé du contenu 2"/>
          <p:cNvSpPr>
            <a:spLocks noGrp="1"/>
          </p:cNvSpPr>
          <p:nvPr>
            <p:ph idx="1"/>
          </p:nvPr>
        </p:nvSpPr>
        <p:spPr>
          <a:xfrm>
            <a:off x="107504" y="836712"/>
            <a:ext cx="8928992" cy="5904655"/>
          </a:xfrm>
        </p:spPr>
        <p:txBody>
          <a:bodyPr>
            <a:noAutofit/>
          </a:bodyPr>
          <a:lstStyle/>
          <a:p>
            <a:pPr>
              <a:spcBef>
                <a:spcPts val="0"/>
              </a:spcBef>
            </a:pPr>
            <a:r>
              <a:rPr lang="fr-FR" sz="1800" b="1" dirty="0" smtClean="0"/>
              <a:t>4 réunions</a:t>
            </a:r>
            <a:r>
              <a:rPr lang="fr-FR" sz="1800" dirty="0" smtClean="0"/>
              <a:t> en 2024</a:t>
            </a:r>
          </a:p>
          <a:p>
            <a:pPr>
              <a:spcBef>
                <a:spcPts val="0"/>
              </a:spcBef>
            </a:pPr>
            <a:r>
              <a:rPr lang="fr-FR" sz="1800" b="1" dirty="0" smtClean="0"/>
              <a:t>En moyenne, 25 participants habitants + familles par réunion</a:t>
            </a:r>
          </a:p>
          <a:p>
            <a:pPr>
              <a:spcBef>
                <a:spcPts val="0"/>
              </a:spcBef>
            </a:pPr>
            <a:r>
              <a:rPr lang="fr-FR" sz="1800" b="1" dirty="0" smtClean="0"/>
              <a:t>Principaux sujets abordés </a:t>
            </a:r>
            <a:r>
              <a:rPr lang="fr-FR" sz="1800" dirty="0" smtClean="0"/>
              <a:t>:</a:t>
            </a:r>
          </a:p>
          <a:p>
            <a:pPr lvl="0" indent="-342900" algn="just">
              <a:spcBef>
                <a:spcPts val="0"/>
              </a:spcBef>
              <a:buFont typeface="Wingdings" panose="05000000000000000000" pitchFamily="2" charset="2"/>
              <a:buChar char=""/>
              <a:tabLst>
                <a:tab pos="457200" algn="l"/>
              </a:tabLst>
            </a:pPr>
            <a:r>
              <a:rPr lang="fr-FR" sz="1800" u="sng" dirty="0">
                <a:latin typeface="Georgia" panose="02040502050405020303" pitchFamily="18" charset="0"/>
                <a:ea typeface="Times New Roman" panose="02020603050405020304" pitchFamily="18" charset="0"/>
              </a:rPr>
              <a:t>Projets institutionnels 2024</a:t>
            </a:r>
            <a:r>
              <a:rPr lang="fr-FR" sz="1800" dirty="0">
                <a:latin typeface="Georgia" panose="02040502050405020303" pitchFamily="18" charset="0"/>
                <a:ea typeface="Times New Roman" panose="02020603050405020304" pitchFamily="18" charset="0"/>
              </a:rPr>
              <a:t> : </a:t>
            </a:r>
            <a:endParaRPr lang="fr-FR" sz="1800" dirty="0">
              <a:latin typeface="Arial" panose="020B0604020202020204" pitchFamily="34" charset="0"/>
              <a:ea typeface="Times New Roman" panose="02020603050405020304" pitchFamily="18" charset="0"/>
            </a:endParaRPr>
          </a:p>
          <a:p>
            <a:pPr lvl="0" indent="-342900" algn="ctr">
              <a:spcBef>
                <a:spcPts val="0"/>
              </a:spcBef>
              <a:buFont typeface="Wingdings" panose="05000000000000000000" pitchFamily="2" charset="2"/>
              <a:buChar char=""/>
              <a:tabLst>
                <a:tab pos="457200" algn="l"/>
              </a:tabLst>
            </a:pPr>
            <a:r>
              <a:rPr lang="fr-FR" sz="1800" dirty="0">
                <a:latin typeface="Georgia" panose="02040502050405020303" pitchFamily="18" charset="0"/>
                <a:ea typeface="Times New Roman" panose="02020603050405020304" pitchFamily="18" charset="0"/>
              </a:rPr>
              <a:t>Mise en œuvre progressive des actions du projet d’établissement 2023-2027</a:t>
            </a:r>
            <a:endParaRPr lang="fr-FR" sz="1800" dirty="0">
              <a:latin typeface="Arial" panose="020B0604020202020204" pitchFamily="34" charset="0"/>
              <a:ea typeface="Times New Roman" panose="02020603050405020304" pitchFamily="18" charset="0"/>
            </a:endParaRPr>
          </a:p>
          <a:p>
            <a:pPr lvl="0" indent="-342900" algn="ctr">
              <a:spcBef>
                <a:spcPts val="0"/>
              </a:spcBef>
              <a:buFont typeface="Wingdings" panose="05000000000000000000" pitchFamily="2" charset="2"/>
              <a:buChar char=""/>
              <a:tabLst>
                <a:tab pos="457200" algn="l"/>
              </a:tabLst>
            </a:pPr>
            <a:r>
              <a:rPr lang="fr-FR" sz="1800" dirty="0" smtClean="0">
                <a:latin typeface="Georgia" panose="02040502050405020303" pitchFamily="18" charset="0"/>
                <a:ea typeface="Times New Roman" panose="02020603050405020304" pitchFamily="18" charset="0"/>
              </a:rPr>
              <a:t>Préparation </a:t>
            </a:r>
            <a:r>
              <a:rPr lang="fr-FR" sz="1800" dirty="0">
                <a:latin typeface="Georgia" panose="02040502050405020303" pitchFamily="18" charset="0"/>
                <a:ea typeface="Times New Roman" panose="02020603050405020304" pitchFamily="18" charset="0"/>
              </a:rPr>
              <a:t>évaluation </a:t>
            </a:r>
            <a:r>
              <a:rPr lang="fr-FR" sz="1800" dirty="0" smtClean="0">
                <a:latin typeface="Georgia" panose="02040502050405020303" pitchFamily="18" charset="0"/>
                <a:ea typeface="Times New Roman" panose="02020603050405020304" pitchFamily="18" charset="0"/>
              </a:rPr>
              <a:t>HAS</a:t>
            </a:r>
          </a:p>
          <a:p>
            <a:pPr indent="-342900" algn="ctr">
              <a:spcBef>
                <a:spcPts val="0"/>
              </a:spcBef>
              <a:buFont typeface="Wingdings" panose="05000000000000000000" pitchFamily="2" charset="2"/>
              <a:buChar char=""/>
              <a:tabLst>
                <a:tab pos="457200" algn="l"/>
              </a:tabLst>
            </a:pPr>
            <a:r>
              <a:rPr lang="fr-FR" sz="1800" dirty="0"/>
              <a:t>Point projet architectural (à l’ordre du jour de 2 </a:t>
            </a:r>
            <a:r>
              <a:rPr lang="fr-FR" sz="1800" dirty="0" smtClean="0"/>
              <a:t>réunions)</a:t>
            </a:r>
          </a:p>
          <a:p>
            <a:pPr indent="-342900" algn="ctr">
              <a:spcBef>
                <a:spcPts val="0"/>
              </a:spcBef>
              <a:buFont typeface="Wingdings" panose="05000000000000000000" pitchFamily="2" charset="2"/>
              <a:buChar char=""/>
              <a:tabLst>
                <a:tab pos="457200" algn="l"/>
              </a:tabLst>
            </a:pPr>
            <a:r>
              <a:rPr lang="fr-FR" sz="1800" dirty="0" smtClean="0">
                <a:ea typeface="Times New Roman" panose="02020603050405020304" pitchFamily="18" charset="0"/>
              </a:rPr>
              <a:t>Réponses aux appels à projets/subventions  : «</a:t>
            </a:r>
            <a:r>
              <a:rPr lang="fr-FR" sz="1800" dirty="0">
                <a:ea typeface="Times New Roman" panose="02020603050405020304" pitchFamily="18" charset="0"/>
              </a:rPr>
              <a:t> qualité de vie au travail </a:t>
            </a:r>
            <a:r>
              <a:rPr lang="fr-FR" sz="1800" dirty="0" smtClean="0">
                <a:ea typeface="Times New Roman" panose="02020603050405020304" pitchFamily="18" charset="0"/>
              </a:rPr>
              <a:t>», projet </a:t>
            </a:r>
            <a:r>
              <a:rPr lang="fr-FR" sz="1800" dirty="0">
                <a:ea typeface="Times New Roman" panose="02020603050405020304" pitchFamily="18" charset="0"/>
              </a:rPr>
              <a:t>Borne </a:t>
            </a:r>
            <a:r>
              <a:rPr lang="fr-FR" sz="1800" dirty="0" smtClean="0">
                <a:ea typeface="Times New Roman" panose="02020603050405020304" pitchFamily="18" charset="0"/>
              </a:rPr>
              <a:t>Mélo</a:t>
            </a:r>
            <a:endParaRPr lang="fr-FR" sz="1800" dirty="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u="sng" dirty="0">
                <a:latin typeface="Georgia" panose="02040502050405020303" pitchFamily="18" charset="0"/>
                <a:ea typeface="Times New Roman" panose="02020603050405020304" pitchFamily="18" charset="0"/>
              </a:rPr>
              <a:t>Information sur mise à jour contrat de séjour et règlement de fonctionnement </a:t>
            </a:r>
            <a:endParaRPr lang="fr-FR" sz="1800" u="sng" dirty="0" smtClean="0">
              <a:latin typeface="Georgia" panose="02040502050405020303" pitchFamily="18"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u="sng" dirty="0" smtClean="0">
                <a:latin typeface="Georgia" panose="02040502050405020303" pitchFamily="18" charset="0"/>
                <a:ea typeface="Times New Roman" panose="02020603050405020304" pitchFamily="18" charset="0"/>
              </a:rPr>
              <a:t>Point </a:t>
            </a:r>
            <a:r>
              <a:rPr lang="fr-FR" sz="1800" u="sng" dirty="0">
                <a:latin typeface="Georgia" panose="02040502050405020303" pitchFamily="18" charset="0"/>
                <a:ea typeface="Times New Roman" panose="02020603050405020304" pitchFamily="18" charset="0"/>
              </a:rPr>
              <a:t>sur les événements indésirables</a:t>
            </a:r>
            <a:r>
              <a:rPr lang="fr-FR" sz="1800" dirty="0">
                <a:latin typeface="Georgia" panose="02040502050405020303" pitchFamily="18" charset="0"/>
                <a:ea typeface="Times New Roman" panose="02020603050405020304" pitchFamily="18" charset="0"/>
              </a:rPr>
              <a:t> : traitement de l’information et actions correctives</a:t>
            </a:r>
            <a:endParaRPr lang="fr-FR" sz="1800" dirty="0">
              <a:latin typeface="Arial" panose="020B0604020202020204" pitchFamily="34"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u="sng" dirty="0" smtClean="0">
                <a:latin typeface="Georgia" panose="02040502050405020303" pitchFamily="18" charset="0"/>
                <a:ea typeface="Times New Roman" panose="02020603050405020304" pitchFamily="18" charset="0"/>
              </a:rPr>
              <a:t>Information sur contrôle sur pièces ARS</a:t>
            </a:r>
            <a:endParaRPr lang="fr-FR" sz="1800" u="sng" dirty="0" smtClean="0">
              <a:latin typeface="Arial" panose="020B0604020202020204" pitchFamily="34"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u="sng" dirty="0" smtClean="0">
                <a:latin typeface="Georgia" panose="02040502050405020303" pitchFamily="18" charset="0"/>
                <a:ea typeface="Times New Roman" panose="02020603050405020304" pitchFamily="18" charset="0"/>
              </a:rPr>
              <a:t>Présentation des résultats d’une enquête de satisfaction – nouvelles entrées </a:t>
            </a:r>
            <a:endParaRPr lang="fr-FR" sz="1800" u="sng" dirty="0" smtClean="0">
              <a:latin typeface="Arial" panose="020B0604020202020204" pitchFamily="34"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dirty="0" smtClean="0">
                <a:latin typeface="Georgia" panose="02040502050405020303" pitchFamily="18" charset="0"/>
                <a:ea typeface="Times New Roman" panose="02020603050405020304" pitchFamily="18" charset="0"/>
              </a:rPr>
              <a:t>A </a:t>
            </a:r>
            <a:r>
              <a:rPr lang="fr-FR" sz="1800" dirty="0">
                <a:latin typeface="Georgia" panose="02040502050405020303" pitchFamily="18" charset="0"/>
                <a:ea typeface="Times New Roman" panose="02020603050405020304" pitchFamily="18" charset="0"/>
              </a:rPr>
              <a:t>l’ordre du jour de 3 réunions =&gt; Point en rapport avec les </a:t>
            </a:r>
            <a:r>
              <a:rPr lang="fr-FR" sz="1800" u="sng" dirty="0">
                <a:latin typeface="Georgia" panose="02040502050405020303" pitchFamily="18" charset="0"/>
                <a:ea typeface="Times New Roman" panose="02020603050405020304" pitchFamily="18" charset="0"/>
              </a:rPr>
              <a:t>élections CVS </a:t>
            </a:r>
            <a:r>
              <a:rPr lang="fr-FR" sz="1800" dirty="0">
                <a:latin typeface="Georgia" panose="02040502050405020303" pitchFamily="18" charset="0"/>
                <a:ea typeface="Times New Roman" panose="02020603050405020304" pitchFamily="18" charset="0"/>
              </a:rPr>
              <a:t>(préparation, résultats, </a:t>
            </a:r>
            <a:r>
              <a:rPr lang="fr-FR" sz="1800" dirty="0" smtClean="0">
                <a:latin typeface="Georgia" panose="02040502050405020303" pitchFamily="18" charset="0"/>
                <a:ea typeface="Times New Roman" panose="02020603050405020304" pitchFamily="18" charset="0"/>
              </a:rPr>
              <a:t>…)</a:t>
            </a:r>
            <a:endParaRPr lang="fr-FR" sz="1800" dirty="0">
              <a:latin typeface="Arial" panose="020B0604020202020204" pitchFamily="34"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dirty="0">
                <a:latin typeface="Georgia" panose="02040502050405020303" pitchFamily="18" charset="0"/>
                <a:ea typeface="Times New Roman" panose="02020603050405020304" pitchFamily="18" charset="0"/>
              </a:rPr>
              <a:t>A l’ordre du jour de 3 réunions =&gt; Point sur les remarques habitants formulés dans les </a:t>
            </a:r>
            <a:r>
              <a:rPr lang="fr-FR" sz="1800" u="sng" dirty="0">
                <a:latin typeface="Georgia" panose="02040502050405020303" pitchFamily="18" charset="0"/>
                <a:ea typeface="Times New Roman" panose="02020603050405020304" pitchFamily="18" charset="0"/>
              </a:rPr>
              <a:t>réunions pré-CVS</a:t>
            </a:r>
            <a:endParaRPr lang="fr-FR" sz="1800" u="sng" dirty="0">
              <a:latin typeface="Arial" panose="020B0604020202020204" pitchFamily="34" charset="0"/>
              <a:ea typeface="Times New Roman" panose="02020603050405020304" pitchFamily="18" charset="0"/>
            </a:endParaRPr>
          </a:p>
          <a:p>
            <a:pPr lvl="0" indent="-342900" algn="just">
              <a:spcBef>
                <a:spcPts val="0"/>
              </a:spcBef>
              <a:buFont typeface="Wingdings" panose="05000000000000000000" pitchFamily="2" charset="2"/>
              <a:buChar char=""/>
              <a:tabLst>
                <a:tab pos="457200" algn="l"/>
              </a:tabLst>
            </a:pPr>
            <a:r>
              <a:rPr lang="fr-FR" sz="1800" dirty="0">
                <a:latin typeface="Georgia" panose="02040502050405020303" pitchFamily="18" charset="0"/>
                <a:ea typeface="Times New Roman" panose="02020603050405020304" pitchFamily="18" charset="0"/>
              </a:rPr>
              <a:t>A chaque réunion =&gt; </a:t>
            </a:r>
            <a:r>
              <a:rPr lang="fr-FR" sz="1800" u="sng" dirty="0">
                <a:latin typeface="Georgia" panose="02040502050405020303" pitchFamily="18" charset="0"/>
                <a:ea typeface="Times New Roman" panose="02020603050405020304" pitchFamily="18" charset="0"/>
              </a:rPr>
              <a:t>Point sur les projets animations/vie sociale</a:t>
            </a:r>
            <a:endParaRPr lang="fr-FR" sz="1800" u="sng" dirty="0">
              <a:latin typeface="Arial" panose="020B0604020202020204" pitchFamily="34" charset="0"/>
              <a:ea typeface="Times New Roman" panose="02020603050405020304" pitchFamily="18" charset="0"/>
            </a:endParaRPr>
          </a:p>
          <a:p>
            <a:pPr>
              <a:spcBef>
                <a:spcPts val="0"/>
              </a:spcBef>
            </a:pPr>
            <a:r>
              <a:rPr lang="fr-FR" sz="1800" dirty="0">
                <a:latin typeface="Georgia" panose="02040502050405020303" pitchFamily="18" charset="0"/>
                <a:ea typeface="Times New Roman" panose="02020603050405020304" pitchFamily="18" charset="0"/>
                <a:cs typeface="Arial" panose="020B0604020202020204" pitchFamily="34" charset="0"/>
              </a:rPr>
              <a:t>A chaque réunion =&gt; </a:t>
            </a:r>
            <a:r>
              <a:rPr lang="fr-FR" sz="1800" u="sng" dirty="0">
                <a:latin typeface="Georgia" panose="02040502050405020303" pitchFamily="18" charset="0"/>
                <a:ea typeface="Times New Roman" panose="02020603050405020304" pitchFamily="18" charset="0"/>
                <a:cs typeface="Arial" panose="020B0604020202020204" pitchFamily="34" charset="0"/>
              </a:rPr>
              <a:t>Questions diverses</a:t>
            </a:r>
            <a:r>
              <a:rPr lang="fr-FR" sz="1800" dirty="0">
                <a:latin typeface="Georgia" panose="02040502050405020303" pitchFamily="18" charset="0"/>
                <a:ea typeface="Times New Roman" panose="02020603050405020304" pitchFamily="18" charset="0"/>
                <a:cs typeface="Arial" panose="020B0604020202020204" pitchFamily="34" charset="0"/>
              </a:rPr>
              <a:t> </a:t>
            </a:r>
            <a:endParaRPr lang="fr-FR" sz="1800" dirty="0"/>
          </a:p>
        </p:txBody>
      </p:sp>
    </p:spTree>
    <p:extLst>
      <p:ext uri="{BB962C8B-B14F-4D97-AF65-F5344CB8AC3E}">
        <p14:creationId xmlns:p14="http://schemas.microsoft.com/office/powerpoint/2010/main" val="253572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PROJETS, PERSPECTIVES, PRIORITES</a:t>
            </a:r>
            <a:endParaRPr lang="fr-FR" dirty="0"/>
          </a:p>
        </p:txBody>
      </p:sp>
      <p:sp>
        <p:nvSpPr>
          <p:cNvPr id="3" name="Espace réservé du contenu 2"/>
          <p:cNvSpPr>
            <a:spLocks noGrp="1"/>
          </p:cNvSpPr>
          <p:nvPr>
            <p:ph idx="1"/>
          </p:nvPr>
        </p:nvSpPr>
        <p:spPr>
          <a:xfrm>
            <a:off x="107504" y="1600200"/>
            <a:ext cx="8784976" cy="4853135"/>
          </a:xfrm>
        </p:spPr>
        <p:txBody>
          <a:bodyPr>
            <a:normAutofit/>
          </a:bodyPr>
          <a:lstStyle/>
          <a:p>
            <a:pPr marL="68580" indent="0">
              <a:buNone/>
            </a:pPr>
            <a:r>
              <a:rPr lang="fr-FR" cap="all" dirty="0" smtClean="0">
                <a:sym typeface="Wingdings 2" panose="05020102010507070707" pitchFamily="18" charset="2"/>
              </a:rPr>
              <a:t></a:t>
            </a:r>
            <a:r>
              <a:rPr lang="fr-FR" cap="all" dirty="0" smtClean="0"/>
              <a:t> </a:t>
            </a:r>
            <a:r>
              <a:rPr lang="fr-FR" u="sng" cap="all" dirty="0"/>
              <a:t>Perspectives et </a:t>
            </a:r>
            <a:r>
              <a:rPr lang="fr-FR" u="sng" cap="all" dirty="0" err="1"/>
              <a:t>prioritÉs</a:t>
            </a:r>
            <a:endParaRPr lang="fr-FR" dirty="0"/>
          </a:p>
          <a:p>
            <a:pPr marL="68580" indent="0">
              <a:buNone/>
            </a:pPr>
            <a:endParaRPr lang="fr-FR" dirty="0"/>
          </a:p>
          <a:p>
            <a:r>
              <a:rPr lang="fr-FR" dirty="0"/>
              <a:t>Projets et perspectives pour la prochaine période : </a:t>
            </a:r>
          </a:p>
          <a:p>
            <a:pPr lvl="0"/>
            <a:r>
              <a:rPr lang="fr-FR" dirty="0"/>
              <a:t>Demande agents représentants les professionnels : aimeraient s’investir davantage dans le CVS. Travail de réflexion à mener en 2025</a:t>
            </a:r>
          </a:p>
          <a:p>
            <a:pPr lvl="0"/>
            <a:r>
              <a:rPr lang="fr-FR" dirty="0"/>
              <a:t>Impliquer le CVS dans la préparation des deux prochaines échéances institutionnelles (horizon 2026) : l’évaluation HAS et la labellisation </a:t>
            </a:r>
            <a:r>
              <a:rPr lang="fr-FR" dirty="0" err="1"/>
              <a:t>Humanitude</a:t>
            </a:r>
            <a:endParaRPr lang="fr-FR" dirty="0"/>
          </a:p>
          <a:p>
            <a:pPr lvl="0"/>
            <a:r>
              <a:rPr lang="fr-FR" dirty="0"/>
              <a:t>Evoquer davantage la méthodologie </a:t>
            </a:r>
            <a:r>
              <a:rPr lang="fr-FR" dirty="0" err="1"/>
              <a:t>Humanitude</a:t>
            </a:r>
            <a:r>
              <a:rPr lang="fr-FR" dirty="0"/>
              <a:t> lors des CVS</a:t>
            </a:r>
          </a:p>
          <a:p>
            <a:pPr lvl="0"/>
            <a:r>
              <a:rPr lang="fr-FR" dirty="0"/>
              <a:t>Poursuivre efforts de traçabilité des sujets abordés en CVS et réflexion sur communication </a:t>
            </a:r>
          </a:p>
          <a:p>
            <a:endParaRPr lang="fr-FR" dirty="0"/>
          </a:p>
        </p:txBody>
      </p:sp>
    </p:spTree>
    <p:extLst>
      <p:ext uri="{BB962C8B-B14F-4D97-AF65-F5344CB8AC3E}">
        <p14:creationId xmlns:p14="http://schemas.microsoft.com/office/powerpoint/2010/main" val="2495007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88024" y="3140968"/>
            <a:ext cx="3886200" cy="1524000"/>
          </a:xfrm>
        </p:spPr>
        <p:txBody>
          <a:bodyPr>
            <a:normAutofit fontScale="90000"/>
          </a:bodyPr>
          <a:lstStyle/>
          <a:p>
            <a:r>
              <a:rPr lang="fr-FR" b="1" dirty="0" smtClean="0"/>
              <a:t>III/</a:t>
            </a:r>
            <a:r>
              <a:rPr lang="fr-FR" b="1" dirty="0">
                <a:latin typeface="Georgia" panose="02040502050405020303" pitchFamily="18" charset="0"/>
                <a:ea typeface="Calibri" panose="020F0502020204030204" pitchFamily="34" charset="0"/>
                <a:cs typeface="Times New Roman" panose="02020603050405020304" pitchFamily="18" charset="0"/>
              </a:rPr>
              <a:t> </a:t>
            </a:r>
            <a:r>
              <a:rPr lang="fr-FR" b="1" dirty="0" smtClean="0">
                <a:latin typeface="Georgia" panose="02040502050405020303" pitchFamily="18" charset="0"/>
                <a:ea typeface="Calibri" panose="020F0502020204030204" pitchFamily="34" charset="0"/>
                <a:cs typeface="Times New Roman" panose="02020603050405020304" pitchFamily="18" charset="0"/>
              </a:rPr>
              <a:t>ENQUETE SATISFACTION PRESTATION BLANCHISSERIE</a:t>
            </a:r>
            <a:endParaRPr lang="fr-FR" b="1" dirty="0"/>
          </a:p>
        </p:txBody>
      </p:sp>
      <p:sp>
        <p:nvSpPr>
          <p:cNvPr id="3" name="Sous-titre 2"/>
          <p:cNvSpPr>
            <a:spLocks noGrp="1"/>
          </p:cNvSpPr>
          <p:nvPr>
            <p:ph type="subTitle" idx="1"/>
          </p:nvPr>
        </p:nvSpPr>
        <p:spPr>
          <a:xfrm>
            <a:off x="4788024" y="4664968"/>
            <a:ext cx="3886200" cy="733673"/>
          </a:xfrm>
        </p:spPr>
        <p:txBody>
          <a:bodyPr>
            <a:normAutofit fontScale="85000" lnSpcReduction="10000"/>
          </a:bodyPr>
          <a:lstStyle/>
          <a:p>
            <a:r>
              <a:rPr lang="fr-FR" i="1" dirty="0" smtClean="0"/>
              <a:t>Présentation  résultats questionnaire</a:t>
            </a:r>
          </a:p>
          <a:p>
            <a:r>
              <a:rPr lang="fr-FR" i="1" dirty="0" smtClean="0"/>
              <a:t>Décembre 2024</a:t>
            </a:r>
            <a:endParaRPr lang="fr-FR" i="1" dirty="0"/>
          </a:p>
        </p:txBody>
      </p:sp>
    </p:spTree>
    <p:extLst>
      <p:ext uri="{BB962C8B-B14F-4D97-AF65-F5344CB8AC3E}">
        <p14:creationId xmlns:p14="http://schemas.microsoft.com/office/powerpoint/2010/main" val="1580282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72000" y="2708920"/>
            <a:ext cx="3886200" cy="1524000"/>
          </a:xfrm>
        </p:spPr>
        <p:txBody>
          <a:bodyPr>
            <a:normAutofit fontScale="90000"/>
          </a:bodyPr>
          <a:lstStyle/>
          <a:p>
            <a:r>
              <a:rPr lang="fr-FR" b="1" dirty="0" smtClean="0"/>
              <a:t>IV/ POINT REUNION PRE-CVS</a:t>
            </a:r>
            <a:endParaRPr lang="fr-FR" b="1" dirty="0"/>
          </a:p>
        </p:txBody>
      </p:sp>
      <p:sp>
        <p:nvSpPr>
          <p:cNvPr id="3" name="Sous-titre 2"/>
          <p:cNvSpPr>
            <a:spLocks noGrp="1"/>
          </p:cNvSpPr>
          <p:nvPr>
            <p:ph type="subTitle" idx="1"/>
          </p:nvPr>
        </p:nvSpPr>
        <p:spPr>
          <a:xfrm>
            <a:off x="4572000" y="4232920"/>
            <a:ext cx="3886200" cy="2508448"/>
          </a:xfrm>
        </p:spPr>
        <p:txBody>
          <a:bodyPr/>
          <a:lstStyle/>
          <a:p>
            <a:r>
              <a:rPr lang="fr-FR" i="1" dirty="0" smtClean="0"/>
              <a:t>Echanges en groupe lors de l’atelier mémoire du 06/03/2025 animé par une AS (Mme TURK)</a:t>
            </a:r>
          </a:p>
          <a:p>
            <a:pPr marL="342900" indent="-342900">
              <a:buFont typeface="Wingdings" panose="05000000000000000000" pitchFamily="2" charset="2"/>
              <a:buChar char="§"/>
            </a:pPr>
            <a:r>
              <a:rPr lang="fr-FR" i="1" dirty="0" smtClean="0"/>
              <a:t>7 habitants quartier Aquarelle</a:t>
            </a:r>
          </a:p>
          <a:p>
            <a:pPr marL="342900" indent="-342900">
              <a:buFont typeface="Wingdings" panose="05000000000000000000" pitchFamily="2" charset="2"/>
              <a:buChar char="§"/>
            </a:pPr>
            <a:r>
              <a:rPr lang="fr-FR" i="1" dirty="0" smtClean="0"/>
              <a:t>3 habitants quartier Bleuets</a:t>
            </a:r>
          </a:p>
          <a:p>
            <a:pPr marL="342900" indent="-342900">
              <a:buFont typeface="Wingdings" panose="05000000000000000000" pitchFamily="2" charset="2"/>
              <a:buChar char="§"/>
            </a:pPr>
            <a:r>
              <a:rPr lang="fr-FR" i="1" dirty="0" smtClean="0"/>
              <a:t>1 habitant quartier Mimosas</a:t>
            </a:r>
            <a:endParaRPr lang="fr-FR" i="1"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852936"/>
            <a:ext cx="3697388" cy="1717551"/>
          </a:xfrm>
          <a:prstGeom prst="rect">
            <a:avLst/>
          </a:prstGeom>
        </p:spPr>
      </p:pic>
    </p:spTree>
    <p:extLst>
      <p:ext uri="{BB962C8B-B14F-4D97-AF65-F5344CB8AC3E}">
        <p14:creationId xmlns:p14="http://schemas.microsoft.com/office/powerpoint/2010/main" val="26957969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107504" y="116632"/>
            <a:ext cx="8928992" cy="6624736"/>
          </a:xfrm>
          <a:prstGeom prst="rect">
            <a:avLst/>
          </a:prstGeom>
        </p:spPr>
      </p:pic>
    </p:spTree>
    <p:extLst>
      <p:ext uri="{BB962C8B-B14F-4D97-AF65-F5344CB8AC3E}">
        <p14:creationId xmlns:p14="http://schemas.microsoft.com/office/powerpoint/2010/main" val="384954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6" name="Espace réservé du contenu 5"/>
          <p:cNvPicPr>
            <a:picLocks noGrp="1" noChangeAspect="1"/>
          </p:cNvPicPr>
          <p:nvPr>
            <p:ph idx="1"/>
          </p:nvPr>
        </p:nvPicPr>
        <p:blipFill>
          <a:blip r:embed="rId2"/>
          <a:stretch>
            <a:fillRect/>
          </a:stretch>
        </p:blipFill>
        <p:spPr>
          <a:xfrm>
            <a:off x="107504" y="116632"/>
            <a:ext cx="8928992" cy="6624736"/>
          </a:xfrm>
          <a:prstGeom prst="rect">
            <a:avLst/>
          </a:prstGeom>
        </p:spPr>
      </p:pic>
    </p:spTree>
    <p:extLst>
      <p:ext uri="{BB962C8B-B14F-4D97-AF65-F5344CB8AC3E}">
        <p14:creationId xmlns:p14="http://schemas.microsoft.com/office/powerpoint/2010/main" val="61264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smtClean="0"/>
              <a:t>V/ POINT ANIMATIONS 1</a:t>
            </a:r>
            <a:r>
              <a:rPr lang="fr-FR" b="1" baseline="30000" dirty="0" smtClean="0"/>
              <a:t>ER</a:t>
            </a:r>
            <a:r>
              <a:rPr lang="fr-FR" b="1" dirty="0" smtClean="0"/>
              <a:t> SEMESTRE 2025</a:t>
            </a:r>
            <a:endParaRPr lang="fr-FR" b="1" dirty="0"/>
          </a:p>
        </p:txBody>
      </p:sp>
      <p:sp>
        <p:nvSpPr>
          <p:cNvPr id="4" name="Sous-titre 2"/>
          <p:cNvSpPr>
            <a:spLocks noGrp="1"/>
          </p:cNvSpPr>
          <p:nvPr>
            <p:ph type="subTitle" idx="1"/>
          </p:nvPr>
        </p:nvSpPr>
        <p:spPr/>
        <p:txBody>
          <a:bodyPr>
            <a:normAutofit/>
          </a:bodyPr>
          <a:lstStyle/>
          <a:p>
            <a:r>
              <a:rPr lang="fr-FR" i="1" dirty="0" smtClean="0"/>
              <a:t>Point avec Valérie FOUCHARD</a:t>
            </a:r>
          </a:p>
          <a:p>
            <a:r>
              <a:rPr lang="fr-FR" i="1" dirty="0" smtClean="0"/>
              <a:t>Coordinatrice animation</a:t>
            </a:r>
            <a:endParaRPr lang="fr-FR" i="1" dirty="0"/>
          </a:p>
        </p:txBody>
      </p:sp>
    </p:spTree>
    <p:extLst>
      <p:ext uri="{BB962C8B-B14F-4D97-AF65-F5344CB8AC3E}">
        <p14:creationId xmlns:p14="http://schemas.microsoft.com/office/powerpoint/2010/main" val="445763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smtClean="0"/>
              <a:t>Vi/ questions diverses</a:t>
            </a:r>
            <a:endParaRPr lang="fr-FR" b="1"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6572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p:cNvSpPr>
          <p:nvPr>
            <p:ph idx="1"/>
          </p:nvPr>
        </p:nvSpPr>
        <p:spPr/>
        <p:txBody>
          <a:bodyPr/>
          <a:lstStyle/>
          <a:p>
            <a:pPr>
              <a:lnSpc>
                <a:spcPct val="90000"/>
              </a:lnSpc>
            </a:pPr>
            <a:endParaRPr lang="fr-FR" sz="3600" dirty="0" smtClean="0"/>
          </a:p>
          <a:p>
            <a:pPr marL="136525" indent="0">
              <a:lnSpc>
                <a:spcPct val="90000"/>
              </a:lnSpc>
              <a:buNone/>
            </a:pPr>
            <a:endParaRPr lang="fr-FR" sz="3600" dirty="0" smtClean="0"/>
          </a:p>
        </p:txBody>
      </p:sp>
      <p:sp>
        <p:nvSpPr>
          <p:cNvPr id="2" name="Titre 1"/>
          <p:cNvSpPr>
            <a:spLocks noGrp="1"/>
          </p:cNvSpPr>
          <p:nvPr>
            <p:ph type="title"/>
          </p:nvPr>
        </p:nvSpPr>
        <p:spPr>
          <a:xfrm>
            <a:off x="755576" y="932687"/>
            <a:ext cx="7772400" cy="4378498"/>
          </a:xfrm>
        </p:spPr>
        <p:txBody>
          <a:bodyPr/>
          <a:lstStyle/>
          <a:p>
            <a:pPr algn="ctr"/>
            <a:r>
              <a:rPr lang="fr-FR" dirty="0" smtClean="0">
                <a:solidFill>
                  <a:srgbClr val="00B050"/>
                </a:solidFill>
              </a:rPr>
              <a:t>Merci</a:t>
            </a:r>
            <a:br>
              <a:rPr lang="fr-FR" dirty="0" smtClean="0">
                <a:solidFill>
                  <a:srgbClr val="00B050"/>
                </a:solidFill>
              </a:rPr>
            </a:br>
            <a:r>
              <a:rPr lang="fr-FR" dirty="0" smtClean="0">
                <a:solidFill>
                  <a:srgbClr val="00B050"/>
                </a:solidFill>
              </a:rPr>
              <a:t> de votre attention!</a:t>
            </a:r>
            <a:endParaRPr lang="fr-FR"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2025 : </a:t>
            </a:r>
            <a:r>
              <a:rPr lang="fr-FR" dirty="0" err="1" smtClean="0"/>
              <a:t>preparation</a:t>
            </a:r>
            <a:r>
              <a:rPr lang="fr-FR" dirty="0" smtClean="0"/>
              <a:t> des </a:t>
            </a:r>
            <a:r>
              <a:rPr lang="fr-FR" dirty="0" err="1" smtClean="0"/>
              <a:t>echeances</a:t>
            </a:r>
            <a:r>
              <a:rPr lang="fr-FR" dirty="0" smtClean="0"/>
              <a:t> 2026</a:t>
            </a:r>
            <a:endParaRPr lang="fr-FR" dirty="0"/>
          </a:p>
        </p:txBody>
      </p:sp>
      <p:sp>
        <p:nvSpPr>
          <p:cNvPr id="3" name="Espace réservé du contenu 2"/>
          <p:cNvSpPr>
            <a:spLocks noGrp="1"/>
          </p:cNvSpPr>
          <p:nvPr>
            <p:ph idx="1"/>
          </p:nvPr>
        </p:nvSpPr>
        <p:spPr>
          <a:xfrm>
            <a:off x="431032" y="1916832"/>
            <a:ext cx="8712968" cy="3960440"/>
          </a:xfrm>
        </p:spPr>
        <p:txBody>
          <a:bodyPr>
            <a:normAutofit/>
          </a:bodyPr>
          <a:lstStyle/>
          <a:p>
            <a:pPr marL="68580" indent="0">
              <a:buNone/>
            </a:pPr>
            <a:r>
              <a:rPr lang="fr-FR" sz="2800" dirty="0" smtClean="0"/>
              <a:t>Deux échéances importantes en 2026 qu’il convient de préparer dès maintenant, et qui doivent associer (a minima) les membres élus du CVS : </a:t>
            </a:r>
          </a:p>
          <a:p>
            <a:pPr>
              <a:buFont typeface="Arial" panose="020B0604020202020204" pitchFamily="34" charset="0"/>
              <a:buChar char="•"/>
            </a:pPr>
            <a:r>
              <a:rPr lang="fr-FR" sz="2800" b="1" dirty="0" smtClean="0">
                <a:solidFill>
                  <a:schemeClr val="accent1">
                    <a:lumMod val="50000"/>
                  </a:schemeClr>
                </a:solidFill>
              </a:rPr>
              <a:t>l’évaluation HAS </a:t>
            </a:r>
            <a:r>
              <a:rPr lang="fr-FR" sz="2800" dirty="0" smtClean="0"/>
              <a:t>(une auto-évaluation complète, puis une évaluation par un organisme agrée avant juin 2026)</a:t>
            </a:r>
          </a:p>
          <a:p>
            <a:pPr>
              <a:buFont typeface="Arial" panose="020B0604020202020204" pitchFamily="34" charset="0"/>
              <a:buChar char="•"/>
            </a:pPr>
            <a:r>
              <a:rPr lang="fr-FR" sz="2800" b="1" dirty="0" smtClean="0">
                <a:solidFill>
                  <a:schemeClr val="accent1">
                    <a:lumMod val="50000"/>
                  </a:schemeClr>
                </a:solidFill>
              </a:rPr>
              <a:t>La préparation du renouvellement de la labellisation </a:t>
            </a:r>
            <a:r>
              <a:rPr lang="fr-FR" sz="2800" b="1" dirty="0" err="1" smtClean="0">
                <a:solidFill>
                  <a:schemeClr val="accent1">
                    <a:lumMod val="50000"/>
                  </a:schemeClr>
                </a:solidFill>
              </a:rPr>
              <a:t>Humanitude</a:t>
            </a:r>
            <a:r>
              <a:rPr lang="fr-FR" sz="2800" b="1" dirty="0" smtClean="0">
                <a:solidFill>
                  <a:schemeClr val="accent1">
                    <a:lumMod val="50000"/>
                  </a:schemeClr>
                </a:solidFill>
              </a:rPr>
              <a:t> </a:t>
            </a:r>
            <a:endParaRPr lang="fr-FR" sz="2800" b="1" dirty="0">
              <a:solidFill>
                <a:schemeClr val="accent1">
                  <a:lumMod val="50000"/>
                </a:schemeClr>
              </a:solidFill>
            </a:endParaRPr>
          </a:p>
        </p:txBody>
      </p:sp>
    </p:spTree>
    <p:extLst>
      <p:ext uri="{BB962C8B-B14F-4D97-AF65-F5344CB8AC3E}">
        <p14:creationId xmlns:p14="http://schemas.microsoft.com/office/powerpoint/2010/main" val="7967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636912"/>
            <a:ext cx="7772400" cy="1362075"/>
          </a:xfrm>
        </p:spPr>
        <p:txBody>
          <a:bodyPr>
            <a:noAutofit/>
          </a:bodyPr>
          <a:lstStyle/>
          <a:p>
            <a:pPr algn="ctr"/>
            <a:r>
              <a:rPr lang="fr-FR" sz="2800" dirty="0" smtClean="0">
                <a:solidFill>
                  <a:schemeClr val="accent1">
                    <a:lumMod val="50000"/>
                  </a:schemeClr>
                </a:solidFill>
              </a:rPr>
              <a:t>PREPARATION EVALUATION HAS</a:t>
            </a:r>
            <a:endParaRPr lang="fr-FR" sz="2800" dirty="0">
              <a:solidFill>
                <a:schemeClr val="accent1">
                  <a:lumMod val="50000"/>
                </a:schemeClr>
              </a:solidFill>
            </a:endParaRP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4531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706090"/>
          </a:xfrm>
        </p:spPr>
        <p:txBody>
          <a:bodyPr>
            <a:normAutofit fontScale="90000"/>
          </a:bodyPr>
          <a:lstStyle/>
          <a:p>
            <a:r>
              <a:rPr lang="fr-FR" dirty="0" smtClean="0"/>
              <a:t>PREPARATION EVALUATION « HAS »</a:t>
            </a:r>
            <a:endParaRPr lang="fr-FR" dirty="0"/>
          </a:p>
        </p:txBody>
      </p:sp>
      <p:pic>
        <p:nvPicPr>
          <p:cNvPr id="4" name="Espace réservé du contenu 3"/>
          <p:cNvPicPr>
            <a:picLocks noGrp="1" noChangeAspect="1"/>
          </p:cNvPicPr>
          <p:nvPr>
            <p:ph idx="1"/>
          </p:nvPr>
        </p:nvPicPr>
        <p:blipFill>
          <a:blip r:embed="rId2"/>
          <a:stretch>
            <a:fillRect/>
          </a:stretch>
        </p:blipFill>
        <p:spPr>
          <a:xfrm>
            <a:off x="228600" y="1206232"/>
            <a:ext cx="5400600" cy="3803544"/>
          </a:xfrm>
          <a:prstGeom prst="rect">
            <a:avLst/>
          </a:prstGeom>
        </p:spPr>
      </p:pic>
      <p:pic>
        <p:nvPicPr>
          <p:cNvPr id="5" name="Image 4"/>
          <p:cNvPicPr>
            <a:picLocks noChangeAspect="1"/>
          </p:cNvPicPr>
          <p:nvPr/>
        </p:nvPicPr>
        <p:blipFill>
          <a:blip r:embed="rId3"/>
          <a:stretch>
            <a:fillRect/>
          </a:stretch>
        </p:blipFill>
        <p:spPr>
          <a:xfrm>
            <a:off x="228600" y="5013176"/>
            <a:ext cx="8686800" cy="1749946"/>
          </a:xfrm>
          <a:prstGeom prst="rect">
            <a:avLst/>
          </a:prstGeom>
        </p:spPr>
      </p:pic>
      <p:sp>
        <p:nvSpPr>
          <p:cNvPr id="6" name="ZoneTexte 5"/>
          <p:cNvSpPr txBox="1"/>
          <p:nvPr/>
        </p:nvSpPr>
        <p:spPr>
          <a:xfrm>
            <a:off x="6228184" y="1206232"/>
            <a:ext cx="2687216" cy="5032147"/>
          </a:xfrm>
          <a:prstGeom prst="rect">
            <a:avLst/>
          </a:prstGeom>
          <a:noFill/>
        </p:spPr>
        <p:txBody>
          <a:bodyPr wrap="square" rtlCol="0">
            <a:spAutoFit/>
          </a:bodyPr>
          <a:lstStyle/>
          <a:p>
            <a:r>
              <a:rPr lang="fr-FR" sz="2100" b="1" dirty="0" smtClean="0">
                <a:latin typeface="+mn-lt"/>
              </a:rPr>
              <a:t>HAS = Haute Autorité de Santé</a:t>
            </a:r>
          </a:p>
          <a:p>
            <a:endParaRPr lang="fr-FR" sz="2100" b="1" dirty="0">
              <a:latin typeface="+mn-lt"/>
            </a:endParaRPr>
          </a:p>
          <a:p>
            <a:r>
              <a:rPr lang="fr-FR" sz="2100" b="1" dirty="0" smtClean="0">
                <a:latin typeface="+mn-lt"/>
              </a:rPr>
              <a:t>Evaluation menée par un </a:t>
            </a:r>
            <a:r>
              <a:rPr lang="fr-FR" sz="2100" b="1" u="sng" dirty="0" smtClean="0">
                <a:latin typeface="+mn-lt"/>
              </a:rPr>
              <a:t>organisme externe</a:t>
            </a:r>
            <a:r>
              <a:rPr lang="fr-FR" sz="2100" b="1" dirty="0" smtClean="0">
                <a:latin typeface="+mn-lt"/>
              </a:rPr>
              <a:t>, selon le référentiel validé par l’HAS</a:t>
            </a:r>
          </a:p>
          <a:p>
            <a:endParaRPr lang="fr-FR" sz="2100" b="1" dirty="0">
              <a:latin typeface="+mn-lt"/>
            </a:endParaRPr>
          </a:p>
          <a:p>
            <a:r>
              <a:rPr lang="fr-FR" sz="2100" b="1" dirty="0" smtClean="0">
                <a:latin typeface="+mn-lt"/>
              </a:rPr>
              <a:t>Devra être menée </a:t>
            </a:r>
            <a:r>
              <a:rPr lang="fr-FR" sz="2100" b="1" u="sng" dirty="0" smtClean="0">
                <a:latin typeface="+mn-lt"/>
              </a:rPr>
              <a:t>tous les 5 ans</a:t>
            </a:r>
          </a:p>
          <a:p>
            <a:endParaRPr lang="fr-FR" dirty="0">
              <a:latin typeface="+mn-lt"/>
            </a:endParaRPr>
          </a:p>
          <a:p>
            <a:endParaRPr lang="fr-FR" dirty="0" smtClean="0">
              <a:latin typeface="+mn-lt"/>
            </a:endParaRPr>
          </a:p>
          <a:p>
            <a:endParaRPr lang="fr-FR" dirty="0">
              <a:latin typeface="+mn-lt"/>
            </a:endParaRPr>
          </a:p>
          <a:p>
            <a:endParaRPr lang="fr-FR" dirty="0" smtClean="0">
              <a:latin typeface="+mn-lt"/>
            </a:endParaRPr>
          </a:p>
          <a:p>
            <a:endParaRPr lang="fr-FR" dirty="0">
              <a:latin typeface="+mn-lt"/>
            </a:endParaRPr>
          </a:p>
        </p:txBody>
      </p:sp>
    </p:spTree>
    <p:extLst>
      <p:ext uri="{BB962C8B-B14F-4D97-AF65-F5344CB8AC3E}">
        <p14:creationId xmlns:p14="http://schemas.microsoft.com/office/powerpoint/2010/main" val="2740829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0"/>
            <a:ext cx="7772400" cy="490066"/>
          </a:xfrm>
        </p:spPr>
        <p:txBody>
          <a:bodyPr>
            <a:normAutofit fontScale="90000"/>
          </a:bodyPr>
          <a:lstStyle/>
          <a:p>
            <a:r>
              <a:rPr lang="fr-FR" dirty="0" smtClean="0"/>
              <a:t>Ce qui change :</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0" y="116632"/>
            <a:ext cx="7178080" cy="6696744"/>
          </a:xfrm>
          <a:prstGeom prst="rect">
            <a:avLst/>
          </a:prstGeom>
        </p:spPr>
      </p:pic>
      <p:sp>
        <p:nvSpPr>
          <p:cNvPr id="5" name="Flèche gauche 4"/>
          <p:cNvSpPr/>
          <p:nvPr/>
        </p:nvSpPr>
        <p:spPr>
          <a:xfrm>
            <a:off x="7237476" y="6525344"/>
            <a:ext cx="648072" cy="28227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Flèche gauche 5"/>
          <p:cNvSpPr/>
          <p:nvPr/>
        </p:nvSpPr>
        <p:spPr>
          <a:xfrm>
            <a:off x="7376995" y="1295159"/>
            <a:ext cx="576064" cy="292601"/>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75806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9512" y="-11384"/>
            <a:ext cx="8964488" cy="6858000"/>
          </a:xfrm>
          <a:prstGeom prst="rect">
            <a:avLst/>
          </a:prstGeom>
        </p:spPr>
      </p:pic>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46641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274638"/>
            <a:ext cx="7772400" cy="562074"/>
          </a:xfrm>
        </p:spPr>
        <p:txBody>
          <a:bodyPr>
            <a:normAutofit fontScale="90000"/>
          </a:bodyPr>
          <a:lstStyle/>
          <a:p>
            <a:r>
              <a:rPr lang="fr-FR" dirty="0" err="1" smtClean="0"/>
              <a:t>Methodes</a:t>
            </a:r>
            <a:r>
              <a:rPr lang="fr-FR" dirty="0" smtClean="0"/>
              <a:t> d’EVALUATION</a:t>
            </a: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179512" y="908720"/>
            <a:ext cx="7535738" cy="5832648"/>
          </a:xfrm>
          <a:prstGeom prst="rect">
            <a:avLst/>
          </a:prstGeom>
        </p:spPr>
      </p:pic>
      <p:sp>
        <p:nvSpPr>
          <p:cNvPr id="5" name="Flèche gauche 4"/>
          <p:cNvSpPr/>
          <p:nvPr/>
        </p:nvSpPr>
        <p:spPr>
          <a:xfrm>
            <a:off x="7840577" y="6309320"/>
            <a:ext cx="64807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6" name="Flèche gauche 5"/>
          <p:cNvSpPr/>
          <p:nvPr/>
        </p:nvSpPr>
        <p:spPr>
          <a:xfrm>
            <a:off x="7826920" y="2132856"/>
            <a:ext cx="648072" cy="288032"/>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293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in pop">
  <a:themeElements>
    <a:clrScheme name="urbai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i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TM01859862[[fn=Pop urbain]]</Template>
  <TotalTime>9373</TotalTime>
  <Words>2285</Words>
  <Application>Microsoft Office PowerPoint</Application>
  <PresentationFormat>Affichage à l'écran (4:3)</PresentationFormat>
  <Paragraphs>237</Paragraphs>
  <Slides>38</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38</vt:i4>
      </vt:variant>
    </vt:vector>
  </HeadingPairs>
  <TitlesOfParts>
    <vt:vector size="47" baseType="lpstr">
      <vt:lpstr>Arial</vt:lpstr>
      <vt:lpstr>Calibri</vt:lpstr>
      <vt:lpstr>Georgia</vt:lpstr>
      <vt:lpstr>Symbol</vt:lpstr>
      <vt:lpstr>Times New Roman</vt:lpstr>
      <vt:lpstr>Wingdings</vt:lpstr>
      <vt:lpstr>Wingdings 2</vt:lpstr>
      <vt:lpstr>Wingdings 3</vt:lpstr>
      <vt:lpstr>urbain pop</vt:lpstr>
      <vt:lpstr>Présentation PowerPoint</vt:lpstr>
      <vt:lpstr>ORDRE DU JOUR</vt:lpstr>
      <vt:lpstr>i/ PROJETS INSTITUTIONNELS 2025</vt:lpstr>
      <vt:lpstr>2025 : preparation des echeances 2026</vt:lpstr>
      <vt:lpstr>PREPARATION EVALUATION HAS</vt:lpstr>
      <vt:lpstr>PREPARATION EVALUATION « HAS »</vt:lpstr>
      <vt:lpstr>Ce qui change :</vt:lpstr>
      <vt:lpstr>Présentation PowerPoint</vt:lpstr>
      <vt:lpstr>Methodes d’EVALUATION</vt:lpstr>
      <vt:lpstr>OBJECTIF 2025 : MENER UNE 1ERE AUTO-EVALUATION « HAS » </vt:lpstr>
      <vt:lpstr>Présentation PowerPoint</vt:lpstr>
      <vt:lpstr>Rappel : ENGAGEMENT DANS LA DEMARCHE HUMANITUDE</vt:lpstr>
      <vt:lpstr>RAPPEL : ENGAGEMENT DANS LA DEMARCHE HUMANITUDE</vt:lpstr>
      <vt:lpstr>DE LA FORMATION A LA LABELLISATION</vt:lpstr>
      <vt:lpstr>MODALITES PRATIQUES &amp; CALENDRIER</vt:lpstr>
      <vt:lpstr>rAPPELS</vt:lpstr>
      <vt:lpstr>Présentation PowerPoint</vt:lpstr>
      <vt:lpstr>Présentation PowerPoint</vt:lpstr>
      <vt:lpstr>Objectifs du label</vt:lpstr>
      <vt:lpstr>PARTICIPATION des habitants et des familles</vt:lpstr>
      <vt:lpstr>Projet finance par subvention de l’ARS PRESENTATION POWER POINT SYNTHETIQUE</vt:lpstr>
      <vt:lpstr>Présentation PowerPoint</vt:lpstr>
      <vt:lpstr>RAPPEL DEROULE PREVISIONNEL</vt:lpstr>
      <vt:lpstr>Projet architectural</vt:lpstr>
      <vt:lpstr>Projet architectural</vt:lpstr>
      <vt:lpstr>OBJECTIF : PLACES HEBERGEMENT TEMPORAIRE</vt:lpstr>
      <vt:lpstr>… ET LES ANIMAUX EN EHPAD?!</vt:lpstr>
      <vt:lpstr>… ET LES ANIMAUX EN EHPAD?!</vt:lpstr>
      <vt:lpstr>II/BILAN CVS 2024</vt:lpstr>
      <vt:lpstr>POINTS A RETENIR</vt:lpstr>
      <vt:lpstr>PROJETS, PERSPECTIVES, PRIORITES</vt:lpstr>
      <vt:lpstr>III/ ENQUETE SATISFACTION PRESTATION BLANCHISSERIE</vt:lpstr>
      <vt:lpstr>IV/ POINT REUNION PRE-CVS</vt:lpstr>
      <vt:lpstr>Présentation PowerPoint</vt:lpstr>
      <vt:lpstr>Présentation PowerPoint</vt:lpstr>
      <vt:lpstr>V/ POINT ANIMATIONS 1ER SEMESTRE 2025</vt:lpstr>
      <vt:lpstr>Vi/ questions diverses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direction</dc:creator>
  <cp:lastModifiedBy>SSIAD2</cp:lastModifiedBy>
  <cp:revision>642</cp:revision>
  <cp:lastPrinted>2018-01-18T15:39:06Z</cp:lastPrinted>
  <dcterms:created xsi:type="dcterms:W3CDTF">2009-02-26T14:43:10Z</dcterms:created>
  <dcterms:modified xsi:type="dcterms:W3CDTF">2025-05-07T09:38:46Z</dcterms:modified>
</cp:coreProperties>
</file>