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34"/>
  </p:notesMasterIdLst>
  <p:handoutMasterIdLst>
    <p:handoutMasterId r:id="rId35"/>
  </p:handoutMasterIdLst>
  <p:sldIdLst>
    <p:sldId id="256" r:id="rId2"/>
    <p:sldId id="306" r:id="rId3"/>
    <p:sldId id="702" r:id="rId4"/>
    <p:sldId id="436" r:id="rId5"/>
    <p:sldId id="679" r:id="rId6"/>
    <p:sldId id="680" r:id="rId7"/>
    <p:sldId id="681" r:id="rId8"/>
    <p:sldId id="682" r:id="rId9"/>
    <p:sldId id="691" r:id="rId10"/>
    <p:sldId id="683" r:id="rId11"/>
    <p:sldId id="684" r:id="rId12"/>
    <p:sldId id="685" r:id="rId13"/>
    <p:sldId id="686" r:id="rId14"/>
    <p:sldId id="690" r:id="rId15"/>
    <p:sldId id="687" r:id="rId16"/>
    <p:sldId id="688" r:id="rId17"/>
    <p:sldId id="689" r:id="rId18"/>
    <p:sldId id="692" r:id="rId19"/>
    <p:sldId id="530" r:id="rId20"/>
    <p:sldId id="693" r:id="rId21"/>
    <p:sldId id="694" r:id="rId22"/>
    <p:sldId id="695" r:id="rId23"/>
    <p:sldId id="598" r:id="rId24"/>
    <p:sldId id="696" r:id="rId25"/>
    <p:sldId id="697" r:id="rId26"/>
    <p:sldId id="698" r:id="rId27"/>
    <p:sldId id="699" r:id="rId28"/>
    <p:sldId id="453" r:id="rId29"/>
    <p:sldId id="634" r:id="rId30"/>
    <p:sldId id="700" r:id="rId31"/>
    <p:sldId id="701" r:id="rId32"/>
    <p:sldId id="292" r:id="rId33"/>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ecteur" initials="D" lastIdx="1" clrIdx="0">
    <p:extLst>
      <p:ext uri="{19B8F6BF-5375-455C-9EA6-DF929625EA0E}">
        <p15:presenceInfo xmlns:p15="http://schemas.microsoft.com/office/powerpoint/2012/main" userId="Direc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EF1558"/>
    <a:srgbClr val="FFCC99"/>
    <a:srgbClr val="FFCCFF"/>
    <a:srgbClr val="CCECFF"/>
    <a:srgbClr val="FFFF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2" autoAdjust="0"/>
    <p:restoredTop sz="89277" autoAdjust="0"/>
  </p:normalViewPr>
  <p:slideViewPr>
    <p:cSldViewPr>
      <p:cViewPr varScale="1">
        <p:scale>
          <a:sx n="103" d="100"/>
          <a:sy n="103" d="100"/>
        </p:scale>
        <p:origin x="16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D1983F-AF00-487C-8DDC-3DD280D14AEC}" type="datetimeFigureOut">
              <a:rPr lang="fr-FR"/>
              <a:pPr>
                <a:defRPr/>
              </a:pPr>
              <a:t>09/07/2026</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4DFA3C-6914-47EA-96E7-A127167A6F53}" type="slidenum">
              <a:rPr lang="fr-FR"/>
              <a:pPr>
                <a:defRPr/>
              </a:pPr>
              <a:t>‹N°›</a:t>
            </a:fld>
            <a:endParaRPr lang="fr-FR"/>
          </a:p>
        </p:txBody>
      </p:sp>
    </p:spTree>
    <p:extLst>
      <p:ext uri="{BB962C8B-B14F-4D97-AF65-F5344CB8AC3E}">
        <p14:creationId xmlns:p14="http://schemas.microsoft.com/office/powerpoint/2010/main" val="47784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9F1DD1-340A-414E-BF15-D8945F0B6634}" type="datetimeFigureOut">
              <a:rPr lang="fr-FR"/>
              <a:pPr>
                <a:defRPr/>
              </a:pPr>
              <a:t>09/07/2026</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14875"/>
            <a:ext cx="5435600"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F324167-BACA-44D0-970F-CC05C4B456CB}" type="slidenum">
              <a:rPr lang="fr-FR"/>
              <a:pPr>
                <a:defRPr/>
              </a:pPr>
              <a:t>‹N°›</a:t>
            </a:fld>
            <a:endParaRPr lang="fr-FR"/>
          </a:p>
        </p:txBody>
      </p:sp>
    </p:spTree>
    <p:extLst>
      <p:ext uri="{BB962C8B-B14F-4D97-AF65-F5344CB8AC3E}">
        <p14:creationId xmlns:p14="http://schemas.microsoft.com/office/powerpoint/2010/main" val="1618229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a:t>
            </a:fld>
            <a:endParaRPr lang="fr-FR"/>
          </a:p>
        </p:txBody>
      </p:sp>
    </p:spTree>
    <p:extLst>
      <p:ext uri="{BB962C8B-B14F-4D97-AF65-F5344CB8AC3E}">
        <p14:creationId xmlns:p14="http://schemas.microsoft.com/office/powerpoint/2010/main" val="300866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baseline="0" dirty="0" smtClean="0"/>
              <a:t>Un groupe de 5 professionnels rencontrées</a:t>
            </a:r>
          </a:p>
          <a:p>
            <a:pPr marL="171450" indent="-171450">
              <a:buFont typeface="Arial" panose="020B0604020202020204" pitchFamily="34" charset="0"/>
              <a:buChar char="•"/>
            </a:pPr>
            <a:r>
              <a:rPr lang="fr-FR" baseline="0" dirty="0" smtClean="0"/>
              <a:t>5 habitants rencontrés + 1 usager de l’accueil de jour; puis leur référente au sein de l’établissement (une AS ou une ASH)</a:t>
            </a:r>
          </a:p>
          <a:p>
            <a:pPr marL="171450" indent="-171450">
              <a:buFont typeface="Arial" panose="020B0604020202020204" pitchFamily="34" charset="0"/>
              <a:buChar char="•"/>
            </a:pPr>
            <a:r>
              <a:rPr lang="fr-FR" baseline="0" dirty="0" smtClean="0"/>
              <a:t>Gouvernance = direction, IDEC (dont SSIAD), IDE qualité</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11</a:t>
            </a:fld>
            <a:endParaRPr lang="fr-FR"/>
          </a:p>
        </p:txBody>
      </p:sp>
    </p:spTree>
    <p:extLst>
      <p:ext uri="{BB962C8B-B14F-4D97-AF65-F5344CB8AC3E}">
        <p14:creationId xmlns:p14="http://schemas.microsoft.com/office/powerpoint/2010/main" val="364267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19</a:t>
            </a:fld>
            <a:endParaRPr lang="fr-FR"/>
          </a:p>
        </p:txBody>
      </p:sp>
    </p:spTree>
    <p:extLst>
      <p:ext uri="{BB962C8B-B14F-4D97-AF65-F5344CB8AC3E}">
        <p14:creationId xmlns:p14="http://schemas.microsoft.com/office/powerpoint/2010/main" val="96367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Projet</a:t>
            </a:r>
            <a:r>
              <a:rPr lang="fr-FR" baseline="0" dirty="0" smtClean="0"/>
              <a:t> </a:t>
            </a:r>
            <a:r>
              <a:rPr lang="fr-FR" baseline="0" dirty="0" err="1" smtClean="0"/>
              <a:t>Humanitude</a:t>
            </a:r>
            <a:r>
              <a:rPr lang="fr-FR" baseline="0" dirty="0" smtClean="0"/>
              <a:t>/Bientraitance :  différents projets autour du15 juin, qui est la journée mondiale de sensibilisation à la maltraitance des personnes âgées. Notamment </a:t>
            </a:r>
            <a:endParaRPr lang="fr-FR" dirty="0" smtClean="0"/>
          </a:p>
          <a:p>
            <a:r>
              <a:rPr lang="fr-FR" baseline="0" dirty="0" smtClean="0"/>
              <a:t>projet « combinaison vieillissement »; </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22</a:t>
            </a:fld>
            <a:endParaRPr lang="fr-FR"/>
          </a:p>
        </p:txBody>
      </p:sp>
    </p:spTree>
    <p:extLst>
      <p:ext uri="{BB962C8B-B14F-4D97-AF65-F5344CB8AC3E}">
        <p14:creationId xmlns:p14="http://schemas.microsoft.com/office/powerpoint/2010/main" val="37446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23</a:t>
            </a:fld>
            <a:endParaRPr lang="fr-FR"/>
          </a:p>
        </p:txBody>
      </p:sp>
    </p:spTree>
    <p:extLst>
      <p:ext uri="{BB962C8B-B14F-4D97-AF65-F5344CB8AC3E}">
        <p14:creationId xmlns:p14="http://schemas.microsoft.com/office/powerpoint/2010/main" val="252493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28</a:t>
            </a:fld>
            <a:endParaRPr lang="fr-FR"/>
          </a:p>
        </p:txBody>
      </p:sp>
    </p:spTree>
    <p:extLst>
      <p:ext uri="{BB962C8B-B14F-4D97-AF65-F5344CB8AC3E}">
        <p14:creationId xmlns:p14="http://schemas.microsoft.com/office/powerpoint/2010/main" val="308377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29</a:t>
            </a:fld>
            <a:endParaRPr lang="fr-FR"/>
          </a:p>
        </p:txBody>
      </p:sp>
    </p:spTree>
    <p:extLst>
      <p:ext uri="{BB962C8B-B14F-4D97-AF65-F5344CB8AC3E}">
        <p14:creationId xmlns:p14="http://schemas.microsoft.com/office/powerpoint/2010/main" val="322160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fr-FR" smtClean="0"/>
              <a:t>Modifiez le style du titre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09808CF-DCCF-4E58-9457-FE38F42571DC}" type="datetimeFigureOut">
              <a:rPr lang="fr-FR" smtClean="0"/>
              <a:pPr>
                <a:defRPr/>
              </a:pPr>
              <a:t>09/07/2026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normAutofit/>
          </a:bodyPr>
          <a:lstStyle/>
          <a:p>
            <a:pPr>
              <a:defRPr/>
            </a:pPr>
            <a:fld id="{EB6CC875-09AD-4E73-AAC3-45DD7EB7C1EA}"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3DBBF334-1230-4866-84B3-FA268496B8BD}" type="datetimeFigureOut">
              <a:rPr lang="fr-FR" smtClean="0"/>
              <a:pPr>
                <a:defRPr/>
              </a:pPr>
              <a:t>09/07/2026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ABADA14-D8E9-49C4-A03E-3A662B3240B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DBFEDEE8-7093-4104-A5EA-21EDE6BA7D70}" type="datetimeFigureOut">
              <a:rPr lang="fr-FR" smtClean="0"/>
              <a:pPr>
                <a:defRPr/>
              </a:pPr>
              <a:t>09/07/2026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B1D6701-FD9F-4CF8-868F-CFE082E5092F}"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ableau 2"/>
          <p:cNvSpPr>
            <a:spLocks noGrp="1"/>
          </p:cNvSpPr>
          <p:nvPr>
            <p:ph type="tbl" idx="1"/>
          </p:nvPr>
        </p:nvSpPr>
        <p:spPr>
          <a:xfrm>
            <a:off x="457200" y="1600200"/>
            <a:ext cx="8229600" cy="4708525"/>
          </a:xfrm>
        </p:spPr>
        <p:txBody>
          <a:bodyPr/>
          <a:lstStyle/>
          <a:p>
            <a:pPr lvl="0"/>
            <a:endParaRPr lang="fr-FR" noProof="0"/>
          </a:p>
        </p:txBody>
      </p:sp>
      <p:sp>
        <p:nvSpPr>
          <p:cNvPr id="4" name="Espace réservé de la date 13"/>
          <p:cNvSpPr>
            <a:spLocks noGrp="1"/>
          </p:cNvSpPr>
          <p:nvPr>
            <p:ph type="dt" sz="half" idx="10"/>
          </p:nvPr>
        </p:nvSpPr>
        <p:spPr/>
        <p:txBody>
          <a:bodyPr/>
          <a:lstStyle>
            <a:lvl1pPr>
              <a:defRPr/>
            </a:lvl1pPr>
          </a:lstStyle>
          <a:p>
            <a:pPr>
              <a:defRPr/>
            </a:pPr>
            <a:fld id="{C06CB0EE-FEDA-4A80-B575-C513D90F3D59}" type="datetimeFigureOut">
              <a:rPr lang="fr-FR"/>
              <a:pPr>
                <a:defRPr/>
              </a:pPr>
              <a:t>09/07/2026</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6E138609-37DF-45F4-9F93-0F8D977530F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685800" y="1600201"/>
            <a:ext cx="7772400"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4B3DE60-579F-4232-9539-C14E7FFAE245}" type="datetimeFigureOut">
              <a:rPr lang="fr-FR" smtClean="0"/>
              <a:pPr>
                <a:defRPr/>
              </a:pPr>
              <a:t>09/07/2026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56B8B14-9287-4560-9001-64B816CF6D1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FF479D9-F508-45ED-AA49-5415ADB61E1C}" type="datetimeFigureOut">
              <a:rPr lang="fr-FR" smtClean="0"/>
              <a:pPr>
                <a:defRPr/>
              </a:pPr>
              <a:t>09/07/2026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9B9AFDB1-9C5B-4387-B54B-C8AD62F0EAB7}"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7867B0A2-B985-4E05-B9D1-63AA0EDD644A}" type="datetimeFigureOut">
              <a:rPr lang="fr-FR" smtClean="0"/>
              <a:pPr>
                <a:defRPr/>
              </a:pPr>
              <a:t>09/07/2026</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878319B6-00A7-47F1-95D6-83C40DCA1DC6}" type="slidenum">
              <a:rPr lang="fr-FR" smtClean="0"/>
              <a:pPr>
                <a:defRPr/>
              </a:pPr>
              <a:t>‹N°›</a:t>
            </a:fld>
            <a:endParaRPr lang="fr-FR"/>
          </a:p>
        </p:txBody>
      </p:sp>
      <p:sp>
        <p:nvSpPr>
          <p:cNvPr id="13" name="Content Placeholder 12"/>
          <p:cNvSpPr>
            <a:spLocks noGrp="1"/>
          </p:cNvSpPr>
          <p:nvPr>
            <p:ph sz="quarter" idx="13"/>
          </p:nvPr>
        </p:nvSpPr>
        <p:spPr>
          <a:xfrm>
            <a:off x="685800" y="1536192"/>
            <a:ext cx="3657600"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8DACCE50-2270-4A69-8C89-23324C60CF87}" type="datetimeFigureOut">
              <a:rPr lang="fr-FR" smtClean="0"/>
              <a:pPr>
                <a:defRPr/>
              </a:pPr>
              <a:t>09/07/2026</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E8D1806C-763E-451A-B755-98FB8BBE243C}" type="slidenum">
              <a:rPr lang="fr-FR" smtClean="0"/>
              <a:pPr>
                <a:defRPr/>
              </a:pPr>
              <a:t>‹N°›</a:t>
            </a:fld>
            <a:endParaRPr lang="fr-FR"/>
          </a:p>
        </p:txBody>
      </p:sp>
      <p:sp>
        <p:nvSpPr>
          <p:cNvPr id="15" name="Content Placeholder 14"/>
          <p:cNvSpPr>
            <a:spLocks noGrp="1"/>
          </p:cNvSpPr>
          <p:nvPr>
            <p:ph sz="quarter" idx="13"/>
          </p:nvPr>
        </p:nvSpPr>
        <p:spPr>
          <a:xfrm>
            <a:off x="685800" y="2209800"/>
            <a:ext cx="3657600" cy="3200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4D42438B-AE31-4536-AFDD-CB6F2C25D177}" type="datetimeFigureOut">
              <a:rPr lang="fr-FR" smtClean="0"/>
              <a:pPr>
                <a:defRPr/>
              </a:pPr>
              <a:t>09/07/2026</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1575E2AF-1D6D-4580-8906-CB0A570C9598}"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1095FD7B-A73D-411C-80AD-4E2EBF8F2A97}" type="datetimeFigureOut">
              <a:rPr lang="fr-FR" smtClean="0"/>
              <a:pPr>
                <a:defRPr/>
              </a:pPr>
              <a:t>09/07/2026</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D549A41-D41F-4174-9954-64BF13417AC8}"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smtClean="0"/>
              <a:t>Modifiez le style du titre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0766BF0-1D6B-40D3-86F6-CB28FCFFE49C}" type="datetimeFigureOut">
              <a:rPr lang="fr-FR" smtClean="0"/>
              <a:pPr>
                <a:defRPr/>
              </a:pPr>
              <a:t>09/07/2026</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67FD56A-5CE9-4CB2-A4E5-E16B5EDD010C}" type="slidenum">
              <a:rPr lang="fr-FR" smtClean="0"/>
              <a:pPr>
                <a:defRPr/>
              </a:pPr>
              <a:t>‹N°›</a:t>
            </a:fld>
            <a:endParaRPr lang="fr-FR"/>
          </a:p>
        </p:txBody>
      </p:sp>
      <p:sp>
        <p:nvSpPr>
          <p:cNvPr id="13" name="Content Placeholder 12"/>
          <p:cNvSpPr>
            <a:spLocks noGrp="1"/>
          </p:cNvSpPr>
          <p:nvPr>
            <p:ph sz="quarter" idx="13"/>
          </p:nvPr>
        </p:nvSpPr>
        <p:spPr>
          <a:xfrm>
            <a:off x="4572000" y="609600"/>
            <a:ext cx="3886200" cy="419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5C3D3CC8-9B0A-4619-99F9-D4798E047556}" type="datetimeFigureOut">
              <a:rPr lang="fr-FR" smtClean="0"/>
              <a:pPr>
                <a:defRPr/>
              </a:pPr>
              <a:t>09/07/2026</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A657DE9A-286E-4D38-BC8C-255B3991199D}" type="slidenum">
              <a:rPr lang="fr-FR" smtClean="0"/>
              <a:pPr>
                <a:defRPr/>
              </a:pPr>
              <a:t>‹N°›</a:t>
            </a:fld>
            <a:endParaRPr lang="fr-F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smtClean="0"/>
              <a:t>Modifiez le style du titre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68BEC2F5-2498-45BE-96E6-5247DC20C066}" type="datetimeFigureOut">
              <a:rPr lang="fr-FR" smtClean="0"/>
              <a:pPr>
                <a:defRPr/>
              </a:pPr>
              <a:t>09/07/2026</a:t>
            </a:fld>
            <a:endParaRPr lang="fr-F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fr-F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00476C31-F2BC-4CE8-A79D-4B95F4B8EB62}"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ous-titre 2"/>
          <p:cNvSpPr>
            <a:spLocks noGrp="1"/>
          </p:cNvSpPr>
          <p:nvPr>
            <p:ph type="subTitle" idx="1"/>
          </p:nvPr>
        </p:nvSpPr>
        <p:spPr>
          <a:xfrm>
            <a:off x="1403648" y="1196752"/>
            <a:ext cx="6400800" cy="3941763"/>
          </a:xfrm>
        </p:spPr>
        <p:txBody>
          <a:bodyPr>
            <a:normAutofit/>
          </a:bodyPr>
          <a:lstStyle/>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algn="ctr" eaLnBrk="1" hangingPunct="1"/>
            <a:r>
              <a:rPr lang="fr-FR" sz="3600" b="1" dirty="0" smtClean="0">
                <a:solidFill>
                  <a:schemeClr val="tx1">
                    <a:lumMod val="65000"/>
                    <a:lumOff val="35000"/>
                  </a:schemeClr>
                </a:solidFill>
                <a:latin typeface="Georgia" panose="02040502050405020303" pitchFamily="18" charset="0"/>
              </a:rPr>
              <a:t>Conseil de la Vie Sociale</a:t>
            </a:r>
          </a:p>
          <a:p>
            <a:pPr algn="ctr" eaLnBrk="1" hangingPunct="1"/>
            <a:r>
              <a:rPr lang="fr-FR" sz="2800" smtClean="0">
                <a:solidFill>
                  <a:schemeClr val="tx1">
                    <a:lumMod val="65000"/>
                    <a:lumOff val="35000"/>
                  </a:schemeClr>
                </a:solidFill>
                <a:latin typeface="Georgia" panose="02040502050405020303" pitchFamily="18" charset="0"/>
              </a:rPr>
              <a:t>28 mai 2026</a:t>
            </a:r>
            <a:endParaRPr lang="fr-FR" sz="2800" dirty="0" smtClean="0">
              <a:solidFill>
                <a:schemeClr val="tx1">
                  <a:lumMod val="65000"/>
                  <a:lumOff val="35000"/>
                </a:schemeClr>
              </a:solidFill>
              <a:latin typeface="Georgia" panose="02040502050405020303" pitchFamily="18" charset="0"/>
            </a:endParaRPr>
          </a:p>
        </p:txBody>
      </p:sp>
      <p:pic>
        <p:nvPicPr>
          <p:cNvPr id="2050" name="Picture 2" descr="X:\Commun\logo 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431" y="1268760"/>
            <a:ext cx="2270052"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CALENDRIER / DEROULEMENT</a:t>
            </a:r>
            <a:endParaRPr lang="fr-FR" dirty="0"/>
          </a:p>
        </p:txBody>
      </p:sp>
      <p:sp>
        <p:nvSpPr>
          <p:cNvPr id="5" name="Espace réservé du contenu 4"/>
          <p:cNvSpPr>
            <a:spLocks noGrp="1"/>
          </p:cNvSpPr>
          <p:nvPr>
            <p:ph idx="1"/>
          </p:nvPr>
        </p:nvSpPr>
        <p:spPr/>
        <p:txBody>
          <a:bodyPr/>
          <a:lstStyle/>
          <a:p>
            <a:endParaRPr lang="fr-FR" dirty="0" smtClean="0"/>
          </a:p>
          <a:p>
            <a:endParaRPr lang="fr-FR" dirty="0"/>
          </a:p>
        </p:txBody>
      </p:sp>
      <p:pic>
        <p:nvPicPr>
          <p:cNvPr id="6" name="Image 5"/>
          <p:cNvPicPr>
            <a:picLocks noChangeAspect="1"/>
          </p:cNvPicPr>
          <p:nvPr/>
        </p:nvPicPr>
        <p:blipFill>
          <a:blip r:embed="rId2"/>
          <a:stretch>
            <a:fillRect/>
          </a:stretch>
        </p:blipFill>
        <p:spPr>
          <a:xfrm>
            <a:off x="431540" y="1414440"/>
            <a:ext cx="8280920" cy="3000375"/>
          </a:xfrm>
          <a:prstGeom prst="rect">
            <a:avLst/>
          </a:prstGeom>
        </p:spPr>
      </p:pic>
      <p:sp>
        <p:nvSpPr>
          <p:cNvPr id="7" name="ZoneTexte 6"/>
          <p:cNvSpPr txBox="1"/>
          <p:nvPr/>
        </p:nvSpPr>
        <p:spPr>
          <a:xfrm>
            <a:off x="431540" y="4614568"/>
            <a:ext cx="8280920" cy="1569660"/>
          </a:xfrm>
          <a:prstGeom prst="rect">
            <a:avLst/>
          </a:prstGeom>
          <a:noFill/>
        </p:spPr>
        <p:txBody>
          <a:bodyPr wrap="square" rtlCol="0">
            <a:spAutoFit/>
          </a:bodyPr>
          <a:lstStyle/>
          <a:p>
            <a:r>
              <a:rPr lang="fr-FR" sz="2400" u="sng" dirty="0" smtClean="0">
                <a:latin typeface="+mn-lt"/>
              </a:rPr>
              <a:t>ATTENTION</a:t>
            </a:r>
            <a:r>
              <a:rPr lang="fr-FR" sz="2400" dirty="0" smtClean="0">
                <a:latin typeface="+mn-lt"/>
              </a:rPr>
              <a:t> : changement de date =&gt; le </a:t>
            </a:r>
            <a:r>
              <a:rPr lang="fr-FR" sz="2400" dirty="0" smtClean="0">
                <a:solidFill>
                  <a:srgbClr val="FF0000"/>
                </a:solidFill>
                <a:latin typeface="+mn-lt"/>
              </a:rPr>
              <a:t>lundi 2 mars</a:t>
            </a:r>
          </a:p>
          <a:p>
            <a:pPr algn="ctr"/>
            <a:r>
              <a:rPr lang="fr-FR" i="1" dirty="0" smtClean="0">
                <a:latin typeface="+mn-lt"/>
              </a:rPr>
              <a:t>Direction, IDEC, IDE qualité</a:t>
            </a:r>
          </a:p>
          <a:p>
            <a:endParaRPr lang="fr-FR" dirty="0" smtClean="0">
              <a:latin typeface="+mn-lt"/>
            </a:endParaRPr>
          </a:p>
          <a:p>
            <a:r>
              <a:rPr lang="fr-FR" dirty="0" smtClean="0">
                <a:latin typeface="+mn-lt"/>
              </a:rPr>
              <a:t>Le choix du prestataire s’est déroulé en collaboration avec les EHPAD de </a:t>
            </a:r>
            <a:r>
              <a:rPr lang="fr-FR" dirty="0" err="1" smtClean="0">
                <a:latin typeface="+mn-lt"/>
              </a:rPr>
              <a:t>Dangy</a:t>
            </a:r>
            <a:r>
              <a:rPr lang="fr-FR" dirty="0" smtClean="0">
                <a:latin typeface="+mn-lt"/>
              </a:rPr>
              <a:t>/</a:t>
            </a:r>
            <a:r>
              <a:rPr lang="fr-FR" dirty="0" err="1" smtClean="0">
                <a:latin typeface="+mn-lt"/>
              </a:rPr>
              <a:t>Canisy</a:t>
            </a:r>
            <a:r>
              <a:rPr lang="fr-FR" dirty="0" smtClean="0">
                <a:latin typeface="+mn-lt"/>
              </a:rPr>
              <a:t>/Percy</a:t>
            </a:r>
            <a:endParaRPr lang="fr-FR" dirty="0">
              <a:latin typeface="+mn-lt"/>
            </a:endParaRPr>
          </a:p>
        </p:txBody>
      </p:sp>
      <p:sp>
        <p:nvSpPr>
          <p:cNvPr id="8" name="ZoneTexte 7"/>
          <p:cNvSpPr txBox="1"/>
          <p:nvPr/>
        </p:nvSpPr>
        <p:spPr>
          <a:xfrm>
            <a:off x="4932040" y="2132856"/>
            <a:ext cx="2160240" cy="297324"/>
          </a:xfrm>
          <a:prstGeom prst="rect">
            <a:avLst/>
          </a:prstGeom>
          <a:solidFill>
            <a:schemeClr val="tx1"/>
          </a:solidFill>
        </p:spPr>
        <p:txBody>
          <a:bodyPr wrap="square" rtlCol="0">
            <a:spAutoFit/>
          </a:bodyPr>
          <a:lstStyle/>
          <a:p>
            <a:endParaRPr lang="fr-FR" dirty="0"/>
          </a:p>
        </p:txBody>
      </p:sp>
    </p:spTree>
    <p:extLst>
      <p:ext uri="{BB962C8B-B14F-4D97-AF65-F5344CB8AC3E}">
        <p14:creationId xmlns:p14="http://schemas.microsoft.com/office/powerpoint/2010/main" val="203349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323528" y="188640"/>
            <a:ext cx="8568952" cy="6264696"/>
          </a:xfrm>
          <a:prstGeom prst="rect">
            <a:avLst/>
          </a:prstGeom>
        </p:spPr>
      </p:pic>
      <p:sp>
        <p:nvSpPr>
          <p:cNvPr id="5" name="ZoneTexte 4"/>
          <p:cNvSpPr txBox="1"/>
          <p:nvPr/>
        </p:nvSpPr>
        <p:spPr>
          <a:xfrm>
            <a:off x="1691680" y="1112248"/>
            <a:ext cx="1656184" cy="369332"/>
          </a:xfrm>
          <a:prstGeom prst="rect">
            <a:avLst/>
          </a:prstGeom>
          <a:solidFill>
            <a:schemeClr val="tx1"/>
          </a:solidFill>
        </p:spPr>
        <p:txBody>
          <a:bodyPr wrap="square" rtlCol="0">
            <a:spAutoFit/>
          </a:bodyPr>
          <a:lstStyle/>
          <a:p>
            <a:endParaRPr lang="fr-FR" dirty="0"/>
          </a:p>
        </p:txBody>
      </p:sp>
      <p:sp>
        <p:nvSpPr>
          <p:cNvPr id="6" name="ZoneTexte 5"/>
          <p:cNvSpPr txBox="1"/>
          <p:nvPr/>
        </p:nvSpPr>
        <p:spPr>
          <a:xfrm>
            <a:off x="3851920" y="1112248"/>
            <a:ext cx="1262372" cy="228520"/>
          </a:xfrm>
          <a:prstGeom prst="rect">
            <a:avLst/>
          </a:prstGeom>
          <a:solidFill>
            <a:schemeClr val="tx1"/>
          </a:solidFill>
        </p:spPr>
        <p:txBody>
          <a:bodyPr wrap="square" rtlCol="0">
            <a:spAutoFit/>
          </a:bodyPr>
          <a:lstStyle/>
          <a:p>
            <a:endParaRPr lang="fr-FR" dirty="0"/>
          </a:p>
        </p:txBody>
      </p:sp>
      <p:sp>
        <p:nvSpPr>
          <p:cNvPr id="7" name="ZoneTexte 6"/>
          <p:cNvSpPr txBox="1"/>
          <p:nvPr/>
        </p:nvSpPr>
        <p:spPr>
          <a:xfrm>
            <a:off x="5796136" y="1080465"/>
            <a:ext cx="1440160" cy="369332"/>
          </a:xfrm>
          <a:prstGeom prst="rect">
            <a:avLst/>
          </a:prstGeom>
          <a:solidFill>
            <a:schemeClr val="tx1"/>
          </a:solidFill>
        </p:spPr>
        <p:txBody>
          <a:bodyPr wrap="square" rtlCol="0">
            <a:spAutoFit/>
          </a:bodyPr>
          <a:lstStyle/>
          <a:p>
            <a:endParaRPr lang="fr-FR" dirty="0"/>
          </a:p>
        </p:txBody>
      </p:sp>
    </p:spTree>
    <p:extLst>
      <p:ext uri="{BB962C8B-B14F-4D97-AF65-F5344CB8AC3E}">
        <p14:creationId xmlns:p14="http://schemas.microsoft.com/office/powerpoint/2010/main" val="384037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07504" y="116632"/>
            <a:ext cx="9646505" cy="6480720"/>
          </a:xfrm>
          <a:prstGeom prst="rect">
            <a:avLst/>
          </a:prstGeom>
        </p:spPr>
      </p:pic>
      <p:sp>
        <p:nvSpPr>
          <p:cNvPr id="5" name="ZoneTexte 4"/>
          <p:cNvSpPr txBox="1"/>
          <p:nvPr/>
        </p:nvSpPr>
        <p:spPr>
          <a:xfrm>
            <a:off x="1619672" y="548680"/>
            <a:ext cx="1944216" cy="157502"/>
          </a:xfrm>
          <a:prstGeom prst="rect">
            <a:avLst/>
          </a:prstGeom>
          <a:solidFill>
            <a:schemeClr val="tx1"/>
          </a:solidFill>
        </p:spPr>
        <p:txBody>
          <a:bodyPr wrap="square" rtlCol="0">
            <a:spAutoFit/>
          </a:bodyPr>
          <a:lstStyle/>
          <a:p>
            <a:endParaRPr lang="fr-FR" dirty="0"/>
          </a:p>
        </p:txBody>
      </p:sp>
      <p:sp>
        <p:nvSpPr>
          <p:cNvPr id="6" name="ZoneTexte 5"/>
          <p:cNvSpPr txBox="1"/>
          <p:nvPr/>
        </p:nvSpPr>
        <p:spPr>
          <a:xfrm>
            <a:off x="4174672" y="486511"/>
            <a:ext cx="1512168" cy="297324"/>
          </a:xfrm>
          <a:prstGeom prst="rect">
            <a:avLst/>
          </a:prstGeom>
          <a:solidFill>
            <a:schemeClr val="tx1"/>
          </a:solidFill>
        </p:spPr>
        <p:txBody>
          <a:bodyPr wrap="square" rtlCol="0">
            <a:spAutoFit/>
          </a:bodyPr>
          <a:lstStyle/>
          <a:p>
            <a:endParaRPr lang="fr-FR" dirty="0"/>
          </a:p>
        </p:txBody>
      </p:sp>
      <p:sp>
        <p:nvSpPr>
          <p:cNvPr id="7" name="ZoneTexte 6"/>
          <p:cNvSpPr txBox="1"/>
          <p:nvPr/>
        </p:nvSpPr>
        <p:spPr>
          <a:xfrm>
            <a:off x="6297624" y="486510"/>
            <a:ext cx="1514736" cy="246835"/>
          </a:xfrm>
          <a:prstGeom prst="rect">
            <a:avLst/>
          </a:prstGeom>
          <a:solidFill>
            <a:schemeClr val="tx1"/>
          </a:solidFill>
        </p:spPr>
        <p:txBody>
          <a:bodyPr wrap="square" rtlCol="0">
            <a:spAutoFit/>
          </a:bodyPr>
          <a:lstStyle/>
          <a:p>
            <a:endParaRPr lang="fr-FR" dirty="0"/>
          </a:p>
        </p:txBody>
      </p:sp>
    </p:spTree>
    <p:extLst>
      <p:ext uri="{BB962C8B-B14F-4D97-AF65-F5344CB8AC3E}">
        <p14:creationId xmlns:p14="http://schemas.microsoft.com/office/powerpoint/2010/main" val="3727030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804" y="-171400"/>
            <a:ext cx="7772400" cy="1143000"/>
          </a:xfrm>
        </p:spPr>
        <p:txBody>
          <a:bodyPr/>
          <a:lstStyle/>
          <a:p>
            <a:r>
              <a:rPr lang="fr-FR" dirty="0" smtClean="0"/>
              <a:t>PREMIERS RETOURS… </a:t>
            </a:r>
            <a:endParaRPr lang="fr-FR" dirty="0"/>
          </a:p>
        </p:txBody>
      </p:sp>
      <p:sp>
        <p:nvSpPr>
          <p:cNvPr id="3" name="Espace réservé du contenu 2"/>
          <p:cNvSpPr>
            <a:spLocks noGrp="1"/>
          </p:cNvSpPr>
          <p:nvPr>
            <p:ph idx="1"/>
          </p:nvPr>
        </p:nvSpPr>
        <p:spPr>
          <a:xfrm>
            <a:off x="107504" y="764704"/>
            <a:ext cx="8928992" cy="6048672"/>
          </a:xfrm>
        </p:spPr>
        <p:txBody>
          <a:bodyPr>
            <a:noAutofit/>
          </a:bodyPr>
          <a:lstStyle/>
          <a:p>
            <a:r>
              <a:rPr lang="fr-FR" sz="1800" dirty="0" smtClean="0"/>
              <a:t>… très </a:t>
            </a:r>
            <a:r>
              <a:rPr lang="fr-FR" sz="1800" dirty="0" smtClean="0">
                <a:solidFill>
                  <a:srgbClr val="00B050"/>
                </a:solidFill>
              </a:rPr>
              <a:t>POSITIFS </a:t>
            </a:r>
            <a:r>
              <a:rPr lang="fr-FR" sz="1800" dirty="0" smtClean="0"/>
              <a:t>!</a:t>
            </a:r>
          </a:p>
          <a:p>
            <a:r>
              <a:rPr lang="fr-FR" sz="1800" dirty="0" smtClean="0"/>
              <a:t>Extraits du pré-rapport : </a:t>
            </a:r>
          </a:p>
          <a:p>
            <a:pPr marL="68580" indent="0">
              <a:buNone/>
            </a:pPr>
            <a:r>
              <a:rPr lang="fr-FR" sz="1800" i="1" dirty="0"/>
              <a:t>Il aura été particulièrement intéressant d’aisément percevoir une culture commune autour de l’</a:t>
            </a:r>
            <a:r>
              <a:rPr lang="fr-FR" sz="1800" i="1" dirty="0" err="1"/>
              <a:t>Humanitude</a:t>
            </a:r>
            <a:r>
              <a:rPr lang="fr-FR" sz="1800" i="1" dirty="0"/>
              <a:t> et des prises en soins développées au sein de La Clairière des Bernardins. L’altérité, la personnalisation, la bientraitance auront régulièrement marqué les propos de professionnels auprès desquels nous aurons pu évoluer collégialement et individuellement. Ils précisaient pour certains une pleine compréhension du concept de l’approche holistique et de sa déclinaison opérationnelle leur permettant de prodiguer le bon niveau de soins ou plus simplement de bien faire en </a:t>
            </a:r>
            <a:r>
              <a:rPr lang="fr-FR" sz="1800" i="1" dirty="0" smtClean="0"/>
              <a:t>recherchant </a:t>
            </a:r>
            <a:r>
              <a:rPr lang="fr-FR" sz="1800" i="1" dirty="0"/>
              <a:t>une adaptation continue</a:t>
            </a:r>
            <a:r>
              <a:rPr lang="fr-FR" sz="1800" i="1" dirty="0" smtClean="0"/>
              <a:t>.</a:t>
            </a:r>
          </a:p>
          <a:p>
            <a:pPr marL="68580" indent="0">
              <a:buNone/>
            </a:pPr>
            <a:r>
              <a:rPr lang="fr-FR" sz="1800" i="1" dirty="0"/>
              <a:t>(…) </a:t>
            </a:r>
            <a:r>
              <a:rPr lang="fr-FR" sz="1800" i="1" dirty="0" smtClean="0"/>
              <a:t>Il existe </a:t>
            </a:r>
            <a:r>
              <a:rPr lang="fr-FR" sz="1800" i="1" dirty="0"/>
              <a:t>une conscience, chez des professionnels, de participer à quelque chose d’important et la stabilité de l’équipe est en possiblement l’expression. Il est rare de pouvoir mesurer qu’une organisation dépasse dans sa force la somme des individualités qui la composent et c’est en substance ce que nous avons pu pleinement ressentir au sein de l’EHPAD de La Clairière des Bernardins</a:t>
            </a:r>
            <a:r>
              <a:rPr lang="fr-FR" sz="1800" i="1" dirty="0" smtClean="0"/>
              <a:t>.</a:t>
            </a:r>
          </a:p>
          <a:p>
            <a:pPr marL="68580" indent="0">
              <a:buNone/>
            </a:pPr>
            <a:r>
              <a:rPr lang="fr-FR" sz="1800" i="1" dirty="0"/>
              <a:t>(…) </a:t>
            </a:r>
            <a:r>
              <a:rPr lang="fr-FR" sz="1800" i="1" dirty="0" smtClean="0"/>
              <a:t>Enfin</a:t>
            </a:r>
            <a:r>
              <a:rPr lang="fr-FR" sz="1800" i="1" dirty="0"/>
              <a:t>, nous aurons été favorablement accueillis au sein d’un établissement au milieu duquel il semble facile d’évoluer tant les résidents auront été positifs lors de nos échanges et il </a:t>
            </a:r>
            <a:r>
              <a:rPr lang="fr-FR" sz="1800" i="1" dirty="0" smtClean="0"/>
              <a:t>aura été </a:t>
            </a:r>
            <a:r>
              <a:rPr lang="fr-FR" sz="1800" i="1" dirty="0"/>
              <a:t>remarquable d’entendre l’un d’entre eux paraphraser l’un des cinq principes de l’</a:t>
            </a:r>
            <a:r>
              <a:rPr lang="fr-FR" sz="1800" i="1" dirty="0" err="1"/>
              <a:t>Humanitude</a:t>
            </a:r>
            <a:r>
              <a:rPr lang="fr-FR" sz="1800" i="1" dirty="0"/>
              <a:t> : « L’EHPAD de La Clairière des Bernardins est un lieu de vie et d’envies ». Il nous aura été loisible de le constater.</a:t>
            </a:r>
          </a:p>
        </p:txBody>
      </p:sp>
    </p:spTree>
    <p:extLst>
      <p:ext uri="{BB962C8B-B14F-4D97-AF65-F5344CB8AC3E}">
        <p14:creationId xmlns:p14="http://schemas.microsoft.com/office/powerpoint/2010/main" val="161163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CRITERES IMPERATIFS</a:t>
            </a:r>
            <a:endParaRPr lang="fr-FR" dirty="0"/>
          </a:p>
        </p:txBody>
      </p:sp>
      <p:pic>
        <p:nvPicPr>
          <p:cNvPr id="4" name="Espace réservé du contenu 3"/>
          <p:cNvPicPr>
            <a:picLocks noGrp="1" noChangeAspect="1"/>
          </p:cNvPicPr>
          <p:nvPr>
            <p:ph idx="1"/>
          </p:nvPr>
        </p:nvPicPr>
        <p:blipFill>
          <a:blip r:embed="rId2"/>
          <a:stretch>
            <a:fillRect/>
          </a:stretch>
        </p:blipFill>
        <p:spPr>
          <a:xfrm>
            <a:off x="827584" y="1196752"/>
            <a:ext cx="7128792" cy="5112568"/>
          </a:xfrm>
          <a:prstGeom prst="rect">
            <a:avLst/>
          </a:prstGeom>
        </p:spPr>
      </p:pic>
    </p:spTree>
    <p:extLst>
      <p:ext uri="{BB962C8B-B14F-4D97-AF65-F5344CB8AC3E}">
        <p14:creationId xmlns:p14="http://schemas.microsoft.com/office/powerpoint/2010/main" val="315788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resultats</a:t>
            </a:r>
            <a:endParaRPr lang="fr-FR" dirty="0"/>
          </a:p>
        </p:txBody>
      </p:sp>
      <p:pic>
        <p:nvPicPr>
          <p:cNvPr id="4" name="Espace réservé du contenu 3"/>
          <p:cNvPicPr>
            <a:picLocks noGrp="1" noChangeAspect="1"/>
          </p:cNvPicPr>
          <p:nvPr>
            <p:ph idx="1"/>
          </p:nvPr>
        </p:nvPicPr>
        <p:blipFill>
          <a:blip r:embed="rId2"/>
          <a:stretch>
            <a:fillRect/>
          </a:stretch>
        </p:blipFill>
        <p:spPr>
          <a:xfrm>
            <a:off x="107504" y="1196752"/>
            <a:ext cx="8643070" cy="4608512"/>
          </a:xfrm>
          <a:prstGeom prst="rect">
            <a:avLst/>
          </a:prstGeom>
        </p:spPr>
      </p:pic>
    </p:spTree>
    <p:extLst>
      <p:ext uri="{BB962C8B-B14F-4D97-AF65-F5344CB8AC3E}">
        <p14:creationId xmlns:p14="http://schemas.microsoft.com/office/powerpoint/2010/main" val="3693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187624" y="1417638"/>
            <a:ext cx="6408712" cy="3523529"/>
          </a:xfrm>
          <a:prstGeom prst="rect">
            <a:avLst/>
          </a:prstGeom>
        </p:spPr>
      </p:pic>
    </p:spTree>
    <p:extLst>
      <p:ext uri="{BB962C8B-B14F-4D97-AF65-F5344CB8AC3E}">
        <p14:creationId xmlns:p14="http://schemas.microsoft.com/office/powerpoint/2010/main" val="34477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99592" y="1340768"/>
            <a:ext cx="7056784" cy="3960440"/>
          </a:xfrm>
          <a:prstGeom prst="rect">
            <a:avLst/>
          </a:prstGeom>
        </p:spPr>
      </p:pic>
    </p:spTree>
    <p:extLst>
      <p:ext uri="{BB962C8B-B14F-4D97-AF65-F5344CB8AC3E}">
        <p14:creationId xmlns:p14="http://schemas.microsoft.com/office/powerpoint/2010/main" val="275660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Synthese</a:t>
            </a:r>
            <a:r>
              <a:rPr lang="fr-FR" dirty="0" smtClean="0"/>
              <a:t> des </a:t>
            </a:r>
            <a:r>
              <a:rPr lang="fr-FR" dirty="0" err="1" smtClean="0"/>
              <a:t>resultats</a:t>
            </a:r>
            <a:endParaRPr lang="fr-FR" dirty="0"/>
          </a:p>
        </p:txBody>
      </p:sp>
      <p:sp>
        <p:nvSpPr>
          <p:cNvPr id="3" name="Espace réservé du contenu 2"/>
          <p:cNvSpPr>
            <a:spLocks noGrp="1"/>
          </p:cNvSpPr>
          <p:nvPr>
            <p:ph idx="1"/>
          </p:nvPr>
        </p:nvSpPr>
        <p:spPr>
          <a:xfrm>
            <a:off x="685800" y="1600200"/>
            <a:ext cx="7772400" cy="4637111"/>
          </a:xfrm>
        </p:spPr>
        <p:txBody>
          <a:bodyPr/>
          <a:lstStyle/>
          <a:p>
            <a:r>
              <a:rPr lang="fr-FR" dirty="0" smtClean="0"/>
              <a:t>C’est une </a:t>
            </a:r>
            <a:r>
              <a:rPr lang="fr-FR" b="1" dirty="0" smtClean="0"/>
              <a:t>évaluation extrêmement positive </a:t>
            </a:r>
            <a:r>
              <a:rPr lang="fr-FR" dirty="0" smtClean="0"/>
              <a:t>et les équipes peuvent très fières du travail accompli</a:t>
            </a:r>
          </a:p>
          <a:p>
            <a:r>
              <a:rPr lang="fr-FR" dirty="0" smtClean="0"/>
              <a:t>Le principal </a:t>
            </a:r>
            <a:r>
              <a:rPr lang="fr-FR" b="1" dirty="0" smtClean="0"/>
              <a:t>axe d’amélioration</a:t>
            </a:r>
            <a:r>
              <a:rPr lang="fr-FR" dirty="0" smtClean="0"/>
              <a:t> est la </a:t>
            </a:r>
            <a:r>
              <a:rPr lang="fr-FR" b="1" dirty="0" smtClean="0"/>
              <a:t>formalisation et l’appropriation des projets d’accompagnement personnalisés (PAP)</a:t>
            </a:r>
            <a:r>
              <a:rPr lang="fr-FR" dirty="0" smtClean="0"/>
              <a:t>, qui, pour paraphraser une évaluatrice lors d’un échange en fin de mission, « ne rendent pas justice aujourd’hui au travail accompli sur le terrain » : </a:t>
            </a:r>
          </a:p>
          <a:p>
            <a:pPr algn="ctr">
              <a:buFont typeface="Arial" panose="020B0604020202020204" pitchFamily="34" charset="0"/>
              <a:buChar char="•"/>
            </a:pPr>
            <a:r>
              <a:rPr lang="fr-FR" dirty="0" smtClean="0"/>
              <a:t>PAP existants, mais peu connus (habitants comme professionnels)</a:t>
            </a:r>
          </a:p>
          <a:p>
            <a:pPr algn="ctr">
              <a:buFont typeface="Arial" panose="020B0604020202020204" pitchFamily="34" charset="0"/>
              <a:buChar char="•"/>
            </a:pPr>
            <a:r>
              <a:rPr lang="fr-FR" dirty="0" smtClean="0"/>
              <a:t>Procédure complexe et peu claire</a:t>
            </a:r>
          </a:p>
          <a:p>
            <a:pPr algn="ctr">
              <a:buFont typeface="Arial" panose="020B0604020202020204" pitchFamily="34" charset="0"/>
              <a:buChar char="•"/>
            </a:pPr>
            <a:r>
              <a:rPr lang="fr-FR" dirty="0" smtClean="0"/>
              <a:t>Mélange entre habitudes de vie et objectifs</a:t>
            </a:r>
            <a:endParaRPr lang="fr-FR" dirty="0"/>
          </a:p>
        </p:txBody>
      </p:sp>
    </p:spTree>
    <p:extLst>
      <p:ext uri="{BB962C8B-B14F-4D97-AF65-F5344CB8AC3E}">
        <p14:creationId xmlns:p14="http://schemas.microsoft.com/office/powerpoint/2010/main" val="17843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08510" y="1620972"/>
            <a:ext cx="4389943" cy="1952044"/>
          </a:xfrm>
        </p:spPr>
        <p:txBody>
          <a:bodyPr>
            <a:normAutofit/>
          </a:bodyPr>
          <a:lstStyle/>
          <a:p>
            <a:r>
              <a:rPr lang="fr-FR" b="1" dirty="0" smtClean="0"/>
              <a:t>II/ PRINCIPAUX PROJETS 2026</a:t>
            </a:r>
            <a:endParaRPr lang="fr-FR" b="1" dirty="0"/>
          </a:p>
        </p:txBody>
      </p:sp>
      <p:sp>
        <p:nvSpPr>
          <p:cNvPr id="3" name="Sous-titre 2"/>
          <p:cNvSpPr>
            <a:spLocks noGrp="1"/>
          </p:cNvSpPr>
          <p:nvPr>
            <p:ph type="subTitle" idx="1"/>
          </p:nvPr>
        </p:nvSpPr>
        <p:spPr>
          <a:xfrm>
            <a:off x="4608510" y="4293096"/>
            <a:ext cx="3886200" cy="714659"/>
          </a:xfrm>
        </p:spPr>
        <p:txBody>
          <a:bodyPr/>
          <a:lstStyle/>
          <a:p>
            <a:endParaRPr lang="fr-FR" i="1" dirty="0"/>
          </a:p>
        </p:txBody>
      </p:sp>
    </p:spTree>
    <p:extLst>
      <p:ext uri="{BB962C8B-B14F-4D97-AF65-F5344CB8AC3E}">
        <p14:creationId xmlns:p14="http://schemas.microsoft.com/office/powerpoint/2010/main" val="627684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568" y="-99392"/>
            <a:ext cx="7772400" cy="1143000"/>
          </a:xfrm>
        </p:spPr>
        <p:txBody>
          <a:bodyPr>
            <a:normAutofit/>
          </a:bodyPr>
          <a:lstStyle/>
          <a:p>
            <a:pPr algn="ctr"/>
            <a:r>
              <a:rPr lang="fr-FR" sz="4800" dirty="0" smtClean="0">
                <a:effectLst>
                  <a:outerShdw blurRad="38100" dist="38100" dir="2700000" algn="tl">
                    <a:srgbClr val="000000">
                      <a:alpha val="43137"/>
                    </a:srgbClr>
                  </a:outerShdw>
                </a:effectLst>
              </a:rPr>
              <a:t>ORDRE DU JOUR</a:t>
            </a:r>
            <a:endParaRPr lang="fr-FR" sz="4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7504" y="908720"/>
            <a:ext cx="9036496" cy="5949280"/>
          </a:xfrm>
        </p:spPr>
        <p:txBody>
          <a:bodyPr>
            <a:noAutofit/>
          </a:bodyPr>
          <a:lstStyle/>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1.	</a:t>
            </a:r>
            <a:r>
              <a:rPr lang="fr-FR" sz="2800" dirty="0" smtClean="0">
                <a:latin typeface="Georgia" panose="02040502050405020303" pitchFamily="18" charset="0"/>
                <a:ea typeface="Calibri" panose="020F0502020204030204" pitchFamily="34" charset="0"/>
                <a:cs typeface="Times New Roman" panose="02020603050405020304" pitchFamily="18" charset="0"/>
              </a:rPr>
              <a:t>Présentation des premiers retours de l’évaluation qualité HAS</a:t>
            </a:r>
          </a:p>
          <a:p>
            <a:pPr marL="45720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2</a:t>
            </a:r>
            <a:r>
              <a:rPr lang="fr-FR" sz="2800" dirty="0">
                <a:latin typeface="Georgia" panose="02040502050405020303" pitchFamily="18" charset="0"/>
                <a:ea typeface="Calibri" panose="020F0502020204030204" pitchFamily="34" charset="0"/>
                <a:cs typeface="Times New Roman" panose="02020603050405020304" pitchFamily="18" charset="0"/>
              </a:rPr>
              <a:t>.	</a:t>
            </a:r>
            <a:r>
              <a:rPr lang="fr-FR" sz="2800" dirty="0" smtClean="0">
                <a:latin typeface="Georgia" panose="02040502050405020303" pitchFamily="18" charset="0"/>
                <a:ea typeface="Calibri" panose="020F0502020204030204" pitchFamily="34" charset="0"/>
                <a:cs typeface="Times New Roman" panose="02020603050405020304" pitchFamily="18" charset="0"/>
              </a:rPr>
              <a:t>Principaux projets 2026</a:t>
            </a:r>
            <a:endParaRPr lang="fr-FR" sz="28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3.	</a:t>
            </a:r>
            <a:r>
              <a:rPr lang="fr-FR" sz="2800" dirty="0" smtClean="0">
                <a:latin typeface="Georgia" panose="02040502050405020303" pitchFamily="18" charset="0"/>
                <a:ea typeface="Calibri" panose="020F0502020204030204" pitchFamily="34" charset="0"/>
                <a:cs typeface="Times New Roman" panose="02020603050405020304" pitchFamily="18" charset="0"/>
              </a:rPr>
              <a:t>Information sur le projet de restructuration/reconstruction</a:t>
            </a:r>
            <a:endParaRPr lang="fr-FR" sz="28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4.	</a:t>
            </a:r>
            <a:r>
              <a:rPr lang="fr-FR" sz="2800" dirty="0" smtClean="0">
                <a:latin typeface="Georgia" panose="02040502050405020303" pitchFamily="18" charset="0"/>
                <a:ea typeface="Calibri" panose="020F0502020204030204" pitchFamily="34" charset="0"/>
                <a:cs typeface="Times New Roman" panose="02020603050405020304" pitchFamily="18" charset="0"/>
              </a:rPr>
              <a:t>Retours des habitants dans le cadre de la réunion de préparation pré-CVS</a:t>
            </a:r>
          </a:p>
          <a:p>
            <a:pPr marL="0" indent="0" algn="ctr">
              <a:buNone/>
            </a:pPr>
            <a:r>
              <a:rPr lang="fr-FR" sz="2800" dirty="0" smtClean="0">
                <a:solidFill>
                  <a:srgbClr val="00B050"/>
                </a:solidFill>
                <a:latin typeface="Georgia" panose="02040502050405020303" pitchFamily="18" charset="0"/>
                <a:ea typeface="Calibri" panose="020F0502020204030204" pitchFamily="34" charset="0"/>
                <a:cs typeface="Times New Roman" panose="02020603050405020304" pitchFamily="18" charset="0"/>
              </a:rPr>
              <a:t>=&gt; REUNION ANNULEE (alerte orange canicule)</a:t>
            </a: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5</a:t>
            </a:r>
            <a:r>
              <a:rPr lang="fr-FR" sz="2800" dirty="0" smtClean="0">
                <a:latin typeface="Georgia" panose="02040502050405020303" pitchFamily="18" charset="0"/>
                <a:ea typeface="Calibri" panose="020F0502020204030204" pitchFamily="34" charset="0"/>
                <a:cs typeface="Times New Roman" panose="02020603050405020304" pitchFamily="18" charset="0"/>
              </a:rPr>
              <a:t>.</a:t>
            </a:r>
            <a:r>
              <a:rPr lang="fr-FR" sz="2800" dirty="0">
                <a:latin typeface="Georgia" panose="02040502050405020303" pitchFamily="18" charset="0"/>
                <a:ea typeface="Calibri" panose="020F0502020204030204" pitchFamily="34" charset="0"/>
                <a:cs typeface="Times New Roman" panose="02020603050405020304" pitchFamily="18" charset="0"/>
              </a:rPr>
              <a:t>	Point animation/vie sociale par V. FOUCHARD, coordinatrice animation</a:t>
            </a: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6</a:t>
            </a:r>
            <a:r>
              <a:rPr lang="fr-FR" sz="2800" dirty="0" smtClean="0">
                <a:latin typeface="Georgia" panose="02040502050405020303" pitchFamily="18" charset="0"/>
                <a:ea typeface="Calibri" panose="020F0502020204030204" pitchFamily="34" charset="0"/>
                <a:cs typeface="Times New Roman" panose="02020603050405020304" pitchFamily="18" charset="0"/>
              </a:rPr>
              <a:t>. Questions </a:t>
            </a:r>
            <a:r>
              <a:rPr lang="fr-FR" sz="2800" dirty="0">
                <a:latin typeface="Georgia" panose="02040502050405020303" pitchFamily="18" charset="0"/>
                <a:ea typeface="Calibri" panose="020F0502020204030204" pitchFamily="34" charset="0"/>
                <a:cs typeface="Times New Roman" panose="02020603050405020304" pitchFamily="18" charset="0"/>
              </a:rPr>
              <a:t>diverses</a:t>
            </a:r>
          </a:p>
          <a:p>
            <a:pPr marL="457200" indent="-457200">
              <a:buFont typeface="Wingdings" panose="05000000000000000000" pitchFamily="2" charset="2"/>
              <a:buChar char="q"/>
            </a:pPr>
            <a:endParaRPr lang="fr-FR" sz="2800" dirty="0">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711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8876"/>
            <a:ext cx="7772400" cy="1143000"/>
          </a:xfrm>
        </p:spPr>
        <p:txBody>
          <a:bodyPr/>
          <a:lstStyle/>
          <a:p>
            <a:r>
              <a:rPr lang="fr-FR" dirty="0" smtClean="0"/>
              <a:t>2026 : projets/</a:t>
            </a:r>
            <a:r>
              <a:rPr lang="fr-FR" dirty="0" err="1" smtClean="0"/>
              <a:t>echeances</a:t>
            </a:r>
            <a:endParaRPr lang="fr-FR" dirty="0"/>
          </a:p>
        </p:txBody>
      </p:sp>
      <p:sp>
        <p:nvSpPr>
          <p:cNvPr id="3" name="Espace réservé du contenu 2"/>
          <p:cNvSpPr>
            <a:spLocks noGrp="1"/>
          </p:cNvSpPr>
          <p:nvPr>
            <p:ph idx="1"/>
          </p:nvPr>
        </p:nvSpPr>
        <p:spPr>
          <a:xfrm>
            <a:off x="323528" y="1052736"/>
            <a:ext cx="8424936" cy="5040560"/>
          </a:xfrm>
        </p:spPr>
        <p:txBody>
          <a:bodyPr>
            <a:normAutofit/>
          </a:bodyPr>
          <a:lstStyle/>
          <a:p>
            <a:r>
              <a:rPr lang="fr-FR" dirty="0" smtClean="0"/>
              <a:t>Le </a:t>
            </a:r>
            <a:r>
              <a:rPr lang="fr-FR" dirty="0" smtClean="0">
                <a:solidFill>
                  <a:srgbClr val="00B050"/>
                </a:solidFill>
              </a:rPr>
              <a:t>fil rouge : projet de restructuration/reconstruction </a:t>
            </a:r>
            <a:r>
              <a:rPr lang="fr-FR" dirty="0" smtClean="0"/>
              <a:t>(</a:t>
            </a:r>
            <a:r>
              <a:rPr lang="fr-FR" dirty="0" err="1" smtClean="0"/>
              <a:t>cf</a:t>
            </a:r>
            <a:r>
              <a:rPr lang="fr-FR" dirty="0" smtClean="0"/>
              <a:t> point suivant présentation)</a:t>
            </a:r>
          </a:p>
          <a:p>
            <a:r>
              <a:rPr lang="fr-FR" dirty="0" smtClean="0"/>
              <a:t>Mars 2026 : </a:t>
            </a:r>
            <a:r>
              <a:rPr lang="fr-FR" u="sng" dirty="0" smtClean="0"/>
              <a:t>évaluation HAS</a:t>
            </a:r>
          </a:p>
          <a:p>
            <a:r>
              <a:rPr lang="fr-FR" dirty="0" smtClean="0"/>
              <a:t>Avril 2026 : </a:t>
            </a:r>
            <a:r>
              <a:rPr lang="fr-FR" u="sng" dirty="0" smtClean="0"/>
              <a:t>coupes AGGIR et PATHOS</a:t>
            </a:r>
          </a:p>
          <a:p>
            <a:pPr marL="68580" indent="0">
              <a:buNone/>
            </a:pPr>
            <a:r>
              <a:rPr lang="fr-FR" dirty="0"/>
              <a:t>Pour fonctionner, notre EHPAD reçoit des financements de l'État (Assurance Maladie) et du Conseil Départemental. </a:t>
            </a:r>
            <a:endParaRPr lang="fr-FR" dirty="0" smtClean="0"/>
          </a:p>
          <a:p>
            <a:pPr marL="68580" indent="0">
              <a:buNone/>
            </a:pPr>
            <a:r>
              <a:rPr lang="fr-FR" dirty="0" smtClean="0"/>
              <a:t>Ces </a:t>
            </a:r>
            <a:r>
              <a:rPr lang="fr-FR" dirty="0"/>
              <a:t>budgets ne sont pas fixes : ils dépendent directement du profil des résidents que nous accueillons</a:t>
            </a:r>
            <a:r>
              <a:rPr lang="fr-FR" dirty="0" smtClean="0"/>
              <a:t>.</a:t>
            </a:r>
          </a:p>
          <a:p>
            <a:pPr marL="68580" indent="0">
              <a:buNone/>
            </a:pPr>
            <a:r>
              <a:rPr lang="fr-FR" dirty="0" smtClean="0"/>
              <a:t>Pour </a:t>
            </a:r>
            <a:r>
              <a:rPr lang="fr-FR" dirty="0"/>
              <a:t>mesurer ce profil, nous utilisons deux outils nationaux </a:t>
            </a:r>
            <a:r>
              <a:rPr lang="fr-FR" dirty="0" smtClean="0"/>
              <a:t>tous les 5 ans, avec des « coupes » validés par l’ARS (versant soin – PATHOS) et le département (versant dépendance – Conseil Départemental) </a:t>
            </a:r>
            <a:r>
              <a:rPr lang="fr-FR" dirty="0"/>
              <a:t>:</a:t>
            </a:r>
            <a:endParaRPr lang="fr-FR" dirty="0" smtClean="0"/>
          </a:p>
          <a:p>
            <a:pPr>
              <a:buFont typeface="Arial" panose="020B0604020202020204" pitchFamily="34" charset="0"/>
              <a:buChar char="•"/>
            </a:pPr>
            <a:r>
              <a:rPr lang="fr-FR" i="1" dirty="0" smtClean="0"/>
              <a:t>GIR </a:t>
            </a:r>
            <a:r>
              <a:rPr lang="fr-FR" i="1" dirty="0"/>
              <a:t>(outil AGGIR) : Évalue la perte d'autonomie (les gestes du quotidien</a:t>
            </a:r>
            <a:r>
              <a:rPr lang="fr-FR" i="1" dirty="0" smtClean="0"/>
              <a:t>).</a:t>
            </a:r>
          </a:p>
          <a:p>
            <a:pPr>
              <a:buFont typeface="Arial" panose="020B0604020202020204" pitchFamily="34" charset="0"/>
              <a:buChar char="•"/>
            </a:pPr>
            <a:r>
              <a:rPr lang="fr-FR" i="1" dirty="0" smtClean="0"/>
              <a:t>PATHOS </a:t>
            </a:r>
            <a:r>
              <a:rPr lang="fr-FR" i="1" dirty="0"/>
              <a:t>: Évalue la charge de soins médicaux et techniques requis.</a:t>
            </a:r>
          </a:p>
        </p:txBody>
      </p:sp>
    </p:spTree>
    <p:extLst>
      <p:ext uri="{BB962C8B-B14F-4D97-AF65-F5344CB8AC3E}">
        <p14:creationId xmlns:p14="http://schemas.microsoft.com/office/powerpoint/2010/main" val="3460728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0765"/>
            <a:ext cx="7772400" cy="1143000"/>
          </a:xfrm>
        </p:spPr>
        <p:txBody>
          <a:bodyPr>
            <a:normAutofit fontScale="90000"/>
          </a:bodyPr>
          <a:lstStyle/>
          <a:p>
            <a:r>
              <a:rPr lang="fr-FR" dirty="0" smtClean="0"/>
              <a:t>FOCUS COUPE AGGIR : LE </a:t>
            </a:r>
            <a:r>
              <a:rPr lang="fr-FR" dirty="0" err="1" smtClean="0"/>
              <a:t>PARADOxe</a:t>
            </a:r>
            <a:r>
              <a:rPr lang="fr-FR" dirty="0" smtClean="0"/>
              <a:t>…</a:t>
            </a:r>
            <a:endParaRPr lang="fr-FR" dirty="0"/>
          </a:p>
        </p:txBody>
      </p:sp>
      <p:sp>
        <p:nvSpPr>
          <p:cNvPr id="3" name="Espace réservé du contenu 2"/>
          <p:cNvSpPr>
            <a:spLocks noGrp="1"/>
          </p:cNvSpPr>
          <p:nvPr>
            <p:ph idx="1"/>
          </p:nvPr>
        </p:nvSpPr>
        <p:spPr>
          <a:xfrm>
            <a:off x="251520" y="908720"/>
            <a:ext cx="8640960" cy="5832648"/>
          </a:xfrm>
        </p:spPr>
        <p:txBody>
          <a:bodyPr>
            <a:normAutofit fontScale="92500" lnSpcReduction="20000"/>
          </a:bodyPr>
          <a:lstStyle/>
          <a:p>
            <a:r>
              <a:rPr lang="fr-FR" dirty="0"/>
              <a:t>Notre dernier score de dépendance (le GMP) a </a:t>
            </a:r>
            <a:r>
              <a:rPr lang="fr-FR" dirty="0" smtClean="0"/>
              <a:t>baissé de plusieurs points, contrairement au « score » PATHOS </a:t>
            </a:r>
          </a:p>
          <a:p>
            <a:r>
              <a:rPr lang="fr-FR" dirty="0" smtClean="0"/>
              <a:t>Une réalité </a:t>
            </a:r>
            <a:r>
              <a:rPr lang="fr-FR" dirty="0"/>
              <a:t>complexe de notre </a:t>
            </a:r>
            <a:r>
              <a:rPr lang="fr-FR" dirty="0" smtClean="0"/>
              <a:t>gestion est que dans </a:t>
            </a:r>
            <a:r>
              <a:rPr lang="fr-FR" dirty="0"/>
              <a:t>le système </a:t>
            </a:r>
            <a:r>
              <a:rPr lang="fr-FR" dirty="0" smtClean="0"/>
              <a:t>actuel de calcul, nos </a:t>
            </a:r>
            <a:r>
              <a:rPr lang="fr-FR" dirty="0"/>
              <a:t>résidents sont administrativement considérés comme 'moins dépendants', ce qui </a:t>
            </a:r>
            <a:r>
              <a:rPr lang="fr-FR" dirty="0" smtClean="0"/>
              <a:t>baissera </a:t>
            </a:r>
            <a:r>
              <a:rPr lang="fr-FR" dirty="0"/>
              <a:t>nos </a:t>
            </a:r>
            <a:r>
              <a:rPr lang="fr-FR" dirty="0" smtClean="0"/>
              <a:t>financements à compter de 2025</a:t>
            </a:r>
            <a:endParaRPr lang="fr-FR" dirty="0"/>
          </a:p>
          <a:p>
            <a:r>
              <a:rPr lang="fr-FR" dirty="0" smtClean="0"/>
              <a:t>Mais </a:t>
            </a:r>
            <a:r>
              <a:rPr lang="fr-FR" dirty="0"/>
              <a:t>sur le terrain, cette baisse est </a:t>
            </a:r>
            <a:r>
              <a:rPr lang="fr-FR" dirty="0" smtClean="0"/>
              <a:t>aussi le </a:t>
            </a:r>
            <a:r>
              <a:rPr lang="fr-FR" dirty="0"/>
              <a:t>reflet de nos réussites. Grâce à la méthode </a:t>
            </a:r>
            <a:r>
              <a:rPr lang="fr-FR" dirty="0" err="1"/>
              <a:t>Humanitude</a:t>
            </a:r>
            <a:r>
              <a:rPr lang="fr-FR" dirty="0"/>
              <a:t>, nos équipes se battent chaque jour pour que les résidents maintiennent ou retrouvent des gestes d'autonomie (se lever, participer à la toilette, marcher). Malheureusement, le système financier actuel ne récompense pas cette réussite : une personne qui progresse 'perd' des points budgétaires. </a:t>
            </a:r>
            <a:endParaRPr lang="fr-FR" dirty="0" smtClean="0"/>
          </a:p>
          <a:p>
            <a:r>
              <a:rPr lang="fr-FR" u="sng" dirty="0" smtClean="0">
                <a:solidFill>
                  <a:srgbClr val="00B050"/>
                </a:solidFill>
              </a:rPr>
              <a:t>A RETENIR </a:t>
            </a:r>
            <a:r>
              <a:rPr lang="fr-FR" dirty="0" smtClean="0">
                <a:solidFill>
                  <a:srgbClr val="00B050"/>
                </a:solidFill>
              </a:rPr>
              <a:t>:</a:t>
            </a:r>
          </a:p>
          <a:p>
            <a:pPr marL="68580" indent="0">
              <a:buNone/>
            </a:pPr>
            <a:r>
              <a:rPr lang="fr-FR" dirty="0" smtClean="0">
                <a:solidFill>
                  <a:srgbClr val="00B050"/>
                </a:solidFill>
              </a:rPr>
              <a:t>* D’autres facteurs budgétaires (dont le taux d’évolution des dotations) devraient permettre de limiter l’impact de ce nouveau GMP, mais pas de l’effacer. </a:t>
            </a:r>
          </a:p>
          <a:p>
            <a:pPr marL="68580" indent="0">
              <a:buNone/>
            </a:pPr>
            <a:r>
              <a:rPr lang="fr-FR" dirty="0" smtClean="0">
                <a:solidFill>
                  <a:srgbClr val="00B050"/>
                </a:solidFill>
              </a:rPr>
              <a:t>* Ce </a:t>
            </a:r>
            <a:r>
              <a:rPr lang="fr-FR" dirty="0">
                <a:solidFill>
                  <a:srgbClr val="00B050"/>
                </a:solidFill>
              </a:rPr>
              <a:t>n'est pas parce que le budget baisse que l'engagement des équipes en </a:t>
            </a:r>
            <a:r>
              <a:rPr lang="fr-FR" dirty="0" err="1">
                <a:solidFill>
                  <a:srgbClr val="00B050"/>
                </a:solidFill>
              </a:rPr>
              <a:t>Humanitude</a:t>
            </a:r>
            <a:r>
              <a:rPr lang="fr-FR" dirty="0">
                <a:solidFill>
                  <a:srgbClr val="00B050"/>
                </a:solidFill>
              </a:rPr>
              <a:t> va changer. La philosophie reste la boussole de </a:t>
            </a:r>
            <a:r>
              <a:rPr lang="fr-FR" dirty="0" smtClean="0">
                <a:solidFill>
                  <a:srgbClr val="00B050"/>
                </a:solidFill>
              </a:rPr>
              <a:t>l'établissement</a:t>
            </a:r>
          </a:p>
          <a:p>
            <a:pPr marL="68580" indent="0">
              <a:buNone/>
            </a:pPr>
            <a:r>
              <a:rPr lang="fr-FR" dirty="0" smtClean="0">
                <a:solidFill>
                  <a:srgbClr val="00B050"/>
                </a:solidFill>
              </a:rPr>
              <a:t>* Le </a:t>
            </a:r>
            <a:r>
              <a:rPr lang="fr-FR" dirty="0">
                <a:solidFill>
                  <a:srgbClr val="00B050"/>
                </a:solidFill>
              </a:rPr>
              <a:t>travail est plus lourd, pas plus léger : Maintenir l'autonomie d'une personne (l'accompagner à la marche plutôt que la mettre en fauteuil roulant) demande plus de temps et d'énergie aux soignants, même si la grille AGGIR dit l'inverse.</a:t>
            </a:r>
          </a:p>
        </p:txBody>
      </p:sp>
    </p:spTree>
    <p:extLst>
      <p:ext uri="{BB962C8B-B14F-4D97-AF65-F5344CB8AC3E}">
        <p14:creationId xmlns:p14="http://schemas.microsoft.com/office/powerpoint/2010/main" val="2511093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90264"/>
            <a:ext cx="7772400" cy="1143000"/>
          </a:xfrm>
        </p:spPr>
        <p:txBody>
          <a:bodyPr>
            <a:normAutofit fontScale="90000"/>
          </a:bodyPr>
          <a:lstStyle/>
          <a:p>
            <a:r>
              <a:rPr lang="fr-FR" dirty="0" smtClean="0"/>
              <a:t>AUTRE AXE projets : l’</a:t>
            </a:r>
            <a:r>
              <a:rPr lang="fr-FR" dirty="0" err="1" smtClean="0"/>
              <a:t>humanitude</a:t>
            </a:r>
            <a:endParaRPr lang="fr-FR" dirty="0"/>
          </a:p>
        </p:txBody>
      </p:sp>
      <p:sp>
        <p:nvSpPr>
          <p:cNvPr id="3" name="Espace réservé du contenu 2"/>
          <p:cNvSpPr>
            <a:spLocks noGrp="1"/>
          </p:cNvSpPr>
          <p:nvPr>
            <p:ph idx="1"/>
          </p:nvPr>
        </p:nvSpPr>
        <p:spPr>
          <a:xfrm>
            <a:off x="251520" y="908720"/>
            <a:ext cx="8892480" cy="5544615"/>
          </a:xfrm>
        </p:spPr>
        <p:txBody>
          <a:bodyPr/>
          <a:lstStyle/>
          <a:p>
            <a:r>
              <a:rPr lang="fr-FR" dirty="0"/>
              <a:t>REPORT </a:t>
            </a:r>
            <a:r>
              <a:rPr lang="fr-FR" dirty="0" smtClean="0"/>
              <a:t>DE LA VISITE A DEBUT 2027 DU </a:t>
            </a:r>
            <a:r>
              <a:rPr lang="fr-FR" dirty="0"/>
              <a:t>FAIT D’UNE ANNEE 2026 TRES CHARGEE</a:t>
            </a:r>
            <a:br>
              <a:rPr lang="fr-FR" dirty="0"/>
            </a:br>
            <a:r>
              <a:rPr lang="fr-FR" dirty="0" smtClean="0"/>
              <a:t>(PROJET RESTRUCTURATION, EVALUATION </a:t>
            </a:r>
            <a:r>
              <a:rPr lang="fr-FR" dirty="0"/>
              <a:t>HAS, COUPES </a:t>
            </a:r>
            <a:r>
              <a:rPr lang="fr-FR" dirty="0" smtClean="0"/>
              <a:t>AGGIR/PATHOS)…</a:t>
            </a:r>
            <a:r>
              <a:rPr lang="fr-FR" dirty="0"/>
              <a:t/>
            </a:r>
            <a:br>
              <a:rPr lang="fr-FR" dirty="0"/>
            </a:br>
            <a:r>
              <a:rPr lang="fr-FR" dirty="0">
                <a:solidFill>
                  <a:srgbClr val="00B050"/>
                </a:solidFill>
              </a:rPr>
              <a:t>… RIEN NE SERT DE COURIR</a:t>
            </a:r>
            <a:r>
              <a:rPr lang="fr-FR" dirty="0" smtClean="0">
                <a:solidFill>
                  <a:srgbClr val="00B050"/>
                </a:solidFill>
              </a:rPr>
              <a:t>!</a:t>
            </a:r>
          </a:p>
          <a:p>
            <a:pPr marL="68580" indent="0">
              <a:buNone/>
            </a:pP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718860"/>
            <a:ext cx="3672408" cy="3590459"/>
          </a:xfrm>
          <a:prstGeom prst="rect">
            <a:avLst/>
          </a:prstGeom>
        </p:spPr>
      </p:pic>
      <p:sp>
        <p:nvSpPr>
          <p:cNvPr id="5" name="ZoneTexte 4"/>
          <p:cNvSpPr txBox="1"/>
          <p:nvPr/>
        </p:nvSpPr>
        <p:spPr>
          <a:xfrm>
            <a:off x="125760" y="2718860"/>
            <a:ext cx="4572000" cy="35291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68580" lvl="0" algn="ctr" fontAlgn="auto">
              <a:spcBef>
                <a:spcPts val="700"/>
              </a:spcBef>
              <a:spcAft>
                <a:spcPts val="0"/>
              </a:spcAft>
              <a:buClr>
                <a:srgbClr val="86CE24"/>
              </a:buClr>
              <a:buSzPct val="85000"/>
            </a:pPr>
            <a:r>
              <a:rPr lang="fr-FR" sz="2000" u="sng" dirty="0" smtClean="0">
                <a:solidFill>
                  <a:schemeClr val="accent1">
                    <a:lumMod val="75000"/>
                  </a:schemeClr>
                </a:solidFill>
                <a:latin typeface="Georgia"/>
              </a:rPr>
              <a:t>NOS AXES PRIORITAIRES DE TRAVAIL 2026</a:t>
            </a:r>
          </a:p>
          <a:p>
            <a:pPr marL="342900" lvl="0" indent="-274320" fontAlgn="auto">
              <a:spcBef>
                <a:spcPts val="700"/>
              </a:spcBef>
              <a:spcAft>
                <a:spcPts val="0"/>
              </a:spcAft>
              <a:buClr>
                <a:srgbClr val="86CE24"/>
              </a:buClr>
              <a:buSzPct val="85000"/>
              <a:buFont typeface="Wingdings 3" pitchFamily="18" charset="2"/>
              <a:buChar char=""/>
            </a:pPr>
            <a:r>
              <a:rPr lang="fr-FR" sz="2000" u="sng" dirty="0" smtClean="0">
                <a:solidFill>
                  <a:srgbClr val="000000"/>
                </a:solidFill>
                <a:latin typeface="Georgia"/>
              </a:rPr>
              <a:t>PAP</a:t>
            </a:r>
            <a:r>
              <a:rPr lang="fr-FR" sz="2000" dirty="0" smtClean="0">
                <a:solidFill>
                  <a:srgbClr val="000000"/>
                </a:solidFill>
                <a:latin typeface="Georgia"/>
              </a:rPr>
              <a:t> </a:t>
            </a:r>
            <a:r>
              <a:rPr lang="fr-FR" sz="2000" dirty="0">
                <a:solidFill>
                  <a:srgbClr val="000000"/>
                </a:solidFill>
                <a:latin typeface="Georgia"/>
              </a:rPr>
              <a:t>: poursuivre la formalisation et organiser un retour d’informations vers l’habitant ou le cas échéant sa famille sur les objectifs</a:t>
            </a:r>
          </a:p>
          <a:p>
            <a:pPr marL="342900" lvl="0" indent="-274320" fontAlgn="auto">
              <a:spcBef>
                <a:spcPts val="700"/>
              </a:spcBef>
              <a:spcAft>
                <a:spcPts val="0"/>
              </a:spcAft>
              <a:buClr>
                <a:srgbClr val="86CE24"/>
              </a:buClr>
              <a:buSzPct val="85000"/>
              <a:buFont typeface="Wingdings 3" pitchFamily="18" charset="2"/>
              <a:buChar char=""/>
            </a:pPr>
            <a:r>
              <a:rPr lang="fr-FR" sz="2000" u="sng" dirty="0">
                <a:solidFill>
                  <a:srgbClr val="000000"/>
                </a:solidFill>
                <a:latin typeface="Georgia"/>
              </a:rPr>
              <a:t>Projet de nuit individualisé</a:t>
            </a:r>
            <a:r>
              <a:rPr lang="fr-FR" sz="2000" dirty="0">
                <a:solidFill>
                  <a:srgbClr val="000000"/>
                </a:solidFill>
                <a:latin typeface="Georgia"/>
              </a:rPr>
              <a:t> : formalisation indispensable</a:t>
            </a:r>
          </a:p>
          <a:p>
            <a:pPr marL="342900" lvl="0" indent="-274320" fontAlgn="auto">
              <a:spcBef>
                <a:spcPts val="700"/>
              </a:spcBef>
              <a:spcAft>
                <a:spcPts val="0"/>
              </a:spcAft>
              <a:buClr>
                <a:srgbClr val="86CE24"/>
              </a:buClr>
              <a:buSzPct val="85000"/>
              <a:buFont typeface="Wingdings 3" pitchFamily="18" charset="2"/>
              <a:buChar char=""/>
            </a:pPr>
            <a:r>
              <a:rPr lang="fr-FR" sz="2000" u="sng" dirty="0">
                <a:solidFill>
                  <a:srgbClr val="000000"/>
                </a:solidFill>
                <a:latin typeface="Georgia"/>
              </a:rPr>
              <a:t>Projet alimentation </a:t>
            </a:r>
            <a:r>
              <a:rPr lang="fr-FR" sz="2000" dirty="0">
                <a:solidFill>
                  <a:srgbClr val="000000"/>
                </a:solidFill>
                <a:latin typeface="Georgia"/>
              </a:rPr>
              <a:t>à développer</a:t>
            </a:r>
          </a:p>
          <a:p>
            <a:pPr marL="342900" lvl="0" indent="-274320" fontAlgn="auto">
              <a:spcBef>
                <a:spcPts val="700"/>
              </a:spcBef>
              <a:spcAft>
                <a:spcPts val="0"/>
              </a:spcAft>
              <a:buClr>
                <a:srgbClr val="86CE24"/>
              </a:buClr>
              <a:buSzPct val="85000"/>
              <a:buFont typeface="Wingdings 3" pitchFamily="18" charset="2"/>
              <a:buChar char=""/>
            </a:pPr>
            <a:r>
              <a:rPr lang="fr-FR" sz="2000" u="sng" dirty="0">
                <a:solidFill>
                  <a:srgbClr val="000000"/>
                </a:solidFill>
                <a:latin typeface="Georgia"/>
              </a:rPr>
              <a:t>Toilette évaluative/toilette prescrite</a:t>
            </a:r>
          </a:p>
        </p:txBody>
      </p:sp>
    </p:spTree>
    <p:extLst>
      <p:ext uri="{BB962C8B-B14F-4D97-AF65-F5344CB8AC3E}">
        <p14:creationId xmlns:p14="http://schemas.microsoft.com/office/powerpoint/2010/main" val="301178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89648" y="1700808"/>
            <a:ext cx="5184576" cy="2964160"/>
          </a:xfrm>
        </p:spPr>
        <p:txBody>
          <a:bodyPr>
            <a:normAutofit/>
          </a:bodyPr>
          <a:lstStyle/>
          <a:p>
            <a:r>
              <a:rPr lang="fr-FR" b="1" dirty="0" smtClean="0"/>
              <a:t>III/</a:t>
            </a:r>
            <a:r>
              <a:rPr lang="fr-FR" b="1" dirty="0" smtClean="0">
                <a:latin typeface="Georgia" panose="02040502050405020303" pitchFamily="18" charset="0"/>
                <a:ea typeface="Calibri" panose="020F0502020204030204" pitchFamily="34" charset="0"/>
                <a:cs typeface="Times New Roman" panose="02020603050405020304" pitchFamily="18" charset="0"/>
              </a:rPr>
              <a:t>PROJET RECONSTRUCTION/restructuration</a:t>
            </a:r>
            <a:r>
              <a:rPr lang="fr-FR" dirty="0">
                <a:latin typeface="Georgia" panose="02040502050405020303" pitchFamily="18" charset="0"/>
                <a:ea typeface="Calibri" panose="020F0502020204030204" pitchFamily="34" charset="0"/>
                <a:cs typeface="Times New Roman" panose="02020603050405020304" pitchFamily="18" charset="0"/>
              </a:rPr>
              <a:t/>
            </a:r>
            <a:br>
              <a:rPr lang="fr-FR" dirty="0">
                <a:latin typeface="Georgia" panose="02040502050405020303" pitchFamily="18" charset="0"/>
                <a:ea typeface="Calibri" panose="020F0502020204030204" pitchFamily="34" charset="0"/>
                <a:cs typeface="Times New Roman" panose="02020603050405020304" pitchFamily="18" charset="0"/>
              </a:rPr>
            </a:br>
            <a:r>
              <a:rPr lang="fr-FR" b="1" dirty="0"/>
              <a:t/>
            </a:r>
            <a:br>
              <a:rPr lang="fr-FR" b="1" dirty="0"/>
            </a:br>
            <a:endParaRPr lang="fr-FR" b="1" dirty="0"/>
          </a:p>
        </p:txBody>
      </p:sp>
      <p:sp>
        <p:nvSpPr>
          <p:cNvPr id="3" name="Sous-titre 2"/>
          <p:cNvSpPr>
            <a:spLocks noGrp="1"/>
          </p:cNvSpPr>
          <p:nvPr>
            <p:ph type="subTitle" idx="1"/>
          </p:nvPr>
        </p:nvSpPr>
        <p:spPr>
          <a:xfrm>
            <a:off x="4788024" y="4664968"/>
            <a:ext cx="3886200" cy="733673"/>
          </a:xfrm>
        </p:spPr>
        <p:txBody>
          <a:bodyPr>
            <a:normAutofit/>
          </a:bodyPr>
          <a:lstStyle/>
          <a:p>
            <a:endParaRPr lang="fr-FR" i="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89040"/>
            <a:ext cx="4226362" cy="2641476"/>
          </a:xfrm>
          <a:prstGeom prst="rect">
            <a:avLst/>
          </a:prstGeom>
        </p:spPr>
      </p:pic>
    </p:spTree>
    <p:extLst>
      <p:ext uri="{BB962C8B-B14F-4D97-AF65-F5344CB8AC3E}">
        <p14:creationId xmlns:p14="http://schemas.microsoft.com/office/powerpoint/2010/main" val="1580282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139" y="-100001"/>
            <a:ext cx="7772400" cy="1143000"/>
          </a:xfrm>
        </p:spPr>
        <p:txBody>
          <a:bodyPr/>
          <a:lstStyle/>
          <a:p>
            <a:r>
              <a:rPr lang="fr-FR" dirty="0" smtClean="0"/>
              <a:t>ACTUALITES PROJET</a:t>
            </a:r>
            <a:endParaRPr lang="fr-FR" dirty="0"/>
          </a:p>
        </p:txBody>
      </p:sp>
      <p:sp>
        <p:nvSpPr>
          <p:cNvPr id="3" name="Espace réservé du contenu 2"/>
          <p:cNvSpPr>
            <a:spLocks noGrp="1"/>
          </p:cNvSpPr>
          <p:nvPr>
            <p:ph idx="1"/>
          </p:nvPr>
        </p:nvSpPr>
        <p:spPr>
          <a:xfrm>
            <a:off x="685800" y="908720"/>
            <a:ext cx="7772400" cy="5760640"/>
          </a:xfrm>
        </p:spPr>
        <p:txBody>
          <a:bodyPr>
            <a:normAutofit lnSpcReduction="10000"/>
          </a:bodyPr>
          <a:lstStyle/>
          <a:p>
            <a:r>
              <a:rPr lang="fr-FR" dirty="0" smtClean="0"/>
              <a:t>Plan de financement déposé en novembre 2025 a été refusé pour les raisons suivantes : </a:t>
            </a:r>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r>
              <a:rPr lang="fr-FR" dirty="0" smtClean="0"/>
              <a:t>=&gt; Néanmoins</a:t>
            </a:r>
            <a:r>
              <a:rPr lang="fr-FR" dirty="0"/>
              <a:t>, </a:t>
            </a:r>
            <a:r>
              <a:rPr lang="fr-FR" dirty="0" smtClean="0"/>
              <a:t>le courrier </a:t>
            </a:r>
            <a:r>
              <a:rPr lang="fr-FR" dirty="0"/>
              <a:t>de rejet précise que ce refus ne remet pas en cause le soutien du Département envers le </a:t>
            </a:r>
            <a:r>
              <a:rPr lang="fr-FR" dirty="0" smtClean="0"/>
              <a:t>projet, et ce refus n’a pas empêché </a:t>
            </a:r>
            <a:r>
              <a:rPr lang="fr-FR" dirty="0"/>
              <a:t>la présentation </a:t>
            </a:r>
            <a:r>
              <a:rPr lang="fr-FR" dirty="0" smtClean="0"/>
              <a:t>du </a:t>
            </a:r>
            <a:r>
              <a:rPr lang="fr-FR" dirty="0"/>
              <a:t>plan de financement en commission, laquelle </a:t>
            </a:r>
            <a:r>
              <a:rPr lang="fr-FR" dirty="0" smtClean="0"/>
              <a:t>devait déterminer </a:t>
            </a:r>
            <a:r>
              <a:rPr lang="fr-FR" dirty="0"/>
              <a:t>le montant précis de la subvention à laquelle l’établissement pourra prétendre</a:t>
            </a:r>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a:p>
        </p:txBody>
      </p:sp>
      <p:pic>
        <p:nvPicPr>
          <p:cNvPr id="4" name="Image 3"/>
          <p:cNvPicPr>
            <a:picLocks noChangeAspect="1"/>
          </p:cNvPicPr>
          <p:nvPr/>
        </p:nvPicPr>
        <p:blipFill>
          <a:blip r:embed="rId2"/>
          <a:stretch>
            <a:fillRect/>
          </a:stretch>
        </p:blipFill>
        <p:spPr>
          <a:xfrm>
            <a:off x="685800" y="1844824"/>
            <a:ext cx="7992194" cy="2880320"/>
          </a:xfrm>
          <a:prstGeom prst="rect">
            <a:avLst/>
          </a:prstGeom>
        </p:spPr>
      </p:pic>
    </p:spTree>
    <p:extLst>
      <p:ext uri="{BB962C8B-B14F-4D97-AF65-F5344CB8AC3E}">
        <p14:creationId xmlns:p14="http://schemas.microsoft.com/office/powerpoint/2010/main" val="166917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Actualites</a:t>
            </a:r>
            <a:r>
              <a:rPr lang="fr-FR" dirty="0" smtClean="0"/>
              <a:t> projet</a:t>
            </a:r>
            <a:endParaRPr lang="fr-FR" dirty="0"/>
          </a:p>
        </p:txBody>
      </p:sp>
      <p:sp>
        <p:nvSpPr>
          <p:cNvPr id="3" name="Espace réservé du contenu 2"/>
          <p:cNvSpPr>
            <a:spLocks noGrp="1"/>
          </p:cNvSpPr>
          <p:nvPr>
            <p:ph idx="1"/>
          </p:nvPr>
        </p:nvSpPr>
        <p:spPr>
          <a:xfrm>
            <a:off x="107504" y="1268760"/>
            <a:ext cx="9036496" cy="5328591"/>
          </a:xfrm>
        </p:spPr>
        <p:txBody>
          <a:bodyPr>
            <a:normAutofit fontScale="92500" lnSpcReduction="10000"/>
          </a:bodyPr>
          <a:lstStyle/>
          <a:p>
            <a:r>
              <a:rPr lang="fr-FR" b="1" dirty="0" smtClean="0">
                <a:solidFill>
                  <a:srgbClr val="00B050"/>
                </a:solidFill>
              </a:rPr>
              <a:t>Soutien financier </a:t>
            </a:r>
            <a:r>
              <a:rPr lang="fr-FR" dirty="0" smtClean="0"/>
              <a:t>(sous réserve validation définitive du projet de financement) confirmé en fin d’année 2025 :</a:t>
            </a:r>
          </a:p>
          <a:p>
            <a:pPr algn="ctr">
              <a:buFont typeface="Arial" panose="020B0604020202020204" pitchFamily="34" charset="0"/>
              <a:buChar char="•"/>
            </a:pPr>
            <a:r>
              <a:rPr lang="fr-FR" dirty="0" smtClean="0">
                <a:solidFill>
                  <a:srgbClr val="00B050"/>
                </a:solidFill>
              </a:rPr>
              <a:t>Conseil départemental : 1,2 million d’euros</a:t>
            </a:r>
          </a:p>
          <a:p>
            <a:pPr algn="ctr">
              <a:buFont typeface="Arial" panose="020B0604020202020204" pitchFamily="34" charset="0"/>
              <a:buChar char="•"/>
            </a:pPr>
            <a:r>
              <a:rPr lang="fr-FR" dirty="0" smtClean="0">
                <a:solidFill>
                  <a:srgbClr val="00B050"/>
                </a:solidFill>
              </a:rPr>
              <a:t>ARS Normandie : 600 000 euros</a:t>
            </a:r>
          </a:p>
          <a:p>
            <a:pPr marL="68580" indent="0">
              <a:buNone/>
            </a:pPr>
            <a:endParaRPr lang="fr-FR" dirty="0"/>
          </a:p>
          <a:p>
            <a:pPr>
              <a:buFont typeface="Wingdings" panose="05000000000000000000" pitchFamily="2" charset="2"/>
              <a:buChar char="Ø"/>
            </a:pPr>
            <a:r>
              <a:rPr lang="fr-FR" dirty="0" smtClean="0"/>
              <a:t>Nouvelle version du plan de financement présenté en </a:t>
            </a:r>
            <a:r>
              <a:rPr lang="fr-FR" u="sng" dirty="0" smtClean="0"/>
              <a:t>avril 2026</a:t>
            </a:r>
            <a:r>
              <a:rPr lang="fr-FR" dirty="0" smtClean="0"/>
              <a:t>, les autorités de tarification ont demandé quelques corrections avant de donner une réponse définitive : </a:t>
            </a:r>
          </a:p>
          <a:p>
            <a:pPr marL="68580" indent="0">
              <a:buNone/>
            </a:pPr>
            <a:r>
              <a:rPr lang="fr-FR" dirty="0"/>
              <a:t>-le taux d’évolution </a:t>
            </a:r>
            <a:r>
              <a:rPr lang="fr-FR" dirty="0" smtClean="0"/>
              <a:t>à 2 % </a:t>
            </a:r>
            <a:r>
              <a:rPr lang="fr-FR" dirty="0"/>
              <a:t>sur les groupes 1 et 2 </a:t>
            </a:r>
            <a:r>
              <a:rPr lang="fr-FR" dirty="0" smtClean="0"/>
              <a:t>dépenses, </a:t>
            </a:r>
            <a:r>
              <a:rPr lang="fr-FR" dirty="0"/>
              <a:t>au regard de l’inflation et de la GVT, </a:t>
            </a:r>
            <a:r>
              <a:rPr lang="fr-FR" dirty="0" smtClean="0"/>
              <a:t>au lieu de 1% </a:t>
            </a:r>
            <a:r>
              <a:rPr lang="fr-FR" dirty="0"/>
              <a:t>;</a:t>
            </a:r>
          </a:p>
          <a:p>
            <a:pPr marL="68580" indent="0">
              <a:buNone/>
            </a:pPr>
            <a:r>
              <a:rPr lang="fr-FR" dirty="0" smtClean="0"/>
              <a:t>- corrections de quelques « coquilles » de calcul (nombre de résidents </a:t>
            </a:r>
            <a:r>
              <a:rPr lang="fr-FR" dirty="0"/>
              <a:t>pour 2024, 2032, 2033 et </a:t>
            </a:r>
            <a:r>
              <a:rPr lang="fr-FR" dirty="0" smtClean="0"/>
              <a:t>2034; montant intérêts 2029)</a:t>
            </a:r>
            <a:endParaRPr lang="fr-FR" dirty="0"/>
          </a:p>
          <a:p>
            <a:pPr marL="68580" indent="0">
              <a:buNone/>
            </a:pPr>
            <a:r>
              <a:rPr lang="fr-FR" dirty="0" smtClean="0"/>
              <a:t>- compte </a:t>
            </a:r>
            <a:r>
              <a:rPr lang="fr-FR" dirty="0"/>
              <a:t>tenu du manque de visibilité, il serait préférable de maintenir la dotation globale </a:t>
            </a:r>
            <a:r>
              <a:rPr lang="fr-FR" dirty="0" smtClean="0"/>
              <a:t>« dépendance » constante </a:t>
            </a:r>
            <a:r>
              <a:rPr lang="fr-FR" dirty="0"/>
              <a:t>;</a:t>
            </a:r>
          </a:p>
          <a:p>
            <a:pPr marL="68580" indent="0">
              <a:buNone/>
            </a:pPr>
            <a:r>
              <a:rPr lang="fr-FR" dirty="0" smtClean="0"/>
              <a:t>-  pour </a:t>
            </a:r>
            <a:r>
              <a:rPr lang="fr-FR" dirty="0"/>
              <a:t>le taux différencié : "</a:t>
            </a:r>
            <a:r>
              <a:rPr lang="fr-FR" dirty="0" smtClean="0"/>
              <a:t>il </a:t>
            </a:r>
            <a:r>
              <a:rPr lang="fr-FR" dirty="0"/>
              <a:t>conviendrait d’appliquer le maximum c’est-à-dire 20% afin de générer des recettes </a:t>
            </a:r>
            <a:r>
              <a:rPr lang="fr-FR" dirty="0" smtClean="0"/>
              <a:t>supplémentaires " </a:t>
            </a:r>
            <a:r>
              <a:rPr lang="fr-FR" dirty="0"/>
              <a:t>;</a:t>
            </a:r>
          </a:p>
          <a:p>
            <a:pPr marL="68580" indent="0">
              <a:buNone/>
            </a:pPr>
            <a:endParaRPr lang="fr-FR" dirty="0" smtClean="0"/>
          </a:p>
          <a:p>
            <a:pPr marL="68580" indent="0">
              <a:buNone/>
            </a:pPr>
            <a:endParaRPr lang="fr-FR" dirty="0"/>
          </a:p>
        </p:txBody>
      </p:sp>
    </p:spTree>
    <p:extLst>
      <p:ext uri="{BB962C8B-B14F-4D97-AF65-F5344CB8AC3E}">
        <p14:creationId xmlns:p14="http://schemas.microsoft.com/office/powerpoint/2010/main" val="222147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AJUSTEMENT FINANCIER PROJET</a:t>
            </a:r>
            <a:endParaRPr lang="fr-FR" dirty="0"/>
          </a:p>
        </p:txBody>
      </p:sp>
      <p:sp>
        <p:nvSpPr>
          <p:cNvPr id="3" name="Espace réservé du contenu 2"/>
          <p:cNvSpPr>
            <a:spLocks noGrp="1"/>
          </p:cNvSpPr>
          <p:nvPr>
            <p:ph idx="1"/>
          </p:nvPr>
        </p:nvSpPr>
        <p:spPr>
          <a:xfrm>
            <a:off x="179512" y="1124744"/>
            <a:ext cx="8712968" cy="5400599"/>
          </a:xfrm>
        </p:spPr>
        <p:txBody>
          <a:bodyPr>
            <a:normAutofit fontScale="92500" lnSpcReduction="20000"/>
          </a:bodyPr>
          <a:lstStyle/>
          <a:p>
            <a:r>
              <a:rPr lang="fr-FR" dirty="0" smtClean="0"/>
              <a:t>Les autorités ont demandé, en amont du dépôt du projet version avril 2026, de </a:t>
            </a:r>
            <a:r>
              <a:rPr lang="fr-FR" b="1" dirty="0" smtClean="0"/>
              <a:t>vérifier avec le </a:t>
            </a:r>
            <a:r>
              <a:rPr lang="fr-FR" b="1" dirty="0" err="1" smtClean="0"/>
              <a:t>programmiste</a:t>
            </a:r>
            <a:r>
              <a:rPr lang="fr-FR" b="1" dirty="0" smtClean="0"/>
              <a:t> le coût du projet </a:t>
            </a:r>
            <a:r>
              <a:rPr lang="fr-FR" dirty="0" smtClean="0"/>
              <a:t>au regard du contexte actuel </a:t>
            </a:r>
            <a:r>
              <a:rPr lang="fr-FR" dirty="0"/>
              <a:t>du secteur du </a:t>
            </a:r>
            <a:r>
              <a:rPr lang="fr-FR" dirty="0" smtClean="0"/>
              <a:t>bâtiment:</a:t>
            </a:r>
          </a:p>
          <a:p>
            <a:pPr>
              <a:buFont typeface="Arial" panose="020B0604020202020204" pitchFamily="34" charset="0"/>
              <a:buChar char="•"/>
            </a:pPr>
            <a:r>
              <a:rPr lang="fr-FR" u="sng" dirty="0" smtClean="0">
                <a:solidFill>
                  <a:srgbClr val="00B050"/>
                </a:solidFill>
              </a:rPr>
              <a:t>Inflation </a:t>
            </a:r>
            <a:r>
              <a:rPr lang="fr-FR" u="sng" dirty="0">
                <a:solidFill>
                  <a:srgbClr val="00B050"/>
                </a:solidFill>
              </a:rPr>
              <a:t>persistante</a:t>
            </a:r>
            <a:r>
              <a:rPr lang="fr-FR" u="sng" dirty="0"/>
              <a:t> </a:t>
            </a:r>
            <a:r>
              <a:rPr lang="fr-FR" dirty="0"/>
              <a:t>: si le « pic » inflationniste atteint à la période post-COVID et au début du conflit en Ukraine semble derrière nous, nous ne sommes pas pour autant revenus à une situation de stabilité des prix. Les indices du coût de la construction (ICC) continuent leur progression, bien que celle-ci soit moins </a:t>
            </a:r>
            <a:r>
              <a:rPr lang="fr-FR" dirty="0" smtClean="0"/>
              <a:t>marquée.</a:t>
            </a:r>
          </a:p>
          <a:p>
            <a:pPr>
              <a:buFont typeface="Arial" panose="020B0604020202020204" pitchFamily="34" charset="0"/>
              <a:buChar char="•"/>
            </a:pPr>
            <a:r>
              <a:rPr lang="fr-FR" u="sng" dirty="0" smtClean="0">
                <a:solidFill>
                  <a:srgbClr val="00B050"/>
                </a:solidFill>
              </a:rPr>
              <a:t>Ajustement </a:t>
            </a:r>
            <a:r>
              <a:rPr lang="fr-FR" u="sng" dirty="0">
                <a:solidFill>
                  <a:srgbClr val="00B050"/>
                </a:solidFill>
              </a:rPr>
              <a:t>sur les marchés récents</a:t>
            </a:r>
            <a:r>
              <a:rPr lang="fr-FR" dirty="0">
                <a:solidFill>
                  <a:srgbClr val="00B050"/>
                </a:solidFill>
              </a:rPr>
              <a:t> </a:t>
            </a:r>
            <a:r>
              <a:rPr lang="fr-FR" dirty="0"/>
              <a:t>: le </a:t>
            </a:r>
            <a:r>
              <a:rPr lang="fr-FR" dirty="0" err="1"/>
              <a:t>programmiste</a:t>
            </a:r>
            <a:r>
              <a:rPr lang="fr-FR" dirty="0"/>
              <a:t>, fort de son analyse des derniers appels d'offres qu’il a pu observer dans le secteur médico-social, constate des prix qui ne correspondent pas aux montants estimés dans notre première proposition. Maintenir un coût sous-estimé exposerait l’établissement à de mauvaises surprises lors de l’ouverture des appels d’offres, voire à des AO infructueux, retardant le projet et augmentant in fine les frais </a:t>
            </a:r>
            <a:r>
              <a:rPr lang="fr-FR" dirty="0" smtClean="0"/>
              <a:t>financiers.</a:t>
            </a:r>
          </a:p>
          <a:p>
            <a:pPr>
              <a:buFont typeface="Arial" panose="020B0604020202020204" pitchFamily="34" charset="0"/>
              <a:buChar char="•"/>
            </a:pPr>
            <a:r>
              <a:rPr lang="fr-FR" u="sng" dirty="0" smtClean="0">
                <a:solidFill>
                  <a:srgbClr val="00B050"/>
                </a:solidFill>
              </a:rPr>
              <a:t>Contexte </a:t>
            </a:r>
            <a:r>
              <a:rPr lang="fr-FR" u="sng" dirty="0">
                <a:solidFill>
                  <a:srgbClr val="00B050"/>
                </a:solidFill>
              </a:rPr>
              <a:t>géopolitique instable et facteur énergétique et pétrolier </a:t>
            </a:r>
            <a:r>
              <a:rPr lang="fr-FR" dirty="0"/>
              <a:t>: l’instabilité croissante au Moyen-Orient pèse directement sur les cours du pétrole. Ce paramètre est déterminant pour le coût de fabrication et de transport des matériaux (béton, acier, vitrages, isolants, etc.) ainsi que pour les frais de chantier.</a:t>
            </a:r>
          </a:p>
          <a:p>
            <a:endParaRPr lang="fr-FR" dirty="0"/>
          </a:p>
        </p:txBody>
      </p:sp>
    </p:spTree>
    <p:extLst>
      <p:ext uri="{BB962C8B-B14F-4D97-AF65-F5344CB8AC3E}">
        <p14:creationId xmlns:p14="http://schemas.microsoft.com/office/powerpoint/2010/main" val="403536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71400"/>
            <a:ext cx="7772400" cy="1143000"/>
          </a:xfrm>
        </p:spPr>
        <p:txBody>
          <a:bodyPr/>
          <a:lstStyle/>
          <a:p>
            <a:r>
              <a:rPr lang="fr-FR" dirty="0" smtClean="0"/>
              <a:t>Ajustement financier projet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29853390"/>
              </p:ext>
            </p:extLst>
          </p:nvPr>
        </p:nvGraphicFramePr>
        <p:xfrm>
          <a:off x="251520" y="836712"/>
          <a:ext cx="5832647" cy="5904657"/>
        </p:xfrm>
        <a:graphic>
          <a:graphicData uri="http://schemas.openxmlformats.org/drawingml/2006/table">
            <a:tbl>
              <a:tblPr/>
              <a:tblGrid>
                <a:gridCol w="1655210">
                  <a:extLst>
                    <a:ext uri="{9D8B030D-6E8A-4147-A177-3AD203B41FA5}">
                      <a16:colId xmlns:a16="http://schemas.microsoft.com/office/drawing/2014/main" val="2157954453"/>
                    </a:ext>
                  </a:extLst>
                </a:gridCol>
                <a:gridCol w="472918">
                  <a:extLst>
                    <a:ext uri="{9D8B030D-6E8A-4147-A177-3AD203B41FA5}">
                      <a16:colId xmlns:a16="http://schemas.microsoft.com/office/drawing/2014/main" val="3909316047"/>
                    </a:ext>
                  </a:extLst>
                </a:gridCol>
                <a:gridCol w="1194419">
                  <a:extLst>
                    <a:ext uri="{9D8B030D-6E8A-4147-A177-3AD203B41FA5}">
                      <a16:colId xmlns:a16="http://schemas.microsoft.com/office/drawing/2014/main" val="1792744577"/>
                    </a:ext>
                  </a:extLst>
                </a:gridCol>
                <a:gridCol w="727565">
                  <a:extLst>
                    <a:ext uri="{9D8B030D-6E8A-4147-A177-3AD203B41FA5}">
                      <a16:colId xmlns:a16="http://schemas.microsoft.com/office/drawing/2014/main" val="1764768357"/>
                    </a:ext>
                  </a:extLst>
                </a:gridCol>
                <a:gridCol w="945835">
                  <a:extLst>
                    <a:ext uri="{9D8B030D-6E8A-4147-A177-3AD203B41FA5}">
                      <a16:colId xmlns:a16="http://schemas.microsoft.com/office/drawing/2014/main" val="3541128760"/>
                    </a:ext>
                  </a:extLst>
                </a:gridCol>
                <a:gridCol w="836700">
                  <a:extLst>
                    <a:ext uri="{9D8B030D-6E8A-4147-A177-3AD203B41FA5}">
                      <a16:colId xmlns:a16="http://schemas.microsoft.com/office/drawing/2014/main" val="776215743"/>
                    </a:ext>
                  </a:extLst>
                </a:gridCol>
              </a:tblGrid>
              <a:tr h="437382">
                <a:tc rowSpan="14">
                  <a:txBody>
                    <a:bodyPr/>
                    <a:lstStyle/>
                    <a:p>
                      <a:pPr algn="l" fontAlgn="b"/>
                      <a:r>
                        <a:rPr lang="fr-FR" sz="2400" b="1" i="0" u="none" strike="noStrike" dirty="0">
                          <a:solidFill>
                            <a:srgbClr val="000000"/>
                          </a:solidFill>
                          <a:effectLst/>
                          <a:latin typeface="Calibri" panose="020F0502020204030204" pitchFamily="34" charset="0"/>
                        </a:rPr>
                        <a:t>Détail du </a:t>
                      </a:r>
                      <a:r>
                        <a:rPr lang="fr-FR" sz="2400" b="1" i="0" u="none" strike="noStrike" dirty="0" smtClean="0">
                          <a:solidFill>
                            <a:srgbClr val="000000"/>
                          </a:solidFill>
                          <a:effectLst/>
                          <a:latin typeface="Calibri" panose="020F0502020204030204" pitchFamily="34" charset="0"/>
                        </a:rPr>
                        <a:t>financement </a:t>
                      </a:r>
                      <a:r>
                        <a:rPr lang="fr-FR" sz="2000" b="1" i="0" u="sng" strike="noStrike" dirty="0" smtClean="0">
                          <a:solidFill>
                            <a:srgbClr val="000000"/>
                          </a:solidFill>
                          <a:effectLst/>
                          <a:latin typeface="Calibri" panose="020F0502020204030204" pitchFamily="34" charset="0"/>
                        </a:rPr>
                        <a:t>(hypothèse de travail)</a:t>
                      </a:r>
                      <a:endParaRPr lang="fr-FR" sz="2000" b="1" i="0" u="sng"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Etudes</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50 000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Fonds propres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50 000</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12387643"/>
                  </a:ext>
                </a:extLst>
              </a:tr>
              <a:tr h="218691">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Etudes</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610 000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solidFill>
                            <a:srgbClr val="7030A0"/>
                          </a:solidFill>
                          <a:effectLst/>
                          <a:latin typeface="Calibri" panose="020F0502020204030204" pitchFamily="34" charset="0"/>
                        </a:rPr>
                        <a:t>Emprunt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a:solidFill>
                            <a:srgbClr val="7030A0"/>
                          </a:solidFill>
                          <a:effectLst/>
                          <a:latin typeface="Calibri" panose="020F0502020204030204" pitchFamily="34" charset="0"/>
                        </a:rPr>
                        <a:t>2 680 560</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43080030"/>
                  </a:ext>
                </a:extLst>
              </a:tr>
              <a:tr h="437382">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Etudes/début phase 1</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490 000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7030A0"/>
                          </a:solidFill>
                          <a:effectLst/>
                          <a:latin typeface="Calibri" panose="020F0502020204030204" pitchFamily="34" charset="0"/>
                        </a:rPr>
                        <a:t>Emprunt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dirty="0">
                          <a:solidFill>
                            <a:srgbClr val="7030A0"/>
                          </a:solidFill>
                          <a:effectLst/>
                          <a:latin typeface="Calibri" panose="020F0502020204030204" pitchFamily="34" charset="0"/>
                        </a:rPr>
                        <a:t>436 320</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107501"/>
                  </a:ext>
                </a:extLst>
              </a:tr>
              <a:tr h="218691">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fr-FR" sz="1400" b="0" i="0" u="none" strike="noStrike" dirty="0">
                          <a:solidFill>
                            <a:srgbClr val="7030A0"/>
                          </a:solidFill>
                          <a:effectLst/>
                          <a:latin typeface="Calibri" panose="020F0502020204030204" pitchFamily="34" charset="0"/>
                        </a:rPr>
                        <a:t>Emprunt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fr-FR" sz="1400" b="0" i="0" u="none" strike="noStrike" dirty="0">
                          <a:solidFill>
                            <a:srgbClr val="7030A0"/>
                          </a:solidFill>
                          <a:effectLst/>
                          <a:latin typeface="Calibri" panose="020F0502020204030204" pitchFamily="34" charset="0"/>
                        </a:rPr>
                        <a:t>2 680 560</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685044544"/>
                  </a:ext>
                </a:extLst>
              </a:tr>
              <a:tr h="218691">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Phase 1</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r" fontAlgn="b"/>
                      <a:r>
                        <a:rPr lang="fr-FR" sz="1400" b="0" i="0" u="none" strike="noStrike">
                          <a:solidFill>
                            <a:srgbClr val="000000"/>
                          </a:solidFill>
                          <a:effectLst/>
                          <a:latin typeface="Calibri" panose="020F0502020204030204" pitchFamily="34" charset="0"/>
                        </a:rPr>
                        <a:t>4 460 000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b"/>
                      <a:r>
                        <a:rPr lang="fr-FR" sz="1400" b="0" i="0" u="none" strike="noStrike" dirty="0">
                          <a:solidFill>
                            <a:srgbClr val="7030A0"/>
                          </a:solidFill>
                          <a:effectLst/>
                          <a:latin typeface="Calibri" panose="020F0502020204030204" pitchFamily="34" charset="0"/>
                        </a:rPr>
                        <a:t>Emprunt</a:t>
                      </a:r>
                    </a:p>
                  </a:txBody>
                  <a:tcPr marL="0" marR="0" marT="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r" fontAlgn="b"/>
                      <a:r>
                        <a:rPr lang="fr-FR" sz="1400" b="0" i="0" u="none" strike="noStrike" dirty="0">
                          <a:solidFill>
                            <a:srgbClr val="7030A0"/>
                          </a:solidFill>
                          <a:effectLst/>
                          <a:latin typeface="Calibri" panose="020F0502020204030204" pitchFamily="34" charset="0"/>
                        </a:rPr>
                        <a:t>2 680 560</a:t>
                      </a:r>
                    </a:p>
                  </a:txBody>
                  <a:tcPr marL="0" marR="0" marT="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451873543"/>
                  </a:ext>
                </a:extLst>
              </a:tr>
              <a:tr h="437382">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400" b="0" i="0" u="none" strike="noStrike" dirty="0">
                          <a:solidFill>
                            <a:srgbClr val="548235"/>
                          </a:solidFill>
                          <a:effectLst/>
                          <a:latin typeface="Calibri" panose="020F0502020204030204" pitchFamily="34" charset="0"/>
                        </a:rPr>
                        <a:t>Subventions CD</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400" b="0" i="0" u="none" strike="noStrike">
                          <a:solidFill>
                            <a:srgbClr val="548235"/>
                          </a:solidFill>
                          <a:effectLst/>
                          <a:latin typeface="Calibri" panose="020F0502020204030204" pitchFamily="34" charset="0"/>
                        </a:rPr>
                        <a:t>600 000</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772846149"/>
                  </a:ext>
                </a:extLst>
              </a:tr>
              <a:tr h="437382">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400" b="0" i="0" u="none" strike="noStrike" dirty="0">
                          <a:solidFill>
                            <a:srgbClr val="C65911"/>
                          </a:solidFill>
                          <a:effectLst/>
                          <a:latin typeface="Calibri" panose="020F0502020204030204" pitchFamily="34" charset="0"/>
                        </a:rPr>
                        <a:t>Vente terrain</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400" b="0" i="0" u="none" strike="noStrike">
                          <a:solidFill>
                            <a:srgbClr val="C65911"/>
                          </a:solidFill>
                          <a:effectLst/>
                          <a:latin typeface="Calibri" panose="020F0502020204030204" pitchFamily="34" charset="0"/>
                        </a:rPr>
                        <a:t>90 000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46343135"/>
                  </a:ext>
                </a:extLst>
              </a:tr>
              <a:tr h="437382">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Fonds propres</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1 089 440</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11849105"/>
                  </a:ext>
                </a:extLst>
              </a:tr>
              <a:tr h="218691">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400" b="0" i="0" u="none" strike="noStrike" dirty="0">
                          <a:solidFill>
                            <a:srgbClr val="000000"/>
                          </a:solidFill>
                          <a:effectLst/>
                          <a:latin typeface="Calibri" panose="020F0502020204030204" pitchFamily="34" charset="0"/>
                        </a:rPr>
                        <a:t>2030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400" b="0" i="0" u="none" strike="noStrike">
                          <a:solidFill>
                            <a:srgbClr val="000000"/>
                          </a:solidFill>
                          <a:effectLst/>
                          <a:latin typeface="Calibri" panose="020F0502020204030204" pitchFamily="34" charset="0"/>
                        </a:rPr>
                        <a:t>Phases 1 et 2</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400" b="0" i="0" u="none" strike="noStrike" dirty="0">
                          <a:solidFill>
                            <a:srgbClr val="000000"/>
                          </a:solidFill>
                          <a:effectLst/>
                          <a:latin typeface="Calibri" panose="020F0502020204030204" pitchFamily="34" charset="0"/>
                        </a:rPr>
                        <a:t>4 770 000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40749833"/>
                  </a:ext>
                </a:extLst>
              </a:tr>
              <a:tr h="656073">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rPr>
                        <a:t>Fonds propres</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rPr>
                        <a:t>3 860 560</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073954"/>
                  </a:ext>
                </a:extLst>
              </a:tr>
              <a:tr h="656073">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Phases 2 et 3</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2 616 000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rPr>
                        <a:t>Fonds propres</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rPr>
                        <a:t>500 000</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642057"/>
                  </a:ext>
                </a:extLst>
              </a:tr>
              <a:tr h="656073">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Phases 3 et 4</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1 496 000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rPr>
                        <a:t>Fonds propres</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rPr>
                        <a:t>500 000</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652731"/>
                  </a:ext>
                </a:extLst>
              </a:tr>
              <a:tr h="656073">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effectLst/>
                          <a:latin typeface="Calibri" panose="020F0502020204030204" pitchFamily="34" charset="0"/>
                        </a:rPr>
                        <a:t>2033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Ph 3 et </a:t>
                      </a:r>
                      <a:r>
                        <a:rPr lang="fr-FR" sz="1400" b="0" i="0" u="none" strike="noStrike" dirty="0" err="1">
                          <a:solidFill>
                            <a:srgbClr val="000000"/>
                          </a:solidFill>
                          <a:effectLst/>
                          <a:latin typeface="Calibri" panose="020F0502020204030204" pitchFamily="34" charset="0"/>
                        </a:rPr>
                        <a:t>destruct</a:t>
                      </a:r>
                      <a:r>
                        <a:rPr lang="fr-FR" sz="1400" b="0" i="0" u="none" strike="noStrike" dirty="0">
                          <a:solidFill>
                            <a:srgbClr val="000000"/>
                          </a:solidFill>
                          <a:effectLst/>
                          <a:latin typeface="Calibri" panose="020F0502020204030204" pitchFamily="34" charset="0"/>
                        </a:rPr>
                        <a:t>.</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1 276 000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548235"/>
                          </a:solidFill>
                          <a:effectLst/>
                          <a:latin typeface="Calibri" panose="020F0502020204030204" pitchFamily="34" charset="0"/>
                        </a:rPr>
                        <a:t>Subventions CD</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7030A0"/>
                          </a:solidFill>
                          <a:effectLst/>
                          <a:latin typeface="Calibri" panose="020F0502020204030204" pitchFamily="34" charset="0"/>
                        </a:rPr>
                        <a:t> </a:t>
                      </a:r>
                      <a:r>
                        <a:rPr lang="fr-FR" sz="1400" b="0" i="0" u="none" strike="noStrike" dirty="0" smtClean="0">
                          <a:solidFill>
                            <a:srgbClr val="548235"/>
                          </a:solidFill>
                          <a:effectLst/>
                          <a:latin typeface="Calibri" panose="020F0502020204030204" pitchFamily="34" charset="0"/>
                        </a:rPr>
                        <a:t>600 000</a:t>
                      </a:r>
                    </a:p>
                    <a:p>
                      <a:pPr algn="l" fontAlgn="b"/>
                      <a:endParaRPr lang="fr-FR" sz="1400" b="0" i="0" u="none" strike="noStrike" dirty="0">
                        <a:solidFill>
                          <a:srgbClr val="7030A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257398"/>
                  </a:ext>
                </a:extLst>
              </a:tr>
              <a:tr h="218691">
                <a:tc vMerge="1">
                  <a:txBody>
                    <a:bodyPr/>
                    <a:lstStyle/>
                    <a:p>
                      <a:pPr algn="l" fontAlgn="b"/>
                      <a:endParaRPr lang="fr-F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fr-FR" sz="1400" b="1" i="0" u="none" strike="noStrike" dirty="0">
                          <a:solidFill>
                            <a:srgbClr val="000000"/>
                          </a:solidFill>
                          <a:effectLst/>
                          <a:latin typeface="Calibri" panose="020F0502020204030204" pitchFamily="34" charset="0"/>
                        </a:rPr>
                        <a:t>15 768 000</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fr-FR" sz="120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400" b="1" i="0" u="none" strike="noStrike" dirty="0">
                          <a:solidFill>
                            <a:srgbClr val="000000"/>
                          </a:solidFill>
                          <a:effectLst/>
                          <a:latin typeface="Calibri" panose="020F0502020204030204" pitchFamily="34" charset="0"/>
                        </a:rPr>
                        <a:t>15 768 000</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00781"/>
                  </a:ext>
                </a:extLst>
              </a:tr>
            </a:tbl>
          </a:graphicData>
        </a:graphic>
      </p:graphicFrame>
      <p:sp>
        <p:nvSpPr>
          <p:cNvPr id="5" name="ZoneTexte 4"/>
          <p:cNvSpPr txBox="1"/>
          <p:nvPr/>
        </p:nvSpPr>
        <p:spPr>
          <a:xfrm>
            <a:off x="6300192" y="971600"/>
            <a:ext cx="2736304" cy="3693319"/>
          </a:xfrm>
          <a:prstGeom prst="rect">
            <a:avLst/>
          </a:prstGeom>
          <a:noFill/>
        </p:spPr>
        <p:txBody>
          <a:bodyPr wrap="square" rtlCol="0">
            <a:spAutoFit/>
          </a:bodyPr>
          <a:lstStyle/>
          <a:p>
            <a:r>
              <a:rPr lang="fr-FR" dirty="0" smtClean="0">
                <a:latin typeface="+mn-lt"/>
              </a:rPr>
              <a:t>Ajustement financier du projet par rapport à version 2025 : </a:t>
            </a:r>
            <a:r>
              <a:rPr lang="fr-FR" b="1" dirty="0" smtClean="0">
                <a:solidFill>
                  <a:srgbClr val="00B050"/>
                </a:solidFill>
                <a:latin typeface="+mn-lt"/>
              </a:rPr>
              <a:t>+ 971 106 € (dont 408 000 € de mobilier)</a:t>
            </a:r>
          </a:p>
          <a:p>
            <a:endParaRPr lang="fr-FR" b="1" dirty="0">
              <a:solidFill>
                <a:srgbClr val="00B050"/>
              </a:solidFill>
              <a:latin typeface="+mn-lt"/>
            </a:endParaRPr>
          </a:p>
          <a:p>
            <a:r>
              <a:rPr lang="fr-FR" dirty="0" smtClean="0">
                <a:latin typeface="+mn-lt"/>
              </a:rPr>
              <a:t>Impact </a:t>
            </a:r>
            <a:r>
              <a:rPr lang="fr-FR" u="sng" dirty="0" smtClean="0">
                <a:latin typeface="+mn-lt"/>
              </a:rPr>
              <a:t>estimé</a:t>
            </a:r>
            <a:r>
              <a:rPr lang="fr-FR" dirty="0" smtClean="0">
                <a:latin typeface="+mn-lt"/>
              </a:rPr>
              <a:t> sur prix de journée en fin de construction : +12 €/jour (avec augmentation progressive à compter de 2027)</a:t>
            </a:r>
            <a:endParaRPr lang="fr-FR" dirty="0">
              <a:latin typeface="+mn-lt"/>
            </a:endParaRPr>
          </a:p>
        </p:txBody>
      </p:sp>
    </p:spTree>
    <p:extLst>
      <p:ext uri="{BB962C8B-B14F-4D97-AF65-F5344CB8AC3E}">
        <p14:creationId xmlns:p14="http://schemas.microsoft.com/office/powerpoint/2010/main" val="318230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1676400"/>
            <a:ext cx="4248472" cy="1524000"/>
          </a:xfrm>
        </p:spPr>
        <p:txBody>
          <a:bodyPr>
            <a:normAutofit fontScale="90000"/>
          </a:bodyPr>
          <a:lstStyle/>
          <a:p>
            <a:r>
              <a:rPr lang="fr-FR" b="1" dirty="0" smtClean="0"/>
              <a:t>IV/ POINT ANIMATIONS/VIE SOCIALE</a:t>
            </a:r>
            <a:endParaRPr lang="fr-FR" b="1" dirty="0"/>
          </a:p>
        </p:txBody>
      </p:sp>
      <p:sp>
        <p:nvSpPr>
          <p:cNvPr id="4" name="Sous-titre 2"/>
          <p:cNvSpPr>
            <a:spLocks noGrp="1"/>
          </p:cNvSpPr>
          <p:nvPr>
            <p:ph type="subTitle" idx="1"/>
          </p:nvPr>
        </p:nvSpPr>
        <p:spPr>
          <a:xfrm>
            <a:off x="4591251" y="3200400"/>
            <a:ext cx="3886200" cy="1825625"/>
          </a:xfrm>
        </p:spPr>
        <p:txBody>
          <a:bodyPr>
            <a:normAutofit/>
          </a:bodyPr>
          <a:lstStyle/>
          <a:p>
            <a:r>
              <a:rPr lang="fr-FR" i="1" dirty="0" smtClean="0"/>
              <a:t>Présentation par Valérie FOUCHARD</a:t>
            </a:r>
          </a:p>
          <a:p>
            <a:r>
              <a:rPr lang="fr-FR" i="1" dirty="0" smtClean="0"/>
              <a:t>Coordinatrice animation</a:t>
            </a:r>
            <a:endParaRPr lang="fr-FR" i="1"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98010"/>
            <a:ext cx="3960440" cy="1815202"/>
          </a:xfrm>
          <a:prstGeom prst="rect">
            <a:avLst/>
          </a:prstGeom>
        </p:spPr>
      </p:pic>
    </p:spTree>
    <p:extLst>
      <p:ext uri="{BB962C8B-B14F-4D97-AF65-F5344CB8AC3E}">
        <p14:creationId xmlns:p14="http://schemas.microsoft.com/office/powerpoint/2010/main" val="445763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smtClean="0"/>
              <a:t>V/ questions diverses</a:t>
            </a:r>
            <a:endParaRPr lang="fr-FR" b="1" dirty="0"/>
          </a:p>
        </p:txBody>
      </p:sp>
      <p:sp>
        <p:nvSpPr>
          <p:cNvPr id="3" name="Sous-titre 2"/>
          <p:cNvSpPr>
            <a:spLocks noGrp="1"/>
          </p:cNvSpPr>
          <p:nvPr>
            <p:ph type="subTitle" idx="1"/>
          </p:nvPr>
        </p:nvSpPr>
        <p:spPr>
          <a:xfrm>
            <a:off x="323528" y="3501008"/>
            <a:ext cx="4752528" cy="2808312"/>
          </a:xfrm>
        </p:spPr>
        <p:txBody>
          <a:bodyPr/>
          <a:lstStyle/>
          <a:p>
            <a:pPr marL="68580" lvl="0">
              <a:buClr>
                <a:srgbClr val="86CE24"/>
              </a:buClr>
            </a:pPr>
            <a:endParaRPr lang="fr-FR" dirty="0"/>
          </a:p>
        </p:txBody>
      </p:sp>
    </p:spTree>
    <p:extLst>
      <p:ext uri="{BB962C8B-B14F-4D97-AF65-F5344CB8AC3E}">
        <p14:creationId xmlns:p14="http://schemas.microsoft.com/office/powerpoint/2010/main" val="316572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idx="1"/>
          </p:nvPr>
        </p:nvSpPr>
        <p:spPr/>
        <p:txBody>
          <a:bodyPr/>
          <a:lstStyle/>
          <a:p>
            <a:pPr algn="ctr"/>
            <a:r>
              <a:rPr lang="fr-FR" b="1" dirty="0" smtClean="0"/>
              <a:t>UNE PENSEE POUR NOTRE PRESIDENT DU CVS, M. GAILLARD, QUI NOUS A QUITTE HIER</a:t>
            </a:r>
            <a:endParaRPr lang="fr-FR" b="1" dirty="0"/>
          </a:p>
        </p:txBody>
      </p:sp>
    </p:spTree>
    <p:extLst>
      <p:ext uri="{BB962C8B-B14F-4D97-AF65-F5344CB8AC3E}">
        <p14:creationId xmlns:p14="http://schemas.microsoft.com/office/powerpoint/2010/main" val="3249477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1124744"/>
            <a:ext cx="3670176" cy="1143000"/>
          </a:xfrm>
        </p:spPr>
        <p:txBody>
          <a:bodyPr>
            <a:normAutofit fontScale="90000"/>
          </a:bodyPr>
          <a:lstStyle/>
          <a:p>
            <a:r>
              <a:rPr lang="fr-FR" dirty="0"/>
              <a:t>Rappel réglementaire : Établissement sans tabac</a:t>
            </a:r>
          </a:p>
        </p:txBody>
      </p:sp>
      <p:sp>
        <p:nvSpPr>
          <p:cNvPr id="4" name="Rectangle 1"/>
          <p:cNvSpPr>
            <a:spLocks noGrp="1" noChangeArrowheads="1"/>
          </p:cNvSpPr>
          <p:nvPr>
            <p:ph idx="1"/>
          </p:nvPr>
        </p:nvSpPr>
        <p:spPr bwMode="auto">
          <a:xfrm>
            <a:off x="179512" y="96951"/>
            <a:ext cx="417646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fr-FR" altLang="fr-FR" sz="1800" b="1" i="0" u="none" strike="noStrike" cap="none" normalizeH="0" baseline="0" dirty="0" smtClean="0">
                <a:ln>
                  <a:noFill/>
                </a:ln>
                <a:solidFill>
                  <a:schemeClr val="accent1">
                    <a:lumMod val="50000"/>
                  </a:schemeClr>
                </a:solidFill>
                <a:effectLst/>
              </a:rPr>
              <a:t>Un lieu de vie partagé </a:t>
            </a:r>
            <a:r>
              <a:rPr kumimoji="0" lang="fr-FR" altLang="fr-FR" sz="1800" b="1" i="0" u="none" strike="noStrike" cap="none" normalizeH="0" baseline="0" dirty="0" smtClean="0">
                <a:ln>
                  <a:noFill/>
                </a:ln>
                <a:solidFill>
                  <a:schemeClr val="tx1"/>
                </a:solidFill>
                <a:effectLst/>
              </a:rPr>
              <a:t>:</a:t>
            </a:r>
            <a:r>
              <a:rPr kumimoji="0" lang="fr-FR" altLang="fr-FR" sz="1800" b="0" i="0" u="none" strike="noStrike" cap="none" normalizeH="0" baseline="0" dirty="0" smtClean="0">
                <a:ln>
                  <a:noFill/>
                </a:ln>
                <a:solidFill>
                  <a:schemeClr val="tx1"/>
                </a:solidFill>
                <a:effectLst/>
              </a:rPr>
              <a:t> l’EHPAD est le domicile des habitants. Pour leur confort et leur santé, l'intégralité de l'établissement est non-fumeur.</a:t>
            </a:r>
          </a:p>
          <a:p>
            <a:pPr marL="0" lvl="0" indent="0" eaLnBrk="0" fontAlgn="base" hangingPunct="0">
              <a:spcBef>
                <a:spcPct val="0"/>
              </a:spcBef>
              <a:spcAft>
                <a:spcPct val="0"/>
              </a:spcAft>
              <a:buClrTx/>
              <a:buSzTx/>
              <a:buNone/>
            </a:pPr>
            <a:r>
              <a:rPr lang="fr-FR" sz="1800" b="1" dirty="0">
                <a:solidFill>
                  <a:schemeClr val="accent1">
                    <a:lumMod val="50000"/>
                  </a:schemeClr>
                </a:solidFill>
              </a:rPr>
              <a:t>Le cadre légal </a:t>
            </a:r>
            <a:r>
              <a:rPr lang="fr-FR" sz="1800" b="1" dirty="0"/>
              <a:t>:</a:t>
            </a:r>
            <a:r>
              <a:rPr lang="fr-FR" sz="1800" dirty="0"/>
              <a:t> </a:t>
            </a:r>
            <a:r>
              <a:rPr lang="fr-FR" sz="1800" dirty="0" smtClean="0"/>
              <a:t>conformément </a:t>
            </a:r>
            <a:r>
              <a:rPr lang="fr-FR" sz="1800" dirty="0"/>
              <a:t>à la législation en </a:t>
            </a:r>
            <a:r>
              <a:rPr lang="fr-FR" sz="1800" dirty="0" smtClean="0"/>
              <a:t>vigueur dans les établissements publics, </a:t>
            </a:r>
            <a:r>
              <a:rPr lang="fr-FR" sz="1800" dirty="0"/>
              <a:t>il est strictement interdit de fumer à l’intérieur de l'ensemble des </a:t>
            </a:r>
            <a:r>
              <a:rPr lang="fr-FR" sz="1800" dirty="0" smtClean="0"/>
              <a:t>locaux.</a:t>
            </a:r>
            <a:endParaRPr kumimoji="0" lang="fr-FR" altLang="fr-F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fr-FR" altLang="fr-FR" sz="1800" b="1" i="0" u="none" strike="noStrike" cap="none" normalizeH="0" baseline="0" dirty="0" smtClean="0">
                <a:ln>
                  <a:noFill/>
                </a:ln>
                <a:solidFill>
                  <a:schemeClr val="accent1">
                    <a:lumMod val="50000"/>
                  </a:schemeClr>
                </a:solidFill>
                <a:effectLst/>
              </a:rPr>
              <a:t>Focus sur les patios/terrasses </a:t>
            </a:r>
            <a:r>
              <a:rPr kumimoji="0" lang="fr-FR" altLang="fr-FR" sz="1800" b="1" i="0" u="none" strike="noStrike" cap="none" normalizeH="0" baseline="0" dirty="0" smtClean="0">
                <a:ln>
                  <a:noFill/>
                </a:ln>
                <a:solidFill>
                  <a:schemeClr val="tx1"/>
                </a:solidFill>
                <a:effectLst/>
              </a:rPr>
              <a:t>:</a:t>
            </a:r>
            <a:r>
              <a:rPr kumimoji="0" lang="fr-FR" altLang="fr-FR" sz="1800" b="0" i="0" u="none" strike="noStrike" cap="none" normalizeH="0" baseline="0" dirty="0" smtClean="0">
                <a:ln>
                  <a:noFill/>
                </a:ln>
                <a:solidFill>
                  <a:schemeClr val="tx1"/>
                </a:solidFill>
                <a:effectLst/>
              </a:rPr>
              <a:t> les patios intérieurs et terrasses ne sont pas des zones fumeurs. Les fumées stagnent et incommodent les habitants qui viennent y respirer ou s'y détendre, et entrent dans le bâtiment.</a:t>
            </a:r>
          </a:p>
          <a:p>
            <a:pPr marL="0" marR="0" lvl="0" indent="0" algn="l" defTabSz="914400" rtl="0" eaLnBrk="0" fontAlgn="base" latinLnBrk="0" hangingPunct="0">
              <a:lnSpc>
                <a:spcPct val="100000"/>
              </a:lnSpc>
              <a:spcBef>
                <a:spcPct val="0"/>
              </a:spcBef>
              <a:spcAft>
                <a:spcPct val="0"/>
              </a:spcAft>
              <a:buClrTx/>
              <a:buSzTx/>
              <a:buNone/>
              <a:tabLst/>
            </a:pPr>
            <a:r>
              <a:rPr kumimoji="0" lang="fr-FR" altLang="fr-FR" sz="1800" b="1" i="0" u="none" strike="noStrike" cap="none" normalizeH="0" baseline="0" dirty="0" smtClean="0">
                <a:ln>
                  <a:noFill/>
                </a:ln>
                <a:solidFill>
                  <a:schemeClr val="accent1">
                    <a:lumMod val="50000"/>
                  </a:schemeClr>
                </a:solidFill>
                <a:effectLst/>
              </a:rPr>
              <a:t>Consigne visiteurs</a:t>
            </a:r>
            <a:r>
              <a:rPr kumimoji="0" lang="fr-FR" altLang="fr-FR" sz="1800" b="1" i="0" u="none" strike="noStrike" cap="none" normalizeH="0" baseline="0" dirty="0" smtClean="0">
                <a:ln>
                  <a:noFill/>
                </a:ln>
                <a:solidFill>
                  <a:schemeClr val="tx1"/>
                </a:solidFill>
                <a:effectLst/>
              </a:rPr>
              <a:t> :</a:t>
            </a:r>
            <a:r>
              <a:rPr kumimoji="0" lang="fr-FR" altLang="fr-FR" sz="1800" b="0" i="0" u="none" strike="noStrike" cap="none" normalizeH="0" baseline="0" dirty="0" smtClean="0">
                <a:ln>
                  <a:noFill/>
                </a:ln>
                <a:solidFill>
                  <a:schemeClr val="tx1"/>
                </a:solidFill>
                <a:effectLst/>
              </a:rPr>
              <a:t> nous demandons expressément aux familles et proches de ne pas fumer dans les patios. Des espaces dédiés existent à l'extérieur de l'établissement (au</a:t>
            </a:r>
            <a:r>
              <a:rPr kumimoji="0" lang="fr-FR" altLang="fr-FR" sz="1800" b="0" i="0" u="none" strike="noStrike" cap="none" normalizeH="0" dirty="0" smtClean="0">
                <a:ln>
                  <a:noFill/>
                </a:ln>
                <a:solidFill>
                  <a:schemeClr val="tx1"/>
                </a:solidFill>
                <a:effectLst/>
              </a:rPr>
              <a:t> niveau des entrées)</a:t>
            </a:r>
            <a:r>
              <a:rPr kumimoji="0" lang="fr-FR" altLang="fr-FR" sz="18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None/>
              <a:tabLst/>
            </a:pPr>
            <a:r>
              <a:rPr lang="fr-FR" altLang="fr-FR" sz="1800" dirty="0" smtClean="0"/>
              <a:t>Ces consignes concernent également </a:t>
            </a:r>
            <a:r>
              <a:rPr lang="fr-FR" altLang="fr-FR" sz="1800" b="1" dirty="0" err="1" smtClean="0">
                <a:solidFill>
                  <a:schemeClr val="accent1">
                    <a:lumMod val="50000"/>
                  </a:schemeClr>
                </a:solidFill>
              </a:rPr>
              <a:t>vapotage</a:t>
            </a:r>
            <a:endParaRPr kumimoji="0" lang="fr-FR" altLang="fr-FR" sz="1800" b="1" i="0" u="none" strike="noStrike" cap="none" normalizeH="0" baseline="0" dirty="0" smtClean="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None/>
              <a:tabLst/>
            </a:pPr>
            <a:endParaRPr kumimoji="0" lang="fr-FR" altLang="fr-FR" sz="1800" b="0" i="0" u="none" strike="noStrike" cap="none" normalizeH="0" baseline="0" dirty="0" smtClean="0">
              <a:ln>
                <a:noFill/>
              </a:ln>
              <a:solidFill>
                <a:schemeClr val="tx1"/>
              </a:solidFill>
              <a:effectLst/>
            </a:endParaRPr>
          </a:p>
        </p:txBody>
      </p:sp>
      <p:pic>
        <p:nvPicPr>
          <p:cNvPr id="6" name="Image 5"/>
          <p:cNvPicPr>
            <a:picLocks noChangeAspect="1"/>
          </p:cNvPicPr>
          <p:nvPr/>
        </p:nvPicPr>
        <p:blipFill>
          <a:blip r:embed="rId2"/>
          <a:stretch>
            <a:fillRect/>
          </a:stretch>
        </p:blipFill>
        <p:spPr>
          <a:xfrm>
            <a:off x="6660232" y="2852936"/>
            <a:ext cx="2190476" cy="1657143"/>
          </a:xfrm>
          <a:prstGeom prst="rect">
            <a:avLst/>
          </a:prstGeom>
        </p:spPr>
      </p:pic>
      <p:pic>
        <p:nvPicPr>
          <p:cNvPr id="7" name="Image 6"/>
          <p:cNvPicPr>
            <a:picLocks noChangeAspect="1"/>
          </p:cNvPicPr>
          <p:nvPr/>
        </p:nvPicPr>
        <p:blipFill>
          <a:blip r:embed="rId3"/>
          <a:stretch>
            <a:fillRect/>
          </a:stretch>
        </p:blipFill>
        <p:spPr>
          <a:xfrm>
            <a:off x="4959942" y="4293096"/>
            <a:ext cx="1323810" cy="1628571"/>
          </a:xfrm>
          <a:prstGeom prst="rect">
            <a:avLst/>
          </a:prstGeom>
        </p:spPr>
      </p:pic>
    </p:spTree>
    <p:extLst>
      <p:ext uri="{BB962C8B-B14F-4D97-AF65-F5344CB8AC3E}">
        <p14:creationId xmlns:p14="http://schemas.microsoft.com/office/powerpoint/2010/main" val="318209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Projet </a:t>
            </a:r>
            <a:r>
              <a:rPr lang="fr-FR" dirty="0" err="1" smtClean="0"/>
              <a:t>qualite</a:t>
            </a:r>
            <a:r>
              <a:rPr lang="fr-FR" dirty="0" smtClean="0"/>
              <a:t> de vie au travail</a:t>
            </a:r>
            <a:endParaRPr lang="fr-FR" dirty="0"/>
          </a:p>
        </p:txBody>
      </p:sp>
      <p:sp>
        <p:nvSpPr>
          <p:cNvPr id="3" name="Espace réservé du contenu 2"/>
          <p:cNvSpPr>
            <a:spLocks noGrp="1"/>
          </p:cNvSpPr>
          <p:nvPr>
            <p:ph idx="1"/>
          </p:nvPr>
        </p:nvSpPr>
        <p:spPr>
          <a:xfrm>
            <a:off x="251520" y="1417638"/>
            <a:ext cx="8892480" cy="5035697"/>
          </a:xfrm>
        </p:spPr>
        <p:txBody>
          <a:bodyPr/>
          <a:lstStyle/>
          <a:p>
            <a:r>
              <a:rPr lang="fr-FR" dirty="0"/>
              <a:t>APPEL A PROJETS </a:t>
            </a:r>
            <a:r>
              <a:rPr lang="fr-FR" dirty="0" smtClean="0"/>
              <a:t>2026 sur la thématique « qualité de vie au travail » proposé par l’ARS </a:t>
            </a:r>
          </a:p>
          <a:p>
            <a:r>
              <a:rPr lang="fr-FR" dirty="0" smtClean="0"/>
              <a:t>Les projets doivent répondre </a:t>
            </a:r>
            <a:r>
              <a:rPr lang="fr-FR" dirty="0"/>
              <a:t>aux enjeux suivants : amélioration du bien-être des professionnels, optimisation des conditions de travail, prévention des risques psychosociaux, développement des compétences et de </a:t>
            </a:r>
            <a:r>
              <a:rPr lang="fr-FR" dirty="0" smtClean="0"/>
              <a:t>l’engagement</a:t>
            </a:r>
          </a:p>
          <a:p>
            <a:r>
              <a:rPr lang="fr-FR" dirty="0" smtClean="0"/>
              <a:t>La direction a décidé de proposer un projet en lien avec </a:t>
            </a:r>
            <a:r>
              <a:rPr lang="fr-FR" dirty="0"/>
              <a:t>l’action suivante :</a:t>
            </a:r>
            <a:r>
              <a:rPr lang="fr-FR" i="1" dirty="0"/>
              <a:t> l’aménagement d’espace de convivialité (…) hors gros œuvre </a:t>
            </a:r>
            <a:endParaRPr lang="fr-FR" i="1" dirty="0" smtClean="0"/>
          </a:p>
          <a:p>
            <a:pPr algn="ctr">
              <a:buFont typeface="Symbol" panose="05050102010706020507" pitchFamily="18" charset="2"/>
              <a:buChar char="Þ"/>
            </a:pPr>
            <a:r>
              <a:rPr lang="fr-FR" b="1" dirty="0" smtClean="0">
                <a:solidFill>
                  <a:schemeClr val="accent1">
                    <a:lumMod val="50000"/>
                  </a:schemeClr>
                </a:solidFill>
              </a:rPr>
              <a:t>Projet réhabilitation de l’espace « salle de pause/repas » </a:t>
            </a:r>
          </a:p>
          <a:p>
            <a:pPr marL="68580" indent="0">
              <a:buNone/>
            </a:pPr>
            <a:r>
              <a:rPr lang="fr-FR" dirty="0"/>
              <a:t>L’établissement n’a actuellement qu’un espace qui fait office de salle de pause/salle à manger, </a:t>
            </a:r>
            <a:r>
              <a:rPr lang="fr-FR" dirty="0" smtClean="0"/>
              <a:t>petit, très </a:t>
            </a:r>
            <a:r>
              <a:rPr lang="fr-FR" dirty="0"/>
              <a:t>mal insonorisé avec un sol en carrelage et des vitrages anciens, avec « vue » sur les poubelles de l’établissement. L’objectif de ces travaux est d'agir directement sur les conditions de travail en traitant les nuisances sonores </a:t>
            </a:r>
            <a:r>
              <a:rPr lang="fr-FR" dirty="0" smtClean="0"/>
              <a:t>et créer un lieu </a:t>
            </a:r>
            <a:r>
              <a:rPr lang="fr-FR" smtClean="0"/>
              <a:t>plus agréable.</a:t>
            </a:r>
            <a:endParaRPr lang="fr-FR" dirty="0"/>
          </a:p>
        </p:txBody>
      </p:sp>
    </p:spTree>
    <p:extLst>
      <p:ext uri="{BB962C8B-B14F-4D97-AF65-F5344CB8AC3E}">
        <p14:creationId xmlns:p14="http://schemas.microsoft.com/office/powerpoint/2010/main" val="244557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p:txBody>
          <a:bodyPr/>
          <a:lstStyle/>
          <a:p>
            <a:pPr>
              <a:lnSpc>
                <a:spcPct val="90000"/>
              </a:lnSpc>
            </a:pPr>
            <a:endParaRPr lang="fr-FR" sz="3600" dirty="0" smtClean="0"/>
          </a:p>
          <a:p>
            <a:pPr marL="136525" indent="0">
              <a:lnSpc>
                <a:spcPct val="90000"/>
              </a:lnSpc>
              <a:buNone/>
            </a:pPr>
            <a:endParaRPr lang="fr-FR" sz="3600" dirty="0" smtClean="0"/>
          </a:p>
        </p:txBody>
      </p:sp>
      <p:sp>
        <p:nvSpPr>
          <p:cNvPr id="2" name="Titre 1"/>
          <p:cNvSpPr>
            <a:spLocks noGrp="1"/>
          </p:cNvSpPr>
          <p:nvPr>
            <p:ph type="title"/>
          </p:nvPr>
        </p:nvSpPr>
        <p:spPr>
          <a:xfrm>
            <a:off x="755576" y="932687"/>
            <a:ext cx="7772400" cy="4378498"/>
          </a:xfrm>
        </p:spPr>
        <p:txBody>
          <a:bodyPr/>
          <a:lstStyle/>
          <a:p>
            <a:pPr algn="ctr"/>
            <a:r>
              <a:rPr lang="fr-FR" dirty="0" smtClean="0">
                <a:solidFill>
                  <a:srgbClr val="00B050"/>
                </a:solidFill>
              </a:rPr>
              <a:t>Merci</a:t>
            </a:r>
            <a:br>
              <a:rPr lang="fr-FR" dirty="0" smtClean="0">
                <a:solidFill>
                  <a:srgbClr val="00B050"/>
                </a:solidFill>
              </a:rPr>
            </a:br>
            <a:r>
              <a:rPr lang="fr-FR" dirty="0" smtClean="0">
                <a:solidFill>
                  <a:srgbClr val="00B050"/>
                </a:solidFill>
              </a:rPr>
              <a:t> de votre attention!</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5976" y="2924944"/>
            <a:ext cx="4968552" cy="1296144"/>
          </a:xfrm>
        </p:spPr>
        <p:txBody>
          <a:bodyPr>
            <a:normAutofit fontScale="90000"/>
          </a:bodyPr>
          <a:lstStyle/>
          <a:p>
            <a:r>
              <a:rPr lang="fr-FR" b="1" dirty="0" smtClean="0"/>
              <a:t>i/PREMIERS RETOURS SUITE EVALUATION HAS</a:t>
            </a:r>
            <a:r>
              <a:rPr lang="fr-FR" b="1" dirty="0"/>
              <a:t/>
            </a:r>
            <a:br>
              <a:rPr lang="fr-FR" b="1" dirty="0"/>
            </a:br>
            <a:endParaRPr lang="fr-FR" b="1" dirty="0"/>
          </a:p>
        </p:txBody>
      </p:sp>
      <p:sp>
        <p:nvSpPr>
          <p:cNvPr id="3" name="Sous-titre 2"/>
          <p:cNvSpPr>
            <a:spLocks noGrp="1"/>
          </p:cNvSpPr>
          <p:nvPr>
            <p:ph type="subTitle" idx="1"/>
          </p:nvPr>
        </p:nvSpPr>
        <p:spPr>
          <a:xfrm>
            <a:off x="4067944" y="4221088"/>
            <a:ext cx="4390256" cy="2448272"/>
          </a:xfrm>
        </p:spPr>
        <p:txBody>
          <a:bodyPr>
            <a:normAutofit/>
          </a:bodyPr>
          <a:lstStyle/>
          <a:p>
            <a:pPr marL="342900" indent="-342900" algn="ctr">
              <a:buFont typeface="Arial" panose="020B0604020202020204" pitchFamily="34" charset="0"/>
              <a:buChar char="•"/>
            </a:pPr>
            <a:r>
              <a:rPr lang="fr-FR" i="1" dirty="0" smtClean="0"/>
              <a:t>30 et 31 mars 2026</a:t>
            </a:r>
            <a:endParaRPr lang="fr-FR" i="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12776"/>
            <a:ext cx="3832811" cy="3832811"/>
          </a:xfrm>
          <a:prstGeom prst="rect">
            <a:avLst/>
          </a:prstGeom>
        </p:spPr>
      </p:pic>
    </p:spTree>
    <p:extLst>
      <p:ext uri="{BB962C8B-B14F-4D97-AF65-F5344CB8AC3E}">
        <p14:creationId xmlns:p14="http://schemas.microsoft.com/office/powerpoint/2010/main" val="2431728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7772400" cy="706090"/>
          </a:xfrm>
        </p:spPr>
        <p:txBody>
          <a:bodyPr>
            <a:normAutofit fontScale="90000"/>
          </a:bodyPr>
          <a:lstStyle/>
          <a:p>
            <a:r>
              <a:rPr lang="fr-FR" dirty="0" smtClean="0"/>
              <a:t>PREPARATION EVALUATION « HAS »</a:t>
            </a:r>
            <a:endParaRPr lang="fr-FR" dirty="0"/>
          </a:p>
        </p:txBody>
      </p:sp>
      <p:pic>
        <p:nvPicPr>
          <p:cNvPr id="4" name="Espace réservé du contenu 3"/>
          <p:cNvPicPr>
            <a:picLocks noGrp="1" noChangeAspect="1"/>
          </p:cNvPicPr>
          <p:nvPr>
            <p:ph idx="1"/>
          </p:nvPr>
        </p:nvPicPr>
        <p:blipFill>
          <a:blip r:embed="rId2"/>
          <a:stretch>
            <a:fillRect/>
          </a:stretch>
        </p:blipFill>
        <p:spPr>
          <a:xfrm>
            <a:off x="228600" y="1206232"/>
            <a:ext cx="5400600" cy="3803544"/>
          </a:xfrm>
          <a:prstGeom prst="rect">
            <a:avLst/>
          </a:prstGeom>
        </p:spPr>
      </p:pic>
      <p:pic>
        <p:nvPicPr>
          <p:cNvPr id="5" name="Image 4"/>
          <p:cNvPicPr>
            <a:picLocks noChangeAspect="1"/>
          </p:cNvPicPr>
          <p:nvPr/>
        </p:nvPicPr>
        <p:blipFill>
          <a:blip r:embed="rId3"/>
          <a:stretch>
            <a:fillRect/>
          </a:stretch>
        </p:blipFill>
        <p:spPr>
          <a:xfrm>
            <a:off x="228600" y="5013176"/>
            <a:ext cx="8686800" cy="1749946"/>
          </a:xfrm>
          <a:prstGeom prst="rect">
            <a:avLst/>
          </a:prstGeom>
        </p:spPr>
      </p:pic>
      <p:sp>
        <p:nvSpPr>
          <p:cNvPr id="6" name="ZoneTexte 5"/>
          <p:cNvSpPr txBox="1"/>
          <p:nvPr/>
        </p:nvSpPr>
        <p:spPr>
          <a:xfrm>
            <a:off x="6228184" y="1206232"/>
            <a:ext cx="2687216" cy="5032147"/>
          </a:xfrm>
          <a:prstGeom prst="rect">
            <a:avLst/>
          </a:prstGeom>
          <a:noFill/>
        </p:spPr>
        <p:txBody>
          <a:bodyPr wrap="square" rtlCol="0">
            <a:spAutoFit/>
          </a:bodyPr>
          <a:lstStyle/>
          <a:p>
            <a:r>
              <a:rPr lang="fr-FR" sz="2100" b="1" dirty="0" smtClean="0">
                <a:latin typeface="+mn-lt"/>
              </a:rPr>
              <a:t>HAS = Haute Autorité de Santé</a:t>
            </a:r>
          </a:p>
          <a:p>
            <a:endParaRPr lang="fr-FR" sz="2100" b="1" dirty="0">
              <a:latin typeface="+mn-lt"/>
            </a:endParaRPr>
          </a:p>
          <a:p>
            <a:r>
              <a:rPr lang="fr-FR" sz="2100" b="1" dirty="0" smtClean="0">
                <a:latin typeface="+mn-lt"/>
              </a:rPr>
              <a:t>Evaluation menée par un </a:t>
            </a:r>
            <a:r>
              <a:rPr lang="fr-FR" sz="2100" b="1" u="sng" dirty="0" smtClean="0">
                <a:latin typeface="+mn-lt"/>
              </a:rPr>
              <a:t>organisme externe</a:t>
            </a:r>
            <a:r>
              <a:rPr lang="fr-FR" sz="2100" b="1" dirty="0" smtClean="0">
                <a:latin typeface="+mn-lt"/>
              </a:rPr>
              <a:t>, selon le référentiel validé par l’HAS</a:t>
            </a:r>
          </a:p>
          <a:p>
            <a:endParaRPr lang="fr-FR" sz="2100" b="1" dirty="0">
              <a:latin typeface="+mn-lt"/>
            </a:endParaRPr>
          </a:p>
          <a:p>
            <a:r>
              <a:rPr lang="fr-FR" sz="2100" b="1" dirty="0" smtClean="0">
                <a:latin typeface="+mn-lt"/>
              </a:rPr>
              <a:t>Devra être menée </a:t>
            </a:r>
            <a:r>
              <a:rPr lang="fr-FR" sz="2100" b="1" u="sng" dirty="0" smtClean="0">
                <a:latin typeface="+mn-lt"/>
              </a:rPr>
              <a:t>tous les 5 ans</a:t>
            </a:r>
          </a:p>
          <a:p>
            <a:endParaRPr lang="fr-FR" dirty="0">
              <a:latin typeface="+mn-lt"/>
            </a:endParaRPr>
          </a:p>
          <a:p>
            <a:endParaRPr lang="fr-FR" dirty="0" smtClean="0">
              <a:latin typeface="+mn-lt"/>
            </a:endParaRPr>
          </a:p>
          <a:p>
            <a:endParaRPr lang="fr-FR" dirty="0">
              <a:latin typeface="+mn-lt"/>
            </a:endParaRPr>
          </a:p>
          <a:p>
            <a:endParaRPr lang="fr-FR" dirty="0" smtClean="0">
              <a:latin typeface="+mn-lt"/>
            </a:endParaRPr>
          </a:p>
          <a:p>
            <a:endParaRPr lang="fr-FR" dirty="0">
              <a:latin typeface="+mn-lt"/>
            </a:endParaRPr>
          </a:p>
        </p:txBody>
      </p:sp>
    </p:spTree>
    <p:extLst>
      <p:ext uri="{BB962C8B-B14F-4D97-AF65-F5344CB8AC3E}">
        <p14:creationId xmlns:p14="http://schemas.microsoft.com/office/powerpoint/2010/main" val="3968738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490066"/>
          </a:xfrm>
        </p:spPr>
        <p:txBody>
          <a:bodyPr>
            <a:normAutofit fontScale="90000"/>
          </a:bodyPr>
          <a:lstStyle/>
          <a:p>
            <a:r>
              <a:rPr lang="fr-FR" dirty="0" smtClean="0"/>
              <a:t>Ce qui change :</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0" y="116632"/>
            <a:ext cx="7178080" cy="6696744"/>
          </a:xfrm>
          <a:prstGeom prst="rect">
            <a:avLst/>
          </a:prstGeom>
        </p:spPr>
      </p:pic>
      <p:sp>
        <p:nvSpPr>
          <p:cNvPr id="5" name="Flèche gauche 4"/>
          <p:cNvSpPr/>
          <p:nvPr/>
        </p:nvSpPr>
        <p:spPr>
          <a:xfrm>
            <a:off x="7237476" y="6525344"/>
            <a:ext cx="648072" cy="2822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Flèche gauche 5"/>
          <p:cNvSpPr/>
          <p:nvPr/>
        </p:nvSpPr>
        <p:spPr>
          <a:xfrm>
            <a:off x="7376995" y="1295159"/>
            <a:ext cx="576064" cy="29260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807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9512" y="-11384"/>
            <a:ext cx="8964488" cy="6858000"/>
          </a:xfrm>
          <a:prstGeom prst="rect">
            <a:avLst/>
          </a:prstGeom>
        </p:spPr>
      </p:pic>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673918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7772400" cy="562074"/>
          </a:xfrm>
        </p:spPr>
        <p:txBody>
          <a:bodyPr>
            <a:normAutofit fontScale="90000"/>
          </a:bodyPr>
          <a:lstStyle/>
          <a:p>
            <a:r>
              <a:rPr lang="fr-FR" dirty="0" err="1" smtClean="0"/>
              <a:t>Methodes</a:t>
            </a:r>
            <a:r>
              <a:rPr lang="fr-FR" dirty="0" smtClean="0"/>
              <a:t> d’EVALUATION</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179512" y="908720"/>
            <a:ext cx="7535738" cy="5832648"/>
          </a:xfrm>
          <a:prstGeom prst="rect">
            <a:avLst/>
          </a:prstGeom>
        </p:spPr>
      </p:pic>
      <p:sp>
        <p:nvSpPr>
          <p:cNvPr id="5" name="Flèche gauche 4"/>
          <p:cNvSpPr/>
          <p:nvPr/>
        </p:nvSpPr>
        <p:spPr>
          <a:xfrm>
            <a:off x="7840577" y="6309320"/>
            <a:ext cx="648072"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Flèche gauche 5"/>
          <p:cNvSpPr/>
          <p:nvPr/>
        </p:nvSpPr>
        <p:spPr>
          <a:xfrm>
            <a:off x="7826920" y="2132856"/>
            <a:ext cx="648072"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659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COTATION DE CHAQUE CRITERE</a:t>
            </a:r>
            <a:endParaRPr lang="fr-FR" dirty="0"/>
          </a:p>
        </p:txBody>
      </p:sp>
      <p:pic>
        <p:nvPicPr>
          <p:cNvPr id="4" name="Espace réservé du contenu 3"/>
          <p:cNvPicPr>
            <a:picLocks noGrp="1" noChangeAspect="1"/>
          </p:cNvPicPr>
          <p:nvPr>
            <p:ph idx="1"/>
          </p:nvPr>
        </p:nvPicPr>
        <p:blipFill>
          <a:blip r:embed="rId2"/>
          <a:stretch>
            <a:fillRect/>
          </a:stretch>
        </p:blipFill>
        <p:spPr>
          <a:xfrm>
            <a:off x="914400" y="2466975"/>
            <a:ext cx="7315200" cy="2000250"/>
          </a:xfrm>
          <a:prstGeom prst="rect">
            <a:avLst/>
          </a:prstGeom>
        </p:spPr>
      </p:pic>
    </p:spTree>
    <p:extLst>
      <p:ext uri="{BB962C8B-B14F-4D97-AF65-F5344CB8AC3E}">
        <p14:creationId xmlns:p14="http://schemas.microsoft.com/office/powerpoint/2010/main" val="2545439881"/>
      </p:ext>
    </p:extLst>
  </p:cSld>
  <p:clrMapOvr>
    <a:masterClrMapping/>
  </p:clrMapOvr>
</p:sld>
</file>

<file path=ppt/theme/theme1.xml><?xml version="1.0" encoding="utf-8"?>
<a:theme xmlns:a="http://schemas.openxmlformats.org/drawingml/2006/main" name="urbain pop">
  <a:themeElements>
    <a:clrScheme name="urbai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TM01859862[[fn=Pop urbain]]</Template>
  <TotalTime>11101</TotalTime>
  <Words>2003</Words>
  <Application>Microsoft Office PowerPoint</Application>
  <PresentationFormat>Affichage à l'écran (4:3)</PresentationFormat>
  <Paragraphs>206</Paragraphs>
  <Slides>32</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Calibri</vt:lpstr>
      <vt:lpstr>Georgia</vt:lpstr>
      <vt:lpstr>Symbol</vt:lpstr>
      <vt:lpstr>Times New Roman</vt:lpstr>
      <vt:lpstr>Wingdings</vt:lpstr>
      <vt:lpstr>Wingdings 3</vt:lpstr>
      <vt:lpstr>urbain pop</vt:lpstr>
      <vt:lpstr>Présentation PowerPoint</vt:lpstr>
      <vt:lpstr>ORDRE DU JOUR</vt:lpstr>
      <vt:lpstr>Présentation PowerPoint</vt:lpstr>
      <vt:lpstr>i/PREMIERS RETOURS SUITE EVALUATION HAS </vt:lpstr>
      <vt:lpstr>PREPARATION EVALUATION « HAS »</vt:lpstr>
      <vt:lpstr>Ce qui change :</vt:lpstr>
      <vt:lpstr>Présentation PowerPoint</vt:lpstr>
      <vt:lpstr>Methodes d’EVALUATION</vt:lpstr>
      <vt:lpstr>COTATION DE CHAQUE CRITERE</vt:lpstr>
      <vt:lpstr>CALENDRIER / DEROULEMENT</vt:lpstr>
      <vt:lpstr>Présentation PowerPoint</vt:lpstr>
      <vt:lpstr>Présentation PowerPoint</vt:lpstr>
      <vt:lpstr>PREMIERS RETOURS… </vt:lpstr>
      <vt:lpstr>CRITERES IMPERATIFS</vt:lpstr>
      <vt:lpstr>resultats</vt:lpstr>
      <vt:lpstr>Présentation PowerPoint</vt:lpstr>
      <vt:lpstr>Présentation PowerPoint</vt:lpstr>
      <vt:lpstr>Synthese des resultats</vt:lpstr>
      <vt:lpstr>II/ PRINCIPAUX PROJETS 2026</vt:lpstr>
      <vt:lpstr>2026 : projets/echeances</vt:lpstr>
      <vt:lpstr>FOCUS COUPE AGGIR : LE PARADOxe…</vt:lpstr>
      <vt:lpstr>AUTRE AXE projets : l’humanitude</vt:lpstr>
      <vt:lpstr>III/PROJET RECONSTRUCTION/restructuration  </vt:lpstr>
      <vt:lpstr>ACTUALITES PROJET</vt:lpstr>
      <vt:lpstr>Actualites projet</vt:lpstr>
      <vt:lpstr>AJUSTEMENT FINANCIER PROJET</vt:lpstr>
      <vt:lpstr>Ajustement financier projet</vt:lpstr>
      <vt:lpstr>IV/ POINT ANIMATIONS/VIE SOCIALE</vt:lpstr>
      <vt:lpstr>V/ questions diverses</vt:lpstr>
      <vt:lpstr>Rappel réglementaire : Établissement sans tabac</vt:lpstr>
      <vt:lpstr>Projet qualite de vie au travail</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direction</dc:creator>
  <cp:lastModifiedBy>SSIAD2</cp:lastModifiedBy>
  <cp:revision>791</cp:revision>
  <cp:lastPrinted>2026-07-09T09:05:46Z</cp:lastPrinted>
  <dcterms:created xsi:type="dcterms:W3CDTF">2009-02-26T14:43:10Z</dcterms:created>
  <dcterms:modified xsi:type="dcterms:W3CDTF">2026-07-09T09:06:22Z</dcterms:modified>
</cp:coreProperties>
</file>